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87" r:id="rId5"/>
    <p:sldId id="305" r:id="rId6"/>
    <p:sldId id="304" r:id="rId7"/>
    <p:sldId id="306" r:id="rId8"/>
    <p:sldId id="308" r:id="rId9"/>
    <p:sldId id="259" r:id="rId10"/>
    <p:sldId id="268" r:id="rId11"/>
    <p:sldId id="260" r:id="rId12"/>
    <p:sldId id="267" r:id="rId13"/>
    <p:sldId id="261" r:id="rId14"/>
    <p:sldId id="262" r:id="rId15"/>
    <p:sldId id="263" r:id="rId16"/>
    <p:sldId id="264" r:id="rId17"/>
    <p:sldId id="269" r:id="rId18"/>
    <p:sldId id="307" r:id="rId19"/>
    <p:sldId id="310" r:id="rId20"/>
    <p:sldId id="311" r:id="rId21"/>
    <p:sldId id="312" r:id="rId22"/>
    <p:sldId id="313" r:id="rId23"/>
    <p:sldId id="317" r:id="rId24"/>
    <p:sldId id="324" r:id="rId25"/>
    <p:sldId id="320" r:id="rId26"/>
    <p:sldId id="322" r:id="rId27"/>
    <p:sldId id="309" r:id="rId28"/>
    <p:sldId id="318" r:id="rId29"/>
    <p:sldId id="266" r:id="rId30"/>
    <p:sldId id="288" r:id="rId31"/>
    <p:sldId id="286" r:id="rId32"/>
    <p:sldId id="282" r:id="rId33"/>
    <p:sldId id="283" r:id="rId34"/>
    <p:sldId id="270" r:id="rId35"/>
    <p:sldId id="315" r:id="rId36"/>
    <p:sldId id="272" r:id="rId37"/>
    <p:sldId id="271" r:id="rId38"/>
    <p:sldId id="274" r:id="rId39"/>
    <p:sldId id="314" r:id="rId40"/>
    <p:sldId id="275" r:id="rId41"/>
    <p:sldId id="276" r:id="rId42"/>
    <p:sldId id="277" r:id="rId43"/>
    <p:sldId id="289" r:id="rId44"/>
    <p:sldId id="291" r:id="rId45"/>
    <p:sldId id="292" r:id="rId46"/>
    <p:sldId id="321" r:id="rId47"/>
    <p:sldId id="316" r:id="rId48"/>
    <p:sldId id="319" r:id="rId49"/>
    <p:sldId id="278" r:id="rId50"/>
    <p:sldId id="290" r:id="rId51"/>
    <p:sldId id="302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32084F-9943-41D7-BA15-7B9B7828ABF2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1D99D731-F833-4226-8AE0-2055934A2F91}">
      <dgm:prSet phldrT="[ข้อความ]" custT="1"/>
      <dgm:spPr/>
      <dgm:t>
        <a:bodyPr/>
        <a:lstStyle/>
        <a:p>
          <a:r>
            <a:rPr lang="th-TH" sz="1800" b="1" dirty="0" smtClean="0"/>
            <a:t>นานกว่า </a:t>
          </a:r>
          <a:r>
            <a:rPr lang="en-US" sz="1800" b="1" dirty="0" smtClean="0"/>
            <a:t>3 </a:t>
          </a:r>
          <a:r>
            <a:rPr lang="th-TH" sz="1800" b="1" dirty="0" smtClean="0"/>
            <a:t>เดือน     (</a:t>
          </a:r>
          <a:r>
            <a:rPr lang="en-US" sz="1800" b="1" dirty="0" smtClean="0"/>
            <a:t>chronic</a:t>
          </a:r>
          <a:r>
            <a:rPr lang="th-TH" sz="1800" b="1" dirty="0" smtClean="0"/>
            <a:t> </a:t>
          </a:r>
          <a:r>
            <a:rPr lang="en-US" sz="1800" b="1" dirty="0" smtClean="0"/>
            <a:t>disease</a:t>
          </a:r>
          <a:r>
            <a:rPr lang="th-TH" sz="1800" b="1" dirty="0" smtClean="0"/>
            <a:t>)</a:t>
          </a:r>
          <a:endParaRPr lang="th-TH" sz="1800" b="1" dirty="0"/>
        </a:p>
      </dgm:t>
    </dgm:pt>
    <dgm:pt modelId="{B3891D68-4D46-424B-B1D6-1B6DE3684279}" type="parTrans" cxnId="{5B34803F-2D44-4E7D-AE9E-336B1F0D4297}">
      <dgm:prSet/>
      <dgm:spPr/>
      <dgm:t>
        <a:bodyPr/>
        <a:lstStyle/>
        <a:p>
          <a:endParaRPr lang="th-TH"/>
        </a:p>
      </dgm:t>
    </dgm:pt>
    <dgm:pt modelId="{287929A7-38AB-4FAD-9FF3-575AA6B60788}" type="sibTrans" cxnId="{5B34803F-2D44-4E7D-AE9E-336B1F0D4297}">
      <dgm:prSet/>
      <dgm:spPr/>
      <dgm:t>
        <a:bodyPr/>
        <a:lstStyle/>
        <a:p>
          <a:endParaRPr lang="th-TH"/>
        </a:p>
      </dgm:t>
    </dgm:pt>
    <dgm:pt modelId="{51FF5708-A3C6-49CA-99DE-B317FB830DA0}">
      <dgm:prSet phldrT="[ข้อความ]" custT="1"/>
      <dgm:spPr/>
      <dgm:t>
        <a:bodyPr/>
        <a:lstStyle/>
        <a:p>
          <a:r>
            <a:rPr lang="th-TH" sz="1600" b="1" dirty="0" smtClean="0"/>
            <a:t>ภายใน </a:t>
          </a:r>
          <a:r>
            <a:rPr lang="en-US" sz="1600" b="1" dirty="0" smtClean="0"/>
            <a:t>3 </a:t>
          </a:r>
          <a:r>
            <a:rPr lang="th-TH" sz="1600" b="1" dirty="0" smtClean="0"/>
            <a:t>เดือน </a:t>
          </a:r>
        </a:p>
        <a:p>
          <a:r>
            <a:rPr lang="th-TH" sz="1600" b="1" dirty="0" smtClean="0"/>
            <a:t>(</a:t>
          </a:r>
          <a:r>
            <a:rPr lang="en-US" sz="1600" b="1" dirty="0" smtClean="0"/>
            <a:t>acute</a:t>
          </a:r>
          <a:r>
            <a:rPr lang="th-TH" sz="1600" b="1" dirty="0" smtClean="0"/>
            <a:t> </a:t>
          </a:r>
          <a:r>
            <a:rPr lang="en-US" sz="1600" b="1" dirty="0" smtClean="0"/>
            <a:t>disease</a:t>
          </a:r>
          <a:r>
            <a:rPr lang="th-TH" sz="1600" b="1" dirty="0" smtClean="0"/>
            <a:t>)</a:t>
          </a:r>
          <a:endParaRPr lang="th-TH" sz="1600" b="1" dirty="0"/>
        </a:p>
      </dgm:t>
    </dgm:pt>
    <dgm:pt modelId="{491C7CEE-2EDC-4C7D-84B6-B87965619F8B}" type="parTrans" cxnId="{8F1ED6FB-200C-4F47-8E82-C93D3CA19E83}">
      <dgm:prSet/>
      <dgm:spPr/>
      <dgm:t>
        <a:bodyPr/>
        <a:lstStyle/>
        <a:p>
          <a:endParaRPr lang="th-TH"/>
        </a:p>
      </dgm:t>
    </dgm:pt>
    <dgm:pt modelId="{F8BF9CE4-55B0-4F07-AF7E-5BE8F926978F}" type="sibTrans" cxnId="{8F1ED6FB-200C-4F47-8E82-C93D3CA19E83}">
      <dgm:prSet/>
      <dgm:spPr/>
      <dgm:t>
        <a:bodyPr/>
        <a:lstStyle/>
        <a:p>
          <a:endParaRPr lang="th-TH"/>
        </a:p>
      </dgm:t>
    </dgm:pt>
    <dgm:pt modelId="{36CC0CCF-C066-4B25-97E0-6006CF5C48A5}" type="pres">
      <dgm:prSet presAssocID="{5D32084F-9943-41D7-BA15-7B9B7828ABF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C14F80A3-2263-47A5-89A9-F8C23A6F96A4}" type="pres">
      <dgm:prSet presAssocID="{5D32084F-9943-41D7-BA15-7B9B7828ABF2}" presName="dot1" presStyleLbl="alignNode1" presStyleIdx="0" presStyleCnt="10"/>
      <dgm:spPr/>
    </dgm:pt>
    <dgm:pt modelId="{488CEB42-18A6-40C1-A7E2-0DBDACFF56CE}" type="pres">
      <dgm:prSet presAssocID="{5D32084F-9943-41D7-BA15-7B9B7828ABF2}" presName="dot2" presStyleLbl="alignNode1" presStyleIdx="1" presStyleCnt="10"/>
      <dgm:spPr/>
    </dgm:pt>
    <dgm:pt modelId="{88D03F1E-F71B-4701-8D1F-73CB9EB67AAD}" type="pres">
      <dgm:prSet presAssocID="{5D32084F-9943-41D7-BA15-7B9B7828ABF2}" presName="dot3" presStyleLbl="alignNode1" presStyleIdx="2" presStyleCnt="10"/>
      <dgm:spPr/>
    </dgm:pt>
    <dgm:pt modelId="{018A4A60-DECA-4860-8EB2-0B42058A923F}" type="pres">
      <dgm:prSet presAssocID="{5D32084F-9943-41D7-BA15-7B9B7828ABF2}" presName="dotArrow1" presStyleLbl="alignNode1" presStyleIdx="3" presStyleCnt="10"/>
      <dgm:spPr/>
    </dgm:pt>
    <dgm:pt modelId="{9443EAB8-9EE0-4BA4-8432-85FB819D9154}" type="pres">
      <dgm:prSet presAssocID="{5D32084F-9943-41D7-BA15-7B9B7828ABF2}" presName="dotArrow2" presStyleLbl="alignNode1" presStyleIdx="4" presStyleCnt="10"/>
      <dgm:spPr/>
    </dgm:pt>
    <dgm:pt modelId="{3E905BAD-D9CA-4984-994C-06F515D62E67}" type="pres">
      <dgm:prSet presAssocID="{5D32084F-9943-41D7-BA15-7B9B7828ABF2}" presName="dotArrow3" presStyleLbl="alignNode1" presStyleIdx="5" presStyleCnt="10"/>
      <dgm:spPr/>
    </dgm:pt>
    <dgm:pt modelId="{3FD20C33-45B5-4913-A4E5-964650C92008}" type="pres">
      <dgm:prSet presAssocID="{5D32084F-9943-41D7-BA15-7B9B7828ABF2}" presName="dotArrow4" presStyleLbl="alignNode1" presStyleIdx="6" presStyleCnt="10"/>
      <dgm:spPr/>
    </dgm:pt>
    <dgm:pt modelId="{E8D33152-79A1-4C49-AE5F-FACA7505187E}" type="pres">
      <dgm:prSet presAssocID="{5D32084F-9943-41D7-BA15-7B9B7828ABF2}" presName="dotArrow5" presStyleLbl="alignNode1" presStyleIdx="7" presStyleCnt="10"/>
      <dgm:spPr/>
    </dgm:pt>
    <dgm:pt modelId="{37A73D28-F698-4505-AAB0-F37F61BCB6E5}" type="pres">
      <dgm:prSet presAssocID="{5D32084F-9943-41D7-BA15-7B9B7828ABF2}" presName="dotArrow6" presStyleLbl="alignNode1" presStyleIdx="8" presStyleCnt="10"/>
      <dgm:spPr/>
    </dgm:pt>
    <dgm:pt modelId="{AA7AA4FD-067A-406F-8628-814BDBDF13A7}" type="pres">
      <dgm:prSet presAssocID="{5D32084F-9943-41D7-BA15-7B9B7828ABF2}" presName="dotArrow7" presStyleLbl="alignNode1" presStyleIdx="9" presStyleCnt="10"/>
      <dgm:spPr/>
    </dgm:pt>
    <dgm:pt modelId="{C48C2148-59C6-42C2-B065-D10585AB67A9}" type="pres">
      <dgm:prSet presAssocID="{1D99D731-F833-4226-8AE0-2055934A2F91}" presName="parTx1" presStyleLbl="node1" presStyleIdx="0" presStyleCnt="2"/>
      <dgm:spPr/>
      <dgm:t>
        <a:bodyPr/>
        <a:lstStyle/>
        <a:p>
          <a:endParaRPr lang="th-TH"/>
        </a:p>
      </dgm:t>
    </dgm:pt>
    <dgm:pt modelId="{ED8F6D08-A648-45AA-BA4D-B5675F20394B}" type="pres">
      <dgm:prSet presAssocID="{287929A7-38AB-4FAD-9FF3-575AA6B60788}" presName="picture1" presStyleCnt="0"/>
      <dgm:spPr/>
    </dgm:pt>
    <dgm:pt modelId="{E548B5E9-7080-448C-AB41-2B049AEF459D}" type="pres">
      <dgm:prSet presAssocID="{287929A7-38AB-4FAD-9FF3-575AA6B60788}" presName="imageRepeatNode" presStyleLbl="fgImgPlace1" presStyleIdx="0" presStyleCnt="2"/>
      <dgm:spPr/>
      <dgm:t>
        <a:bodyPr/>
        <a:lstStyle/>
        <a:p>
          <a:endParaRPr lang="th-TH"/>
        </a:p>
      </dgm:t>
    </dgm:pt>
    <dgm:pt modelId="{7EAFDBBB-34D4-4D3D-9740-C3693688561C}" type="pres">
      <dgm:prSet presAssocID="{51FF5708-A3C6-49CA-99DE-B317FB830DA0}" presName="parTx2" presStyleLbl="node1" presStyleIdx="1" presStyleCnt="2"/>
      <dgm:spPr/>
      <dgm:t>
        <a:bodyPr/>
        <a:lstStyle/>
        <a:p>
          <a:endParaRPr lang="th-TH"/>
        </a:p>
      </dgm:t>
    </dgm:pt>
    <dgm:pt modelId="{85205806-CA7A-4395-AA80-2D41F88258D7}" type="pres">
      <dgm:prSet presAssocID="{F8BF9CE4-55B0-4F07-AF7E-5BE8F926978F}" presName="picture2" presStyleCnt="0"/>
      <dgm:spPr/>
    </dgm:pt>
    <dgm:pt modelId="{7600D573-3CFF-4626-AA47-6ED1E4D0B40F}" type="pres">
      <dgm:prSet presAssocID="{F8BF9CE4-55B0-4F07-AF7E-5BE8F926978F}" presName="imageRepeatNode" presStyleLbl="fgImgPlace1" presStyleIdx="1" presStyleCnt="2"/>
      <dgm:spPr/>
      <dgm:t>
        <a:bodyPr/>
        <a:lstStyle/>
        <a:p>
          <a:endParaRPr lang="th-TH"/>
        </a:p>
      </dgm:t>
    </dgm:pt>
  </dgm:ptLst>
  <dgm:cxnLst>
    <dgm:cxn modelId="{8F1ED6FB-200C-4F47-8E82-C93D3CA19E83}" srcId="{5D32084F-9943-41D7-BA15-7B9B7828ABF2}" destId="{51FF5708-A3C6-49CA-99DE-B317FB830DA0}" srcOrd="1" destOrd="0" parTransId="{491C7CEE-2EDC-4C7D-84B6-B87965619F8B}" sibTransId="{F8BF9CE4-55B0-4F07-AF7E-5BE8F926978F}"/>
    <dgm:cxn modelId="{5B148C21-B8ED-46F5-814B-A2CF302E14B8}" type="presOf" srcId="{287929A7-38AB-4FAD-9FF3-575AA6B60788}" destId="{E548B5E9-7080-448C-AB41-2B049AEF459D}" srcOrd="0" destOrd="0" presId="urn:microsoft.com/office/officeart/2008/layout/AscendingPictureAccentProcess"/>
    <dgm:cxn modelId="{55BFEA08-3902-445B-9245-C42467309C56}" type="presOf" srcId="{5D32084F-9943-41D7-BA15-7B9B7828ABF2}" destId="{36CC0CCF-C066-4B25-97E0-6006CF5C48A5}" srcOrd="0" destOrd="0" presId="urn:microsoft.com/office/officeart/2008/layout/AscendingPictureAccentProcess"/>
    <dgm:cxn modelId="{4D5197DA-9D74-42FB-9AF1-B33CCB63BAE9}" type="presOf" srcId="{F8BF9CE4-55B0-4F07-AF7E-5BE8F926978F}" destId="{7600D573-3CFF-4626-AA47-6ED1E4D0B40F}" srcOrd="0" destOrd="0" presId="urn:microsoft.com/office/officeart/2008/layout/AscendingPictureAccentProcess"/>
    <dgm:cxn modelId="{5B34803F-2D44-4E7D-AE9E-336B1F0D4297}" srcId="{5D32084F-9943-41D7-BA15-7B9B7828ABF2}" destId="{1D99D731-F833-4226-8AE0-2055934A2F91}" srcOrd="0" destOrd="0" parTransId="{B3891D68-4D46-424B-B1D6-1B6DE3684279}" sibTransId="{287929A7-38AB-4FAD-9FF3-575AA6B60788}"/>
    <dgm:cxn modelId="{3058A830-BFBF-41E2-B2E3-4428CEFAD7FB}" type="presOf" srcId="{51FF5708-A3C6-49CA-99DE-B317FB830DA0}" destId="{7EAFDBBB-34D4-4D3D-9740-C3693688561C}" srcOrd="0" destOrd="0" presId="urn:microsoft.com/office/officeart/2008/layout/AscendingPictureAccentProcess"/>
    <dgm:cxn modelId="{70488557-87A7-473C-865C-1400DAABCE76}" type="presOf" srcId="{1D99D731-F833-4226-8AE0-2055934A2F91}" destId="{C48C2148-59C6-42C2-B065-D10585AB67A9}" srcOrd="0" destOrd="0" presId="urn:microsoft.com/office/officeart/2008/layout/AscendingPictureAccentProcess"/>
    <dgm:cxn modelId="{1FA8E126-B765-4668-8D51-A962DE38AFFD}" type="presParOf" srcId="{36CC0CCF-C066-4B25-97E0-6006CF5C48A5}" destId="{C14F80A3-2263-47A5-89A9-F8C23A6F96A4}" srcOrd="0" destOrd="0" presId="urn:microsoft.com/office/officeart/2008/layout/AscendingPictureAccentProcess"/>
    <dgm:cxn modelId="{7FE367DF-8220-48DE-9EC0-E1214599DD22}" type="presParOf" srcId="{36CC0CCF-C066-4B25-97E0-6006CF5C48A5}" destId="{488CEB42-18A6-40C1-A7E2-0DBDACFF56CE}" srcOrd="1" destOrd="0" presId="urn:microsoft.com/office/officeart/2008/layout/AscendingPictureAccentProcess"/>
    <dgm:cxn modelId="{58927BB1-F5ED-4784-8D14-D2F7279451D9}" type="presParOf" srcId="{36CC0CCF-C066-4B25-97E0-6006CF5C48A5}" destId="{88D03F1E-F71B-4701-8D1F-73CB9EB67AAD}" srcOrd="2" destOrd="0" presId="urn:microsoft.com/office/officeart/2008/layout/AscendingPictureAccentProcess"/>
    <dgm:cxn modelId="{6959BD01-E243-4319-933C-AD9743AF0CEA}" type="presParOf" srcId="{36CC0CCF-C066-4B25-97E0-6006CF5C48A5}" destId="{018A4A60-DECA-4860-8EB2-0B42058A923F}" srcOrd="3" destOrd="0" presId="urn:microsoft.com/office/officeart/2008/layout/AscendingPictureAccentProcess"/>
    <dgm:cxn modelId="{E03D3549-024E-4BF9-B557-14BBDBCC5797}" type="presParOf" srcId="{36CC0CCF-C066-4B25-97E0-6006CF5C48A5}" destId="{9443EAB8-9EE0-4BA4-8432-85FB819D9154}" srcOrd="4" destOrd="0" presId="urn:microsoft.com/office/officeart/2008/layout/AscendingPictureAccentProcess"/>
    <dgm:cxn modelId="{D4DE1CEF-38B1-4C56-8D11-60A3DDF14E8F}" type="presParOf" srcId="{36CC0CCF-C066-4B25-97E0-6006CF5C48A5}" destId="{3E905BAD-D9CA-4984-994C-06F515D62E67}" srcOrd="5" destOrd="0" presId="urn:microsoft.com/office/officeart/2008/layout/AscendingPictureAccentProcess"/>
    <dgm:cxn modelId="{86F6707E-7142-4ABD-8329-2096E384336C}" type="presParOf" srcId="{36CC0CCF-C066-4B25-97E0-6006CF5C48A5}" destId="{3FD20C33-45B5-4913-A4E5-964650C92008}" srcOrd="6" destOrd="0" presId="urn:microsoft.com/office/officeart/2008/layout/AscendingPictureAccentProcess"/>
    <dgm:cxn modelId="{24B66D56-395A-4223-9F32-05347D997990}" type="presParOf" srcId="{36CC0CCF-C066-4B25-97E0-6006CF5C48A5}" destId="{E8D33152-79A1-4C49-AE5F-FACA7505187E}" srcOrd="7" destOrd="0" presId="urn:microsoft.com/office/officeart/2008/layout/AscendingPictureAccentProcess"/>
    <dgm:cxn modelId="{C0875B97-A0DC-4988-9738-0E6E391CC7AD}" type="presParOf" srcId="{36CC0CCF-C066-4B25-97E0-6006CF5C48A5}" destId="{37A73D28-F698-4505-AAB0-F37F61BCB6E5}" srcOrd="8" destOrd="0" presId="urn:microsoft.com/office/officeart/2008/layout/AscendingPictureAccentProcess"/>
    <dgm:cxn modelId="{B21AEB8E-A1DD-4F4D-A201-2687D7366934}" type="presParOf" srcId="{36CC0CCF-C066-4B25-97E0-6006CF5C48A5}" destId="{AA7AA4FD-067A-406F-8628-814BDBDF13A7}" srcOrd="9" destOrd="0" presId="urn:microsoft.com/office/officeart/2008/layout/AscendingPictureAccentProcess"/>
    <dgm:cxn modelId="{52D64060-F285-4C9A-B409-7E57BC501E25}" type="presParOf" srcId="{36CC0CCF-C066-4B25-97E0-6006CF5C48A5}" destId="{C48C2148-59C6-42C2-B065-D10585AB67A9}" srcOrd="10" destOrd="0" presId="urn:microsoft.com/office/officeart/2008/layout/AscendingPictureAccentProcess"/>
    <dgm:cxn modelId="{FC6A149C-610C-4F9A-B563-010F72A2D18A}" type="presParOf" srcId="{36CC0CCF-C066-4B25-97E0-6006CF5C48A5}" destId="{ED8F6D08-A648-45AA-BA4D-B5675F20394B}" srcOrd="11" destOrd="0" presId="urn:microsoft.com/office/officeart/2008/layout/AscendingPictureAccentProcess"/>
    <dgm:cxn modelId="{1FDE18E2-D237-46D3-8182-B056459DD54A}" type="presParOf" srcId="{ED8F6D08-A648-45AA-BA4D-B5675F20394B}" destId="{E548B5E9-7080-448C-AB41-2B049AEF459D}" srcOrd="0" destOrd="0" presId="urn:microsoft.com/office/officeart/2008/layout/AscendingPictureAccentProcess"/>
    <dgm:cxn modelId="{58765543-4C65-4CEB-8787-414A0D55274B}" type="presParOf" srcId="{36CC0CCF-C066-4B25-97E0-6006CF5C48A5}" destId="{7EAFDBBB-34D4-4D3D-9740-C3693688561C}" srcOrd="12" destOrd="0" presId="urn:microsoft.com/office/officeart/2008/layout/AscendingPictureAccentProcess"/>
    <dgm:cxn modelId="{1E4BF308-BA3B-4E5D-946E-F320DB1194DC}" type="presParOf" srcId="{36CC0CCF-C066-4B25-97E0-6006CF5C48A5}" destId="{85205806-CA7A-4395-AA80-2D41F88258D7}" srcOrd="13" destOrd="0" presId="urn:microsoft.com/office/officeart/2008/layout/AscendingPictureAccentProcess"/>
    <dgm:cxn modelId="{3A9E8249-9377-46C5-9875-5D725AF29205}" type="presParOf" srcId="{85205806-CA7A-4395-AA80-2D41F88258D7}" destId="{7600D573-3CFF-4626-AA47-6ED1E4D0B40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F80A3-2263-47A5-89A9-F8C23A6F96A4}">
      <dsp:nvSpPr>
        <dsp:cNvPr id="0" name=""/>
        <dsp:cNvSpPr/>
      </dsp:nvSpPr>
      <dsp:spPr>
        <a:xfrm>
          <a:off x="4168688" y="1866714"/>
          <a:ext cx="101724" cy="1017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8CEB42-18A6-40C1-A7E2-0DBDACFF56CE}">
      <dsp:nvSpPr>
        <dsp:cNvPr id="0" name=""/>
        <dsp:cNvSpPr/>
      </dsp:nvSpPr>
      <dsp:spPr>
        <a:xfrm>
          <a:off x="4079577" y="2009518"/>
          <a:ext cx="101724" cy="1017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D03F1E-F71B-4701-8D1F-73CB9EB67AAD}">
      <dsp:nvSpPr>
        <dsp:cNvPr id="0" name=""/>
        <dsp:cNvSpPr/>
      </dsp:nvSpPr>
      <dsp:spPr>
        <a:xfrm>
          <a:off x="3973377" y="2133156"/>
          <a:ext cx="101724" cy="1017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8A4A60-DECA-4860-8EB2-0B42058A923F}">
      <dsp:nvSpPr>
        <dsp:cNvPr id="0" name=""/>
        <dsp:cNvSpPr/>
      </dsp:nvSpPr>
      <dsp:spPr>
        <a:xfrm>
          <a:off x="4100329" y="429494"/>
          <a:ext cx="101724" cy="1017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43EAB8-9EE0-4BA4-8432-85FB819D9154}">
      <dsp:nvSpPr>
        <dsp:cNvPr id="0" name=""/>
        <dsp:cNvSpPr/>
      </dsp:nvSpPr>
      <dsp:spPr>
        <a:xfrm>
          <a:off x="4236233" y="348509"/>
          <a:ext cx="101724" cy="1017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05BAD-D9CA-4984-994C-06F515D62E67}">
      <dsp:nvSpPr>
        <dsp:cNvPr id="0" name=""/>
        <dsp:cNvSpPr/>
      </dsp:nvSpPr>
      <dsp:spPr>
        <a:xfrm>
          <a:off x="4371730" y="267523"/>
          <a:ext cx="101724" cy="1017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20C33-45B5-4913-A4E5-964650C92008}">
      <dsp:nvSpPr>
        <dsp:cNvPr id="0" name=""/>
        <dsp:cNvSpPr/>
      </dsp:nvSpPr>
      <dsp:spPr>
        <a:xfrm>
          <a:off x="4507226" y="348509"/>
          <a:ext cx="101724" cy="1017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D33152-79A1-4C49-AE5F-FACA7505187E}">
      <dsp:nvSpPr>
        <dsp:cNvPr id="0" name=""/>
        <dsp:cNvSpPr/>
      </dsp:nvSpPr>
      <dsp:spPr>
        <a:xfrm>
          <a:off x="4643130" y="429494"/>
          <a:ext cx="101724" cy="1017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73D28-F698-4505-AAB0-F37F61BCB6E5}">
      <dsp:nvSpPr>
        <dsp:cNvPr id="0" name=""/>
        <dsp:cNvSpPr/>
      </dsp:nvSpPr>
      <dsp:spPr>
        <a:xfrm>
          <a:off x="4371730" y="438403"/>
          <a:ext cx="101724" cy="1017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7AA4FD-067A-406F-8628-814BDBDF13A7}">
      <dsp:nvSpPr>
        <dsp:cNvPr id="0" name=""/>
        <dsp:cNvSpPr/>
      </dsp:nvSpPr>
      <dsp:spPr>
        <a:xfrm>
          <a:off x="4371730" y="609282"/>
          <a:ext cx="101724" cy="1017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8C2148-59C6-42C2-B065-D10585AB67A9}">
      <dsp:nvSpPr>
        <dsp:cNvPr id="0" name=""/>
        <dsp:cNvSpPr/>
      </dsp:nvSpPr>
      <dsp:spPr>
        <a:xfrm>
          <a:off x="3544100" y="2504720"/>
          <a:ext cx="2193990" cy="5884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39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/>
            <a:t>นานกว่า </a:t>
          </a:r>
          <a:r>
            <a:rPr lang="en-US" sz="1800" b="1" kern="1200" dirty="0" smtClean="0"/>
            <a:t>3 </a:t>
          </a:r>
          <a:r>
            <a:rPr lang="th-TH" sz="1800" b="1" kern="1200" dirty="0" smtClean="0"/>
            <a:t>เดือน     (</a:t>
          </a:r>
          <a:r>
            <a:rPr lang="en-US" sz="1800" b="1" kern="1200" dirty="0" smtClean="0"/>
            <a:t>chronic</a:t>
          </a:r>
          <a:r>
            <a:rPr lang="th-TH" sz="1800" b="1" kern="1200" dirty="0" smtClean="0"/>
            <a:t> </a:t>
          </a:r>
          <a:r>
            <a:rPr lang="en-US" sz="1800" b="1" kern="1200" dirty="0" smtClean="0"/>
            <a:t>disease</a:t>
          </a:r>
          <a:r>
            <a:rPr lang="th-TH" sz="1800" b="1" kern="1200" dirty="0" smtClean="0"/>
            <a:t>)</a:t>
          </a:r>
          <a:endParaRPr lang="th-TH" sz="1800" b="1" kern="1200" dirty="0"/>
        </a:p>
      </dsp:txBody>
      <dsp:txXfrm>
        <a:off x="3572828" y="2533448"/>
        <a:ext cx="2136534" cy="531037"/>
      </dsp:txXfrm>
    </dsp:sp>
    <dsp:sp modelId="{E548B5E9-7080-448C-AB41-2B049AEF459D}">
      <dsp:nvSpPr>
        <dsp:cNvPr id="0" name=""/>
        <dsp:cNvSpPr/>
      </dsp:nvSpPr>
      <dsp:spPr>
        <a:xfrm>
          <a:off x="2935789" y="1928104"/>
          <a:ext cx="1017243" cy="10171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AFDBBB-34D4-4D3D-9740-C3693688561C}">
      <dsp:nvSpPr>
        <dsp:cNvPr id="0" name=""/>
        <dsp:cNvSpPr/>
      </dsp:nvSpPr>
      <dsp:spPr>
        <a:xfrm>
          <a:off x="4471420" y="1353648"/>
          <a:ext cx="2193990" cy="5884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39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/>
            <a:t>ภายใน </a:t>
          </a:r>
          <a:r>
            <a:rPr lang="en-US" sz="1600" b="1" kern="1200" dirty="0" smtClean="0"/>
            <a:t>3 </a:t>
          </a:r>
          <a:r>
            <a:rPr lang="th-TH" sz="1600" b="1" kern="1200" dirty="0" smtClean="0"/>
            <a:t>เดือน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/>
            <a:t>(</a:t>
          </a:r>
          <a:r>
            <a:rPr lang="en-US" sz="1600" b="1" kern="1200" dirty="0" smtClean="0"/>
            <a:t>acute</a:t>
          </a:r>
          <a:r>
            <a:rPr lang="th-TH" sz="1600" b="1" kern="1200" dirty="0" smtClean="0"/>
            <a:t> </a:t>
          </a:r>
          <a:r>
            <a:rPr lang="en-US" sz="1600" b="1" kern="1200" dirty="0" smtClean="0"/>
            <a:t>disease</a:t>
          </a:r>
          <a:r>
            <a:rPr lang="th-TH" sz="1600" b="1" kern="1200" dirty="0" smtClean="0"/>
            <a:t>)</a:t>
          </a:r>
          <a:endParaRPr lang="th-TH" sz="1600" b="1" kern="1200" dirty="0"/>
        </a:p>
      </dsp:txBody>
      <dsp:txXfrm>
        <a:off x="4500148" y="1382376"/>
        <a:ext cx="2136534" cy="531037"/>
      </dsp:txXfrm>
    </dsp:sp>
    <dsp:sp modelId="{7600D573-3CFF-4626-AA47-6ED1E4D0B40F}">
      <dsp:nvSpPr>
        <dsp:cNvPr id="0" name=""/>
        <dsp:cNvSpPr/>
      </dsp:nvSpPr>
      <dsp:spPr>
        <a:xfrm>
          <a:off x="3863108" y="777033"/>
          <a:ext cx="1017243" cy="10171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000" b="1" dirty="0" smtClean="0"/>
              <a:t>ธรรมชาติของการเกิดโรค</a:t>
            </a:r>
            <a:br>
              <a:rPr lang="th-TH" sz="4000" b="1" dirty="0" smtClean="0"/>
            </a:br>
            <a:r>
              <a:rPr lang="en-US" sz="4000" b="1" dirty="0"/>
              <a:t>Natural History of Diseases</a:t>
            </a:r>
            <a:endParaRPr lang="th-TH" sz="4000" b="1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th-TH" b="1" smtClean="0"/>
              <a:t>ผ.ศ.</a:t>
            </a:r>
            <a:r>
              <a:rPr lang="th-TH" b="1" dirty="0" smtClean="0"/>
              <a:t>วิภากร สอนสนาม</a:t>
            </a:r>
          </a:p>
          <a:p>
            <a:r>
              <a:rPr lang="th-TH" b="1" dirty="0" smtClean="0"/>
              <a:t>วิทยาลัยพยาบาลและสุขภาพ</a:t>
            </a:r>
          </a:p>
          <a:p>
            <a:r>
              <a:rPr lang="th-TH" b="1" dirty="0" smtClean="0"/>
              <a:t>มหาวิทยาลัยราช</a:t>
            </a:r>
            <a:r>
              <a:rPr lang="th-TH" b="1" dirty="0" err="1" smtClean="0"/>
              <a:t>ภัฏ</a:t>
            </a:r>
            <a:r>
              <a:rPr lang="th-TH" b="1" dirty="0" smtClean="0"/>
              <a:t>สวน</a:t>
            </a:r>
            <a:r>
              <a:rPr lang="th-TH" b="1" dirty="0" err="1" smtClean="0"/>
              <a:t>สุนัน</a:t>
            </a:r>
            <a:r>
              <a:rPr lang="th-TH" b="1" dirty="0" smtClean="0"/>
              <a:t>ทา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53083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95402" y="994832"/>
            <a:ext cx="9601196" cy="1303867"/>
          </a:xfrm>
        </p:spPr>
        <p:txBody>
          <a:bodyPr/>
          <a:lstStyle/>
          <a:p>
            <a:r>
              <a:rPr lang="th-TH" b="1" dirty="0" smtClean="0"/>
              <a:t>ส่วนประกอบขององค์สามทางระบาดวิทยา</a:t>
            </a:r>
            <a:endParaRPr lang="th-TH" b="1" dirty="0"/>
          </a:p>
        </p:txBody>
      </p:sp>
      <p:graphicFrame>
        <p:nvGraphicFramePr>
          <p:cNvPr id="7" name="ตัวแทนเนื้อหา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6529447"/>
              </p:ext>
            </p:extLst>
          </p:nvPr>
        </p:nvGraphicFramePr>
        <p:xfrm>
          <a:off x="933450" y="2298699"/>
          <a:ext cx="103251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47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Host</a:t>
                      </a:r>
                      <a:endParaRPr lang="th-T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Agent</a:t>
                      </a:r>
                      <a:endParaRPr lang="th-T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Environment</a:t>
                      </a:r>
                      <a:endParaRPr lang="th-T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4295">
                <a:tc>
                  <a:txBody>
                    <a:bodyPr/>
                    <a:lstStyle/>
                    <a:p>
                      <a:pPr algn="l"/>
                      <a:r>
                        <a:rPr lang="th-TH" sz="2000" dirty="0" smtClean="0"/>
                        <a:t>ในที่นี้หมายถึงมนุษย์</a:t>
                      </a:r>
                      <a:r>
                        <a:rPr lang="th-TH" sz="2000" baseline="0" dirty="0" smtClean="0"/>
                        <a:t> หรือคน เกี่ยวข้องกับปัจจัยต่างๆ ที่เป็นผลกระทบต่อความไวในการติดโรค (</a:t>
                      </a:r>
                      <a:r>
                        <a:rPr lang="en-US" sz="2000" baseline="0" dirty="0" smtClean="0"/>
                        <a:t>susceptibility</a:t>
                      </a:r>
                      <a:r>
                        <a:rPr lang="th-TH" sz="2000" baseline="0" dirty="0" smtClean="0"/>
                        <a:t>) ที่ถือว่าเป็นปัจจัยภายในของ </a:t>
                      </a:r>
                      <a:r>
                        <a:rPr lang="en-US" sz="2000" baseline="0" dirty="0" smtClean="0"/>
                        <a:t>host </a:t>
                      </a:r>
                      <a:r>
                        <a:rPr lang="th-TH" sz="2000" baseline="0" dirty="0" smtClean="0"/>
                        <a:t>(</a:t>
                      </a:r>
                      <a:r>
                        <a:rPr lang="en-US" sz="2000" baseline="0" dirty="0" smtClean="0"/>
                        <a:t>intrinsic factors</a:t>
                      </a:r>
                      <a:r>
                        <a:rPr lang="th-TH" sz="2000" baseline="0" dirty="0" smtClean="0"/>
                        <a:t>) ได้แก่ เพศ อายุ พันธุกรรม เชื้อชาติ ปัจจัยทางสรีรวิทยา เช่น ความเหนื่อยล้า ความเครียด ระยะตั้งครรภ์ การเปลี่ยนแปลงของฮอร์โมน เป็นต้น ปัจจัยด้านจิตใจ ตลอดจนการมีภูมิคุ้มกันโรค และพฤติกรรมสุขภาพ (</a:t>
                      </a:r>
                      <a:r>
                        <a:rPr lang="en-US" sz="2000" baseline="0" dirty="0" smtClean="0"/>
                        <a:t>health behavior</a:t>
                      </a:r>
                      <a:r>
                        <a:rPr lang="th-TH" sz="2000" baseline="0" dirty="0" smtClean="0"/>
                        <a:t>) </a:t>
                      </a:r>
                    </a:p>
                    <a:p>
                      <a:pPr algn="l"/>
                      <a:r>
                        <a:rPr lang="th-TH" sz="2000" baseline="0" dirty="0" smtClean="0"/>
                        <a:t>ของคน</a:t>
                      </a:r>
                      <a:endParaRPr lang="th-T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000" dirty="0" smtClean="0"/>
                        <a:t>ปัจจัยหรือสาเหตุที่ทำให้เกิดโรค</a:t>
                      </a:r>
                      <a:r>
                        <a:rPr lang="th-TH" sz="2000" baseline="0" dirty="0" smtClean="0"/>
                        <a:t> อาจเป็นสิ่งมีชีวิตหรือไม่มีชีวิตก็ได้ เช่น แบคทีเรีย (</a:t>
                      </a:r>
                      <a:r>
                        <a:rPr lang="en-US" sz="2000" baseline="0" dirty="0" smtClean="0"/>
                        <a:t>Bacteria</a:t>
                      </a:r>
                      <a:r>
                        <a:rPr lang="th-TH" sz="2000" baseline="0" dirty="0" smtClean="0"/>
                        <a:t>) </a:t>
                      </a:r>
                      <a:r>
                        <a:rPr lang="th-TH" sz="2000" baseline="0" dirty="0" err="1" smtClean="0"/>
                        <a:t>ไวรัส</a:t>
                      </a:r>
                      <a:r>
                        <a:rPr lang="th-TH" sz="2000" baseline="0" dirty="0" smtClean="0"/>
                        <a:t> (</a:t>
                      </a:r>
                      <a:r>
                        <a:rPr lang="en-US" sz="2000" baseline="0" dirty="0" smtClean="0"/>
                        <a:t>virus</a:t>
                      </a:r>
                      <a:r>
                        <a:rPr lang="th-TH" sz="2000" baseline="0" dirty="0" smtClean="0"/>
                        <a:t>) </a:t>
                      </a:r>
                      <a:r>
                        <a:rPr lang="th-TH" sz="2000" baseline="0" dirty="0" err="1" smtClean="0"/>
                        <a:t>ริคเคทเซีย</a:t>
                      </a:r>
                      <a:r>
                        <a:rPr lang="th-TH" sz="2000" baseline="0" dirty="0" smtClean="0"/>
                        <a:t> (</a:t>
                      </a:r>
                      <a:r>
                        <a:rPr lang="en-US" sz="2000" baseline="0" dirty="0" smtClean="0"/>
                        <a:t>rickettsia</a:t>
                      </a:r>
                      <a:r>
                        <a:rPr lang="th-TH" sz="2000" baseline="0" dirty="0" smtClean="0"/>
                        <a:t>) ปาราสิต (</a:t>
                      </a:r>
                      <a:r>
                        <a:rPr lang="en-US" sz="2000" baseline="0" dirty="0" smtClean="0"/>
                        <a:t>parasite</a:t>
                      </a:r>
                      <a:r>
                        <a:rPr lang="th-TH" sz="2000" baseline="0" dirty="0" smtClean="0"/>
                        <a:t>) แมลง    สัตว์ที่เป็นพาหะ (</a:t>
                      </a:r>
                      <a:r>
                        <a:rPr lang="en-US" sz="2000" baseline="0" dirty="0" smtClean="0"/>
                        <a:t>carrier</a:t>
                      </a:r>
                      <a:r>
                        <a:rPr lang="th-TH" sz="2000" baseline="0" dirty="0" smtClean="0"/>
                        <a:t>) สารเคมี (</a:t>
                      </a:r>
                      <a:r>
                        <a:rPr lang="en-US" sz="2000" baseline="0" dirty="0" smtClean="0"/>
                        <a:t>chemical agents</a:t>
                      </a:r>
                      <a:r>
                        <a:rPr lang="th-TH" sz="2000" baseline="0" dirty="0" smtClean="0"/>
                        <a:t>) สภาพทางกายภาพ (</a:t>
                      </a:r>
                      <a:r>
                        <a:rPr lang="en-US" sz="2000" baseline="0" dirty="0" smtClean="0"/>
                        <a:t>physical agents</a:t>
                      </a:r>
                      <a:r>
                        <a:rPr lang="th-TH" sz="2000" baseline="0" dirty="0" smtClean="0"/>
                        <a:t>) และด้านจิตใจและสังคม (</a:t>
                      </a:r>
                      <a:r>
                        <a:rPr lang="en-US" sz="2000" baseline="0" dirty="0" smtClean="0"/>
                        <a:t>psychosocial agents</a:t>
                      </a:r>
                      <a:r>
                        <a:rPr lang="th-TH" sz="2000" baseline="0" dirty="0" smtClean="0"/>
                        <a:t>) ตลอดจนการขาดหรือพร่องของปัจจัยจำเป็น (</a:t>
                      </a:r>
                      <a:r>
                        <a:rPr lang="en-US" sz="2000" baseline="0" dirty="0" smtClean="0"/>
                        <a:t>absence or insufficiency of a factor necessary to health</a:t>
                      </a:r>
                      <a:r>
                        <a:rPr lang="th-TH" sz="2000" baseline="0" dirty="0" smtClean="0"/>
                        <a:t>)</a:t>
                      </a:r>
                      <a:endParaRPr lang="th-T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000" dirty="0" smtClean="0"/>
                        <a:t>ซึ่งหมายถึงสิ่งต่างๆ ที่อยู่รอบตัว</a:t>
                      </a:r>
                      <a:r>
                        <a:rPr lang="th-TH" sz="2000" baseline="0" dirty="0" smtClean="0"/>
                        <a:t> </a:t>
                      </a:r>
                      <a:r>
                        <a:rPr lang="en-US" sz="2000" baseline="0" dirty="0" smtClean="0"/>
                        <a:t>host </a:t>
                      </a:r>
                      <a:r>
                        <a:rPr lang="th-TH" sz="2000" baseline="0" dirty="0" smtClean="0"/>
                        <a:t>มีความสัมพันธ์และส่งผลกระทบต่อความเป็นอยู่ของ </a:t>
                      </a:r>
                      <a:r>
                        <a:rPr lang="en-US" sz="2000" baseline="0" dirty="0" smtClean="0"/>
                        <a:t>host </a:t>
                      </a:r>
                      <a:r>
                        <a:rPr lang="th-TH" sz="2000" baseline="0" dirty="0" smtClean="0"/>
                        <a:t>แบ่งเป็น </a:t>
                      </a:r>
                      <a:r>
                        <a:rPr lang="en-US" sz="2000" baseline="0" dirty="0" smtClean="0"/>
                        <a:t>4 </a:t>
                      </a:r>
                      <a:r>
                        <a:rPr lang="th-TH" sz="2000" baseline="0" dirty="0" smtClean="0"/>
                        <a:t>จำพวกใหญ่ๆ คือ</a:t>
                      </a:r>
                    </a:p>
                    <a:p>
                      <a:pPr algn="l"/>
                      <a:r>
                        <a:rPr lang="en-US" sz="2000" baseline="0" dirty="0" smtClean="0"/>
                        <a:t>1. </a:t>
                      </a:r>
                      <a:r>
                        <a:rPr lang="th-TH" sz="2000" baseline="0" dirty="0" smtClean="0"/>
                        <a:t>สิ่งแวดล้อมทางกายภาพ เป็นสิ่งแวดล้อมที่มีขนาด วัตถุ สถานที่ แรงงาน หรือพลังงาน</a:t>
                      </a:r>
                    </a:p>
                    <a:p>
                      <a:pPr algn="l"/>
                      <a:r>
                        <a:rPr lang="en-US" sz="2000" dirty="0" smtClean="0"/>
                        <a:t>2.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th-TH" sz="2000" baseline="0" dirty="0" smtClean="0"/>
                        <a:t>สิ่งแวดล้อมทางเคมี ได้แก่ สารเคมีและแก๊ส</a:t>
                      </a:r>
                    </a:p>
                    <a:p>
                      <a:pPr algn="l"/>
                      <a:r>
                        <a:rPr lang="en-US" sz="2000" baseline="0" dirty="0" smtClean="0"/>
                        <a:t>3. </a:t>
                      </a:r>
                      <a:r>
                        <a:rPr lang="th-TH" sz="2000" baseline="0" dirty="0" smtClean="0"/>
                        <a:t>สิ่งแวดล้อมทางชีวภาพ เกี่ยวกับสิ่งมีชีวิตทั้งหลายทั้งที่มองเห็นและไม่เห็นด้วยตาเปล่า</a:t>
                      </a:r>
                    </a:p>
                    <a:p>
                      <a:pPr algn="l"/>
                      <a:r>
                        <a:rPr lang="en-US" sz="2000" baseline="0" dirty="0" smtClean="0"/>
                        <a:t>4. </a:t>
                      </a:r>
                      <a:r>
                        <a:rPr lang="th-TH" sz="2000" baseline="0" dirty="0" smtClean="0"/>
                        <a:t>สิ่งแวดล้อมทางเศรษฐกิจและสังคม</a:t>
                      </a:r>
                      <a:endParaRPr lang="th-T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037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/>
              <a:t>ภาวะสมดุลของปัจจัยสาม (ไม่เกิดโรค/ไม่เกิดปัญหาสุขภาพ)</a:t>
            </a:r>
            <a:endParaRPr lang="th-TH" b="1" dirty="0"/>
          </a:p>
        </p:txBody>
      </p:sp>
      <p:pic>
        <p:nvPicPr>
          <p:cNvPr id="8" name="ตัวแทนเนื้อหา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41814" y="2781300"/>
            <a:ext cx="7494218" cy="3162300"/>
          </a:xfrm>
          <a:prstGeom prst="rect">
            <a:avLst/>
          </a:prstGeom>
        </p:spPr>
      </p:pic>
      <p:pic>
        <p:nvPicPr>
          <p:cNvPr id="3" name="ภาวะสมดุลของปัจจัยสา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3500" y="317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6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46202" y="855132"/>
            <a:ext cx="9601196" cy="1303867"/>
          </a:xfrm>
        </p:spPr>
        <p:txBody>
          <a:bodyPr>
            <a:normAutofit/>
          </a:bodyPr>
          <a:lstStyle/>
          <a:p>
            <a:r>
              <a:rPr lang="th-TH" b="1" dirty="0" smtClean="0"/>
              <a:t>การเสียสมดุลทำให้เกิดโรค/ปัญหาสุขภาพ</a:t>
            </a:r>
            <a:endParaRPr lang="th-TH" b="1" dirty="0"/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1752600" y="2806700"/>
            <a:ext cx="8648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h-TH" sz="3200" dirty="0" smtClean="0"/>
              <a:t>เกิดจากการเปลี่ยนแปลงของ </a:t>
            </a:r>
            <a:r>
              <a:rPr lang="en-US" sz="3200" dirty="0" smtClean="0"/>
              <a:t>Agent</a:t>
            </a:r>
          </a:p>
          <a:p>
            <a:pPr marL="342900" indent="-342900">
              <a:buAutoNum type="arabicPeriod"/>
            </a:pPr>
            <a:r>
              <a:rPr lang="th-TH" sz="3200" dirty="0" smtClean="0"/>
              <a:t>เกิดจากการเปลี่ยนแปลงของ </a:t>
            </a:r>
            <a:r>
              <a:rPr lang="en-US" sz="3200" dirty="0" smtClean="0"/>
              <a:t>Host</a:t>
            </a:r>
          </a:p>
          <a:p>
            <a:pPr marL="342900" indent="-342900">
              <a:buAutoNum type="arabicPeriod"/>
            </a:pPr>
            <a:r>
              <a:rPr lang="th-TH" sz="3200" dirty="0" smtClean="0"/>
              <a:t>เกิดจากการเปลี่ยนแปลงของ </a:t>
            </a:r>
            <a:r>
              <a:rPr lang="en-US" sz="3200" dirty="0" smtClean="0"/>
              <a:t>Environment 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143154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เสียสมดุลจาก </a:t>
            </a:r>
            <a:r>
              <a:rPr lang="en-US" b="1" dirty="0" smtClean="0"/>
              <a:t>Agent</a:t>
            </a:r>
            <a:r>
              <a:rPr lang="th-TH" b="1" dirty="0" smtClean="0"/>
              <a:t> เปลี่ยนแปลง</a:t>
            </a:r>
            <a:endParaRPr lang="th-TH" b="1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11575" y="2544763"/>
            <a:ext cx="4768849" cy="3576637"/>
          </a:xfrm>
          <a:prstGeom prst="rect">
            <a:avLst/>
          </a:prstGeom>
        </p:spPr>
      </p:pic>
      <p:pic>
        <p:nvPicPr>
          <p:cNvPr id="3" name="เสียสมดุลเพราะ Ag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314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เสียสมดุลจาก </a:t>
            </a:r>
            <a:r>
              <a:rPr lang="en-US" b="1" dirty="0" smtClean="0"/>
              <a:t>Host</a:t>
            </a:r>
            <a:r>
              <a:rPr lang="th-TH" b="1" dirty="0" smtClean="0"/>
              <a:t> อ่อนแอ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56000" y="2468563"/>
            <a:ext cx="4836583" cy="3627437"/>
          </a:xfrm>
          <a:prstGeom prst="rect">
            <a:avLst/>
          </a:prstGeom>
        </p:spPr>
      </p:pic>
      <p:pic>
        <p:nvPicPr>
          <p:cNvPr id="3" name="เสียสมดุลจาก ho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31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เสียสมดุลจาก </a:t>
            </a:r>
            <a:r>
              <a:rPr lang="en-US" b="1" dirty="0" smtClean="0"/>
              <a:t>Environment</a:t>
            </a:r>
            <a:r>
              <a:rPr lang="th-TH" b="1" dirty="0" smtClean="0"/>
              <a:t> เปลี่ยนแปลง</a:t>
            </a:r>
            <a:endParaRPr lang="th-TH" dirty="0"/>
          </a:p>
        </p:txBody>
      </p:sp>
      <p:sp>
        <p:nvSpPr>
          <p:cNvPr id="6" name="สามเหลี่ยมหน้าจั่ว 5"/>
          <p:cNvSpPr/>
          <p:nvPr/>
        </p:nvSpPr>
        <p:spPr>
          <a:xfrm>
            <a:off x="5454661" y="3858395"/>
            <a:ext cx="787400" cy="635000"/>
          </a:xfrm>
          <a:prstGeom prst="triangle">
            <a:avLst/>
          </a:prstGeom>
          <a:solidFill>
            <a:srgbClr val="5A278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" name="ตัวเชื่อมต่อตรง 6"/>
          <p:cNvCxnSpPr/>
          <p:nvPr/>
        </p:nvCxnSpPr>
        <p:spPr>
          <a:xfrm>
            <a:off x="4888092" y="3615585"/>
            <a:ext cx="3008157" cy="622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กล่องข้อความ 8"/>
          <p:cNvSpPr txBox="1"/>
          <p:nvPr/>
        </p:nvSpPr>
        <p:spPr>
          <a:xfrm>
            <a:off x="4272238" y="3298085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Agent</a:t>
            </a:r>
            <a:endParaRPr lang="th-TH" dirty="0"/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7817782" y="390592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Host</a:t>
            </a:r>
            <a:endParaRPr lang="th-TH" dirty="0"/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3467124" y="5413346"/>
            <a:ext cx="5397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/>
              <a:t>การเปลี่ยนแปลงของสิ่งแวดล้อมที่มีผลทำให้คนอ่อนแอ หรือมี</a:t>
            </a:r>
            <a:r>
              <a:rPr lang="th-TH" sz="2000" b="1" smtClean="0"/>
              <a:t>ภูมิคุ้มกันลดลง </a:t>
            </a:r>
            <a:endParaRPr lang="th-TH" sz="2000" b="1" dirty="0"/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5157210" y="4616048"/>
            <a:ext cx="138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Environment</a:t>
            </a:r>
            <a:endParaRPr lang="th-TH" dirty="0"/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6804428" y="4659634"/>
            <a:ext cx="1657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พื้นที่ใต้ใต้คานมากขึ้น</a:t>
            </a:r>
            <a:endParaRPr lang="th-TH" dirty="0"/>
          </a:p>
        </p:txBody>
      </p:sp>
      <p:sp>
        <p:nvSpPr>
          <p:cNvPr id="3" name="วงเล็บปีกกาขวา 2"/>
          <p:cNvSpPr/>
          <p:nvPr/>
        </p:nvSpPr>
        <p:spPr>
          <a:xfrm rot="6117581">
            <a:off x="6664392" y="3458877"/>
            <a:ext cx="587607" cy="18299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" name="เสียสมดุลจาก 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14005" y="3117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3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9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/>
              <a:t>เสียสมดุลจาก </a:t>
            </a:r>
            <a:r>
              <a:rPr lang="en-US" b="1" dirty="0"/>
              <a:t>Environment</a:t>
            </a:r>
            <a:r>
              <a:rPr lang="th-TH" b="1" dirty="0"/>
              <a:t> เปลี่ยนแปลง</a:t>
            </a:r>
            <a:endParaRPr lang="th-TH" dirty="0"/>
          </a:p>
        </p:txBody>
      </p:sp>
      <p:cxnSp>
        <p:nvCxnSpPr>
          <p:cNvPr id="6" name="ตัวเชื่อมต่อตรง 5"/>
          <p:cNvCxnSpPr/>
          <p:nvPr/>
        </p:nvCxnSpPr>
        <p:spPr>
          <a:xfrm flipV="1">
            <a:off x="4379877" y="3719585"/>
            <a:ext cx="2584731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กล่องข้อความ 7"/>
          <p:cNvSpPr txBox="1"/>
          <p:nvPr/>
        </p:nvSpPr>
        <p:spPr>
          <a:xfrm>
            <a:off x="6774108" y="340965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Host</a:t>
            </a:r>
            <a:endParaRPr lang="th-TH" dirty="0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3812280" y="4036053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Agent</a:t>
            </a:r>
            <a:endParaRPr lang="th-TH" dirty="0"/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5386799" y="4655920"/>
            <a:ext cx="138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Environment</a:t>
            </a:r>
            <a:endParaRPr lang="th-TH" dirty="0"/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2349500" y="5326103"/>
            <a:ext cx="8070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/>
              <a:t>การเปลี่ยนแปลงของสิ่งแวดล้อมที่มีผลทำให้เชื้อโรคเพิ่มจำนวนและมีการแพร่กระจายของเชื้อโรคได้มากขึ้น</a:t>
            </a:r>
            <a:endParaRPr lang="th-TH" sz="2000" b="1" dirty="0"/>
          </a:p>
        </p:txBody>
      </p:sp>
      <p:sp>
        <p:nvSpPr>
          <p:cNvPr id="14" name="สามเหลี่ยมหน้าจั่ว 13"/>
          <p:cNvSpPr/>
          <p:nvPr/>
        </p:nvSpPr>
        <p:spPr>
          <a:xfrm>
            <a:off x="5702300" y="3990717"/>
            <a:ext cx="787400" cy="635000"/>
          </a:xfrm>
          <a:prstGeom prst="triangle">
            <a:avLst/>
          </a:prstGeom>
          <a:solidFill>
            <a:srgbClr val="5A278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วงเล็บปีกกาขวา 2"/>
          <p:cNvSpPr/>
          <p:nvPr/>
        </p:nvSpPr>
        <p:spPr>
          <a:xfrm rot="15321457" flipH="1">
            <a:off x="5093873" y="3514418"/>
            <a:ext cx="404869" cy="17295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3831456" y="4603261"/>
            <a:ext cx="1657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พื้นที่ใต้ใต้คานมากขึ้น</a:t>
            </a:r>
            <a:endParaRPr lang="th-TH" dirty="0"/>
          </a:p>
        </p:txBody>
      </p:sp>
      <p:pic>
        <p:nvPicPr>
          <p:cNvPr id="5" name="เสียสมดุลจาก 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3164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5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20802" y="27093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ระบาดวิทยาโรคติดต่อ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>
                <a:solidFill>
                  <a:schemeClr val="tx1"/>
                </a:solidFill>
              </a:rPr>
              <a:t>communicable </a:t>
            </a:r>
            <a:r>
              <a:rPr lang="en-US" dirty="0">
                <a:solidFill>
                  <a:schemeClr val="tx1"/>
                </a:solidFill>
              </a:rPr>
              <a:t>diseases</a:t>
            </a:r>
            <a:endParaRPr lang="th-TH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12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คำสำคัญเกี่ยวกับการระบาด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4 </a:t>
            </a:r>
            <a:r>
              <a:rPr lang="th-TH" sz="3200" dirty="0" smtClean="0"/>
              <a:t>คำสำคัญ “การระบาด”</a:t>
            </a:r>
          </a:p>
          <a:p>
            <a:pPr marL="457200" indent="-457200">
              <a:buAutoNum type="arabicPeriod"/>
            </a:pPr>
            <a:r>
              <a:rPr lang="th-TH" sz="3200" dirty="0" smtClean="0"/>
              <a:t>การเกิดโรคประจำถิ่น (</a:t>
            </a:r>
            <a:r>
              <a:rPr lang="en-US" sz="3200" dirty="0" smtClean="0"/>
              <a:t>endemic</a:t>
            </a:r>
            <a:r>
              <a:rPr lang="th-TH" sz="3200" dirty="0" smtClean="0"/>
              <a:t>)</a:t>
            </a:r>
          </a:p>
          <a:p>
            <a:pPr marL="457200" indent="-457200">
              <a:buAutoNum type="arabicPeriod"/>
            </a:pPr>
            <a:r>
              <a:rPr lang="th-TH" sz="3200" dirty="0" smtClean="0"/>
              <a:t>การระบาด (</a:t>
            </a:r>
            <a:r>
              <a:rPr lang="en-US" sz="3200" dirty="0" smtClean="0"/>
              <a:t>epidemic</a:t>
            </a:r>
            <a:r>
              <a:rPr lang="th-TH" sz="3200" dirty="0" smtClean="0"/>
              <a:t>)</a:t>
            </a:r>
          </a:p>
          <a:p>
            <a:pPr marL="457200" indent="-457200">
              <a:buAutoNum type="arabicPeriod"/>
            </a:pPr>
            <a:r>
              <a:rPr lang="th-TH" sz="3200" dirty="0" smtClean="0"/>
              <a:t>การระบาดประปราย (</a:t>
            </a:r>
            <a:r>
              <a:rPr lang="en-US" sz="3200" dirty="0" smtClean="0"/>
              <a:t>sporadic</a:t>
            </a:r>
            <a:r>
              <a:rPr lang="th-TH" sz="3200" dirty="0" smtClean="0"/>
              <a:t>)</a:t>
            </a:r>
          </a:p>
          <a:p>
            <a:pPr marL="457200" indent="-457200">
              <a:buAutoNum type="arabicPeriod"/>
            </a:pPr>
            <a:r>
              <a:rPr lang="th-TH" sz="3200" dirty="0" smtClean="0"/>
              <a:t>การระบาดกระจายทั่วไป (</a:t>
            </a:r>
            <a:r>
              <a:rPr lang="en-US" sz="3200" dirty="0" smtClean="0"/>
              <a:t>pandemic</a:t>
            </a:r>
            <a:r>
              <a:rPr lang="th-TH" sz="3200" dirty="0" smtClean="0"/>
              <a:t>)</a:t>
            </a:r>
            <a:endParaRPr lang="th-TH" sz="3200" dirty="0"/>
          </a:p>
        </p:txBody>
      </p:sp>
      <p:pic>
        <p:nvPicPr>
          <p:cNvPr id="4" name="คำสำคัญทางระบาดวิทย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31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6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/>
              <a:t/>
            </a:r>
            <a:br>
              <a:rPr lang="th-TH" b="1" dirty="0" smtClean="0"/>
            </a:br>
            <a:r>
              <a:rPr lang="th-TH" b="1" dirty="0" smtClean="0"/>
              <a:t>การ</a:t>
            </a:r>
            <a:r>
              <a:rPr lang="th-TH" b="1" dirty="0"/>
              <a:t>เกิดโรคประจำถิ่น (</a:t>
            </a:r>
            <a:r>
              <a:rPr lang="en-US" b="1" dirty="0"/>
              <a:t>endemic</a:t>
            </a:r>
            <a:r>
              <a:rPr lang="th-TH" b="1" dirty="0"/>
              <a:t>)</a:t>
            </a:r>
            <a:br>
              <a:rPr lang="th-TH" b="1" dirty="0"/>
            </a:b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b="1" dirty="0" smtClean="0"/>
              <a:t>ความหมายของสำนักระบาดวิทยา (</a:t>
            </a:r>
            <a:r>
              <a:rPr lang="en-US" sz="3200" b="1" dirty="0" smtClean="0"/>
              <a:t>2555</a:t>
            </a:r>
            <a:r>
              <a:rPr lang="th-TH" sz="3200" b="1" dirty="0" smtClean="0"/>
              <a:t>)</a:t>
            </a:r>
          </a:p>
          <a:p>
            <a:pPr marL="0" indent="0">
              <a:buNone/>
            </a:pPr>
            <a:r>
              <a:rPr lang="th-TH" sz="3200" b="1" dirty="0" smtClean="0"/>
              <a:t>	</a:t>
            </a:r>
            <a:r>
              <a:rPr lang="th-TH" sz="3200" dirty="0" smtClean="0"/>
              <a:t>การมีโรคหรือเชื้อโรคในท้องที่ใดๆ เป็นประจำในพื้นที่หรือกลุ่มประชากร เช่น</a:t>
            </a:r>
          </a:p>
          <a:p>
            <a:pPr marL="0" indent="0">
              <a:buNone/>
            </a:pPr>
            <a:r>
              <a:rPr lang="th-TH" sz="3200" dirty="0" smtClean="0"/>
              <a:t>การระบาดของโรคพยาธิใบไม้ตับในภาคอีสาน</a:t>
            </a:r>
            <a:endParaRPr lang="th-TH" sz="3200" dirty="0"/>
          </a:p>
          <a:p>
            <a:pPr marL="0" indent="0">
              <a:buNone/>
            </a:pPr>
            <a:endParaRPr lang="th-TH" sz="3200" b="1" dirty="0"/>
          </a:p>
        </p:txBody>
      </p:sp>
    </p:spTree>
    <p:extLst>
      <p:ext uri="{BB962C8B-B14F-4D97-AF65-F5344CB8AC3E}">
        <p14:creationId xmlns:p14="http://schemas.microsoft.com/office/powerpoint/2010/main" val="159422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แนวคิดของการเกิดโรค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 smtClean="0">
                <a:cs typeface="+mj-cs"/>
              </a:rPr>
              <a:t>การเกิดโรคในชุมชนนั้นไม่ใช่การสุ่มตัวอย่างแต่จะเกิดมากหรือน้อย หรือไม่เกิดเลย    ในคนบางกลุ่ม จึงต้องใช้ความรู้ทางระบาดวิทยาเพื่ออธิบายปัจจัยต่างๆ ที่ทำให้บางคนหรือบางกลุ่มมีโอกาสป่วยมากกว่าปกติ (โสภณ </a:t>
            </a:r>
            <a:r>
              <a:rPr lang="th-TH" sz="3200" dirty="0" err="1" smtClean="0">
                <a:cs typeface="+mj-cs"/>
              </a:rPr>
              <a:t>เอี่ยมศิ</a:t>
            </a:r>
            <a:r>
              <a:rPr lang="th-TH" sz="3200" dirty="0" smtClean="0">
                <a:cs typeface="+mj-cs"/>
              </a:rPr>
              <a:t>ริถาวร, </a:t>
            </a:r>
            <a:r>
              <a:rPr lang="en-US" sz="3200" dirty="0" smtClean="0">
                <a:cs typeface="+mj-cs"/>
              </a:rPr>
              <a:t>2562</a:t>
            </a:r>
            <a:r>
              <a:rPr lang="th-TH" sz="3200" dirty="0" smtClean="0">
                <a:cs typeface="+mj-cs"/>
              </a:rPr>
              <a:t>)</a:t>
            </a:r>
            <a:endParaRPr lang="th-TH" sz="32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976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/>
              <a:t/>
            </a:r>
            <a:br>
              <a:rPr lang="th-TH" b="1" dirty="0" smtClean="0"/>
            </a:br>
            <a:r>
              <a:rPr lang="th-TH" b="1" dirty="0" smtClean="0"/>
              <a:t>การ</a:t>
            </a:r>
            <a:r>
              <a:rPr lang="th-TH" b="1" dirty="0"/>
              <a:t>ระบาด (</a:t>
            </a:r>
            <a:r>
              <a:rPr lang="en-US" b="1" dirty="0"/>
              <a:t>epidemic</a:t>
            </a:r>
            <a:r>
              <a:rPr lang="th-TH" b="1" dirty="0"/>
              <a:t>)</a:t>
            </a:r>
            <a:br>
              <a:rPr lang="th-TH" b="1" dirty="0"/>
            </a:b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b="1" dirty="0"/>
              <a:t>ความหมายของสำนักระบาดวิทยา (</a:t>
            </a:r>
            <a:r>
              <a:rPr lang="en-US" sz="3200" b="1" dirty="0"/>
              <a:t>2555</a:t>
            </a:r>
            <a:r>
              <a:rPr lang="th-TH" sz="3200" b="1" dirty="0"/>
              <a:t>)</a:t>
            </a:r>
          </a:p>
          <a:p>
            <a:pPr marL="0" indent="0">
              <a:buNone/>
            </a:pPr>
            <a:r>
              <a:rPr lang="th-TH" sz="3200" dirty="0" smtClean="0"/>
              <a:t>	ปรากฏการณ์ของความเจ็บป่วยที่มีลักษณะเหมือนกัน โดยมีความสัมพันธ์กันในด้านบุคคล สถานที่ และเวลา และมีจำนวนมากเกินกว่าที่พบตามปกติ หรืออาจเรียก </a:t>
            </a:r>
            <a:r>
              <a:rPr lang="en-US" sz="3200" dirty="0" smtClean="0"/>
              <a:t>Outbreak </a:t>
            </a:r>
            <a:r>
              <a:rPr lang="th-TH" sz="3200" dirty="0" smtClean="0"/>
              <a:t>เช่น การระบาดของโรคไข้เลือดออก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417336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/>
              <a:t/>
            </a:r>
            <a:br>
              <a:rPr lang="th-TH" b="1" dirty="0" smtClean="0"/>
            </a:br>
            <a:r>
              <a:rPr lang="th-TH" b="1" dirty="0" smtClean="0"/>
              <a:t>การ</a:t>
            </a:r>
            <a:r>
              <a:rPr lang="th-TH" b="1" dirty="0"/>
              <a:t>ระบาดประปราย (</a:t>
            </a:r>
            <a:r>
              <a:rPr lang="en-US" b="1" dirty="0"/>
              <a:t>sporadic</a:t>
            </a:r>
            <a:r>
              <a:rPr lang="th-TH" b="1" dirty="0"/>
              <a:t>)</a:t>
            </a:r>
            <a:br>
              <a:rPr lang="th-TH" b="1" dirty="0"/>
            </a:b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95400" y="2556932"/>
            <a:ext cx="9778999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b="1" dirty="0"/>
              <a:t>ความหมายของสำนักระบาดวิทยา (</a:t>
            </a:r>
            <a:r>
              <a:rPr lang="en-US" sz="3200" b="1" dirty="0"/>
              <a:t>2555</a:t>
            </a:r>
            <a:r>
              <a:rPr lang="th-TH" sz="3200" b="1" dirty="0" smtClean="0"/>
              <a:t>)</a:t>
            </a:r>
          </a:p>
          <a:p>
            <a:pPr marL="0" indent="0">
              <a:buNone/>
            </a:pPr>
            <a:r>
              <a:rPr lang="th-TH" sz="3200" b="1" dirty="0"/>
              <a:t>	</a:t>
            </a:r>
            <a:r>
              <a:rPr lang="th-TH" sz="3200" dirty="0" smtClean="0"/>
              <a:t>การเกิดโรคนานๆ ครั้งในชุมชน ไม่ติดต่อกันเป็นเวลานาน เช่น อหิวาตกโรค เป็นต้น </a:t>
            </a:r>
            <a:endParaRPr lang="th-TH" sz="3200" b="1" dirty="0"/>
          </a:p>
          <a:p>
            <a:pPr marL="0" indent="0">
              <a:buNone/>
            </a:pP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268492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/>
              <a:t/>
            </a:r>
            <a:br>
              <a:rPr lang="th-TH" b="1" dirty="0" smtClean="0"/>
            </a:br>
            <a:r>
              <a:rPr lang="th-TH" b="1" dirty="0" smtClean="0"/>
              <a:t>การ</a:t>
            </a:r>
            <a:r>
              <a:rPr lang="th-TH" b="1" dirty="0"/>
              <a:t>ระบาดกระจายทั่วไป (</a:t>
            </a:r>
            <a:r>
              <a:rPr lang="en-US" b="1" dirty="0" smtClean="0"/>
              <a:t>pandemic</a:t>
            </a:r>
            <a:r>
              <a:rPr lang="th-TH" b="1" dirty="0"/>
              <a:t>)</a:t>
            </a:r>
            <a:br>
              <a:rPr lang="th-TH" b="1" dirty="0"/>
            </a:b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b="1" dirty="0"/>
              <a:t>ความหมายของสำนักระบาดวิทยา (</a:t>
            </a:r>
            <a:r>
              <a:rPr lang="en-US" sz="3200" b="1" dirty="0"/>
              <a:t>2555</a:t>
            </a:r>
            <a:r>
              <a:rPr lang="th-TH" sz="3200" b="1" dirty="0"/>
              <a:t>)</a:t>
            </a:r>
          </a:p>
          <a:p>
            <a:pPr marL="0" indent="0">
              <a:buNone/>
            </a:pPr>
            <a:r>
              <a:rPr lang="th-TH" sz="3200" dirty="0" smtClean="0"/>
              <a:t>	การเกิดโรคที่ระบาดไปทั่วในหลายประเทศ หลายทวีปหรือทั่วโลก เช่น ไข้หวัดใหญ่สายพันธุ์ใหม่ </a:t>
            </a:r>
            <a:r>
              <a:rPr lang="en-US" sz="3200" dirty="0" smtClean="0"/>
              <a:t> SAR  </a:t>
            </a:r>
            <a:r>
              <a:rPr lang="th-TH" sz="3200" dirty="0" smtClean="0"/>
              <a:t>และ </a:t>
            </a:r>
            <a:r>
              <a:rPr lang="en-US" sz="3200" dirty="0" smtClean="0"/>
              <a:t>Covid-19 </a:t>
            </a:r>
            <a:r>
              <a:rPr lang="th-TH" sz="3200" dirty="0" smtClean="0"/>
              <a:t>เป็นต้น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397977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สรุปสถานการณ์โรคโควิด-19 ระบาดทั่วโลก (30 เม.ย. 2563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600200"/>
            <a:ext cx="5482520" cy="385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อยู่อย่างไรในวันที่ COVID-19 เข้าสู่การแจ้งเตือนระดับ 3 - โพสต์ทู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706" y="1346200"/>
            <a:ext cx="4426194" cy="41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36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MMUNICABLE DISEASES Chapter 24 Pages ppt downloa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93230"/>
            <a:ext cx="6843537" cy="513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กล่องข้อความ 4"/>
          <p:cNvSpPr txBox="1"/>
          <p:nvPr/>
        </p:nvSpPr>
        <p:spPr>
          <a:xfrm>
            <a:off x="876300" y="17399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     สาเหตุของโรคติดเชื้อ    	</a:t>
            </a:r>
            <a:r>
              <a:rPr lang="en-US" b="1" dirty="0" smtClean="0"/>
              <a:t>(Agent)</a:t>
            </a:r>
            <a:endParaRPr lang="th-TH" b="1" dirty="0"/>
          </a:p>
        </p:txBody>
      </p:sp>
      <p:sp>
        <p:nvSpPr>
          <p:cNvPr id="6" name="วงเล็บปีกกาซ้าย 5"/>
          <p:cNvSpPr/>
          <p:nvPr/>
        </p:nvSpPr>
        <p:spPr>
          <a:xfrm>
            <a:off x="2438400" y="2386231"/>
            <a:ext cx="419100" cy="299856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1467812" y="3562350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/>
              <a:t>         โรค</a:t>
            </a:r>
          </a:p>
          <a:p>
            <a:r>
              <a:rPr lang="en-US" b="1" dirty="0" smtClean="0"/>
              <a:t>(diseases)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1299749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08102" y="633677"/>
            <a:ext cx="9601196" cy="1303867"/>
          </a:xfrm>
        </p:spPr>
        <p:txBody>
          <a:bodyPr/>
          <a:lstStyle/>
          <a:p>
            <a:r>
              <a:rPr lang="th-TH" b="1" dirty="0" smtClean="0"/>
              <a:t>วงจรโรคติดเชื้อ</a:t>
            </a:r>
            <a:endParaRPr lang="th-TH" b="1" dirty="0"/>
          </a:p>
        </p:txBody>
      </p:sp>
      <p:pic>
        <p:nvPicPr>
          <p:cNvPr id="2050" name="Picture 2" descr="Communicable diseases hha_2012w.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18011"/>
            <a:ext cx="6356349" cy="477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กล่องข้อความ 4"/>
          <p:cNvSpPr txBox="1"/>
          <p:nvPr/>
        </p:nvSpPr>
        <p:spPr>
          <a:xfrm>
            <a:off x="7124700" y="2583378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/ Non-disease state</a:t>
            </a:r>
            <a:endParaRPr lang="th-TH" sz="1200" dirty="0">
              <a:solidFill>
                <a:srgbClr val="FF0000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879850" y="1876426"/>
            <a:ext cx="292100" cy="266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7404100" y="2721877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ระยะไม่มีโรค</a:t>
            </a:r>
            <a:endParaRPr lang="th-TH" dirty="0"/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8305800" y="40405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สัมผัสกับปัจจัยเสี่ยง</a:t>
            </a:r>
            <a:endParaRPr lang="th-TH" dirty="0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7508241" y="5220759"/>
            <a:ext cx="1849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มีภูมไวรับต่อการติดเชื้อ</a:t>
            </a:r>
            <a:endParaRPr lang="th-TH" dirty="0"/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2247902" y="5220759"/>
            <a:ext cx="2571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มีการเปลี่ยนทางชีวภาพของการติดเชื้อ</a:t>
            </a:r>
            <a:endParaRPr lang="th-TH" dirty="0"/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2886002" y="3886066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มีอาการทางคลินิก</a:t>
            </a:r>
            <a:endParaRPr lang="th-TH" dirty="0"/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3879850" y="2258542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ตาย</a:t>
            </a:r>
            <a:endParaRPr lang="th-TH" dirty="0"/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3516204" y="2804390"/>
            <a:ext cx="180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ความก้าวหน้าของโรค</a:t>
            </a:r>
            <a:endParaRPr lang="th-TH" dirty="0"/>
          </a:p>
        </p:txBody>
      </p:sp>
      <p:sp>
        <p:nvSpPr>
          <p:cNvPr id="15" name="กล่องข้อความ 14"/>
          <p:cNvSpPr txBox="1"/>
          <p:nvPr/>
        </p:nvSpPr>
        <p:spPr>
          <a:xfrm>
            <a:off x="6000753" y="3477356"/>
            <a:ext cx="112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มีภูมิต้านทาน</a:t>
            </a:r>
            <a:endParaRPr lang="th-TH" dirty="0"/>
          </a:p>
        </p:txBody>
      </p:sp>
      <p:pic>
        <p:nvPicPr>
          <p:cNvPr id="16" name="เสียงที่บันทึ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7953" y="3126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8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MMUNICABLE DISEASES Chapter 24 Pages ppt downloa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2" y="823914"/>
            <a:ext cx="7111998" cy="533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กล่องข้อความ 4"/>
          <p:cNvSpPr txBox="1"/>
          <p:nvPr/>
        </p:nvSpPr>
        <p:spPr>
          <a:xfrm>
            <a:off x="3352800" y="254000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/>
              <a:t>สัมผัสโดยตรง</a:t>
            </a:r>
            <a:endParaRPr lang="th-TH" b="1" dirty="0"/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5587316" y="2540000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/>
              <a:t>สัมผัสทางอ้อม</a:t>
            </a:r>
            <a:endParaRPr lang="th-TH" b="1" dirty="0"/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7849083" y="2540000"/>
            <a:ext cx="109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 ทางอากาศ</a:t>
            </a:r>
            <a:endParaRPr lang="th-TH" b="1" dirty="0"/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2171700" y="5219700"/>
            <a:ext cx="8699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/>
              <a:t>การส่งผ่านของโรคติดเชื้อ โดยสัมผัสโดยตรง </a:t>
            </a:r>
            <a:r>
              <a:rPr lang="th-TH" sz="3200" b="1" dirty="0"/>
              <a:t>สัมผัส</a:t>
            </a:r>
            <a:r>
              <a:rPr lang="th-TH" sz="3200" b="1" dirty="0" smtClean="0"/>
              <a:t>ทางอ้อม และ</a:t>
            </a:r>
            <a:r>
              <a:rPr lang="th-TH" sz="3200" b="1" dirty="0"/>
              <a:t>ทางอากาศ</a:t>
            </a:r>
          </a:p>
          <a:p>
            <a:r>
              <a:rPr lang="th-TH" sz="3200" b="1" dirty="0" smtClean="0"/>
              <a:t> </a:t>
            </a:r>
            <a:endParaRPr lang="th-TH" sz="3200" b="1" dirty="0"/>
          </a:p>
          <a:p>
            <a:r>
              <a:rPr lang="th-TH" sz="3200" b="1" dirty="0" smtClean="0"/>
              <a:t> </a:t>
            </a:r>
            <a:endParaRPr lang="th-TH" sz="3200" b="1" dirty="0"/>
          </a:p>
        </p:txBody>
      </p:sp>
    </p:spTree>
    <p:extLst>
      <p:ext uri="{BB962C8B-B14F-4D97-AF65-F5344CB8AC3E}">
        <p14:creationId xmlns:p14="http://schemas.microsoft.com/office/powerpoint/2010/main" val="700101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ช่องทางที่เชื้อโรคเข้าสู่ร่างกาย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ทางเดินหายใจ (</a:t>
            </a:r>
            <a:r>
              <a:rPr lang="en-US" sz="3200" dirty="0" smtClean="0"/>
              <a:t>inhalation</a:t>
            </a:r>
            <a:r>
              <a:rPr lang="th-TH" sz="3200" dirty="0" smtClean="0"/>
              <a:t>) ด้วยการหายใจเอาเชื้อโรคเข้าสู่ร่างกาย</a:t>
            </a:r>
          </a:p>
          <a:p>
            <a:r>
              <a:rPr lang="th-TH" sz="3200" dirty="0" smtClean="0"/>
              <a:t>ทางเดินอาหาร (</a:t>
            </a:r>
            <a:r>
              <a:rPr lang="en-US" sz="3200" dirty="0" smtClean="0"/>
              <a:t>digestion</a:t>
            </a:r>
            <a:r>
              <a:rPr lang="th-TH" sz="3200" dirty="0" smtClean="0"/>
              <a:t>) ด้วยการรับประทานอาหารเอาเชื้อโรคข้าสู่ร่างกาย</a:t>
            </a:r>
          </a:p>
          <a:p>
            <a:r>
              <a:rPr lang="th-TH" sz="3200" dirty="0" smtClean="0"/>
              <a:t>ทางผิวหนัง (</a:t>
            </a:r>
            <a:r>
              <a:rPr lang="en-US" sz="3200" dirty="0" smtClean="0"/>
              <a:t>inoculation</a:t>
            </a:r>
            <a:r>
              <a:rPr lang="th-TH" sz="3200" dirty="0" smtClean="0"/>
              <a:t>) ที่อาศัยพาหะเจาะผิวหนังเข้าไป เช่น ยุง เป็นต้น</a:t>
            </a:r>
          </a:p>
          <a:p>
            <a:endParaRPr lang="th-TH" sz="3200" dirty="0" smtClean="0"/>
          </a:p>
          <a:p>
            <a:endParaRPr lang="th-TH" sz="3200" dirty="0"/>
          </a:p>
        </p:txBody>
      </p:sp>
      <p:pic>
        <p:nvPicPr>
          <p:cNvPr id="4" name="ช่องทางเข้าของเชื้อโร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317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6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Activity 1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2800" dirty="0" smtClean="0"/>
              <a:t>จงอธิบายธรรมชาติของการเกิดโรค </a:t>
            </a:r>
            <a:r>
              <a:rPr lang="en-US" sz="2800" dirty="0" smtClean="0"/>
              <a:t>Covid-19 </a:t>
            </a:r>
            <a:r>
              <a:rPr lang="th-TH" sz="2800" dirty="0" smtClean="0"/>
              <a:t>ดังนี้</a:t>
            </a:r>
          </a:p>
          <a:p>
            <a:pPr marL="0" indent="0">
              <a:buNone/>
            </a:pPr>
            <a:r>
              <a:rPr lang="th-TH" sz="2800" dirty="0"/>
              <a:t> </a:t>
            </a:r>
            <a:r>
              <a:rPr lang="th-TH" sz="2800" dirty="0" smtClean="0"/>
              <a:t>      </a:t>
            </a:r>
            <a:r>
              <a:rPr lang="en-US" sz="2800" dirty="0" smtClean="0"/>
              <a:t>1. </a:t>
            </a:r>
            <a:r>
              <a:rPr lang="th-TH" sz="2800" dirty="0" smtClean="0"/>
              <a:t>ด้วยแนวคิดปัจจัยสามทางระบาดวิทยา</a:t>
            </a:r>
          </a:p>
          <a:p>
            <a:pPr marL="0" indent="0">
              <a:buNone/>
            </a:pPr>
            <a:r>
              <a:rPr lang="th-TH" sz="2800" dirty="0"/>
              <a:t>	</a:t>
            </a:r>
            <a:r>
              <a:rPr lang="en-US" sz="2800" dirty="0" smtClean="0"/>
              <a:t>2. </a:t>
            </a:r>
            <a:r>
              <a:rPr lang="th-TH" sz="2800" dirty="0" smtClean="0"/>
              <a:t>ตามระยะของการเกิดโรค</a:t>
            </a:r>
          </a:p>
          <a:p>
            <a:pPr marL="0" indent="0">
              <a:buNone/>
            </a:pPr>
            <a:r>
              <a:rPr lang="th-TH" sz="2800" dirty="0"/>
              <a:t>	</a:t>
            </a:r>
            <a:r>
              <a:rPr lang="en-US" sz="2800" dirty="0" smtClean="0"/>
              <a:t>3. </a:t>
            </a:r>
            <a:r>
              <a:rPr lang="th-TH" sz="2800" dirty="0" smtClean="0"/>
              <a:t>คานควรมีลักษะอย่างไรได้บ้าง</a:t>
            </a:r>
          </a:p>
          <a:p>
            <a:pPr marL="0" indent="0">
              <a:buNone/>
            </a:pPr>
            <a:r>
              <a:rPr lang="th-TH" sz="2800" dirty="0"/>
              <a:t>	</a:t>
            </a:r>
            <a:r>
              <a:rPr lang="en-US" sz="2800" dirty="0" smtClean="0"/>
              <a:t>4. </a:t>
            </a:r>
            <a:r>
              <a:rPr lang="th-TH" sz="2800" dirty="0" smtClean="0"/>
              <a:t>ช่องทางที่เชื้อเช้าสู่ร่างการ และโรคส่งต่อกันอย่างไร</a:t>
            </a:r>
          </a:p>
          <a:p>
            <a:pPr marL="0" indent="0">
              <a:buNone/>
            </a:pPr>
            <a:r>
              <a:rPr lang="th-TH" sz="2800" dirty="0"/>
              <a:t>	</a:t>
            </a:r>
            <a:r>
              <a:rPr lang="en-US" sz="2800" dirty="0" smtClean="0"/>
              <a:t>5. </a:t>
            </a:r>
            <a:r>
              <a:rPr lang="th-TH" sz="2800" dirty="0" smtClean="0"/>
              <a:t>เป็นการระบาดแบบใด</a:t>
            </a:r>
          </a:p>
          <a:p>
            <a:pPr marL="0" indent="0">
              <a:buNone/>
            </a:pP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296534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/>
              <a:t>ระบาดวิทยาโรคไม่ติดต่อ</a:t>
            </a:r>
            <a:br>
              <a:rPr lang="th-TH" b="1" dirty="0" smtClean="0"/>
            </a:br>
            <a:r>
              <a:rPr lang="en-US" b="1" dirty="0" smtClean="0"/>
              <a:t>(Non-communicable </a:t>
            </a:r>
            <a:r>
              <a:rPr lang="en-US" b="1" dirty="0"/>
              <a:t>diseases; </a:t>
            </a:r>
            <a:r>
              <a:rPr lang="en-US" b="1" dirty="0" smtClean="0"/>
              <a:t>NCDs)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/>
              <a:t>โรคไม่ติดเชื้อ คืออะไร (</a:t>
            </a:r>
            <a:r>
              <a:rPr lang="en-US" dirty="0" smtClean="0"/>
              <a:t>What are the main non-communicable diseases; NCDs) </a:t>
            </a:r>
            <a:r>
              <a:rPr lang="th-TH" dirty="0" smtClean="0"/>
              <a:t>เป็นโรคหรือการเจ็บป่วยที่ไม่ได้มีสาเหตุมาจากการได้รับเชื้อก่อโรค ทั้งนี้พบมีความเชื่อมโยงกับ “ปัจจัยเสี่ยง” (</a:t>
            </a:r>
            <a:r>
              <a:rPr lang="en-US" dirty="0" smtClean="0"/>
              <a:t>Risk factors</a:t>
            </a:r>
            <a:r>
              <a:rPr lang="th-TH" dirty="0" smtClean="0"/>
              <a:t>) หรือเรียก “โรคจากวิถีชีวิต</a:t>
            </a:r>
            <a:r>
              <a:rPr lang="en-US" dirty="0" smtClean="0"/>
              <a:t>”</a:t>
            </a:r>
            <a:r>
              <a:rPr lang="th-TH" dirty="0" smtClean="0"/>
              <a:t> (</a:t>
            </a:r>
            <a:r>
              <a:rPr lang="en-US" dirty="0" smtClean="0"/>
              <a:t>Lifestyle disease</a:t>
            </a:r>
            <a:r>
              <a:rPr lang="th-TH" dirty="0" smtClean="0"/>
              <a:t>) </a:t>
            </a:r>
            <a:r>
              <a:rPr lang="en-US" dirty="0" smtClean="0"/>
              <a:t>caused</a:t>
            </a:r>
            <a:r>
              <a:rPr lang="th-TH" dirty="0" smtClean="0"/>
              <a:t>  “</a:t>
            </a:r>
            <a:r>
              <a:rPr lang="en-US" dirty="0" smtClean="0"/>
              <a:t>Behaviors</a:t>
            </a:r>
            <a:r>
              <a:rPr lang="th-TH" dirty="0" smtClean="0"/>
              <a:t>” เช่น </a:t>
            </a:r>
          </a:p>
          <a:p>
            <a:pPr marL="0" indent="0">
              <a:buNone/>
            </a:pPr>
            <a:r>
              <a:rPr lang="th-TH" dirty="0"/>
              <a:t>	</a:t>
            </a:r>
            <a:r>
              <a:rPr lang="th-TH" dirty="0" smtClean="0"/>
              <a:t>		บุคคลที่สูบบุหรี่ (</a:t>
            </a:r>
            <a:r>
              <a:rPr lang="en-US" dirty="0" smtClean="0"/>
              <a:t>Tobacco use)		</a:t>
            </a:r>
            <a:r>
              <a:rPr lang="th-TH" dirty="0" smtClean="0"/>
              <a:t>โรคหัวใจ  มะเร็งปอด โรคทางเดินหายใจเรื้อรัง</a:t>
            </a:r>
          </a:p>
          <a:p>
            <a:pPr marL="0" indent="0">
              <a:buNone/>
            </a:pPr>
            <a:r>
              <a:rPr lang="th-TH" dirty="0"/>
              <a:t>	</a:t>
            </a:r>
            <a:r>
              <a:rPr lang="th-TH" dirty="0" smtClean="0"/>
              <a:t>		ดื่มเครื่องดื่มผสมแอลกอฮอล์			โรคหัวใจ  มะเร็งตับ  เบาหวาน</a:t>
            </a:r>
          </a:p>
          <a:p>
            <a:pPr marL="0" indent="0">
              <a:buNone/>
            </a:pPr>
            <a:r>
              <a:rPr lang="th-TH" dirty="0"/>
              <a:t>	</a:t>
            </a:r>
            <a:r>
              <a:rPr lang="th-TH" dirty="0" smtClean="0"/>
              <a:t>		(</a:t>
            </a:r>
            <a:r>
              <a:rPr lang="en-US" dirty="0" smtClean="0"/>
              <a:t>Harmful use of alcohol</a:t>
            </a:r>
            <a:r>
              <a:rPr lang="th-TH" dirty="0" smtClean="0"/>
              <a:t>)		เป็นต้น</a:t>
            </a:r>
          </a:p>
          <a:p>
            <a:pPr marL="0" indent="0">
              <a:buNone/>
            </a:pPr>
            <a:r>
              <a:rPr lang="th-TH" dirty="0"/>
              <a:t>	</a:t>
            </a:r>
            <a:r>
              <a:rPr lang="th-TH" dirty="0" smtClean="0"/>
              <a:t>					 </a:t>
            </a:r>
            <a:endParaRPr lang="th-TH" dirty="0"/>
          </a:p>
        </p:txBody>
      </p:sp>
      <p:sp>
        <p:nvSpPr>
          <p:cNvPr id="4" name="ลูกศรขวา 3"/>
          <p:cNvSpPr/>
          <p:nvPr/>
        </p:nvSpPr>
        <p:spPr>
          <a:xfrm>
            <a:off x="5937249" y="3975100"/>
            <a:ext cx="3175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ลูกศรขวา 4"/>
          <p:cNvSpPr/>
          <p:nvPr/>
        </p:nvSpPr>
        <p:spPr>
          <a:xfrm>
            <a:off x="5937249" y="4366683"/>
            <a:ext cx="3175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ระบาดวิทยาโรคไม่ติดต่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311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1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คำถามพื้นฐานเมื่อศึกษาโรค/ปัญหาสุขภาพ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dirty="0" smtClean="0">
                <a:cs typeface="+mj-cs"/>
              </a:rPr>
              <a:t>ปัญหาอะไร? (</a:t>
            </a:r>
            <a:r>
              <a:rPr lang="en-US" sz="3200" dirty="0" smtClean="0">
                <a:cs typeface="+mj-cs"/>
              </a:rPr>
              <a:t>What</a:t>
            </a:r>
            <a:r>
              <a:rPr lang="th-TH" sz="3200" dirty="0" smtClean="0">
                <a:cs typeface="+mj-cs"/>
              </a:rPr>
              <a:t>)										โรค</a:t>
            </a:r>
          </a:p>
          <a:p>
            <a:pPr marL="0" indent="0">
              <a:buNone/>
            </a:pPr>
            <a:r>
              <a:rPr lang="th-TH" sz="3200" dirty="0" smtClean="0">
                <a:cs typeface="+mj-cs"/>
              </a:rPr>
              <a:t>ปัญหาเกิดเกิดใคร? (</a:t>
            </a:r>
            <a:r>
              <a:rPr lang="en-US" sz="3200" dirty="0" smtClean="0">
                <a:cs typeface="+mj-cs"/>
              </a:rPr>
              <a:t>Who</a:t>
            </a:r>
            <a:r>
              <a:rPr lang="th-TH" sz="3200" dirty="0" smtClean="0">
                <a:cs typeface="+mj-cs"/>
              </a:rPr>
              <a:t>)									บุคคล</a:t>
            </a:r>
          </a:p>
          <a:p>
            <a:pPr marL="0" indent="0">
              <a:buNone/>
            </a:pPr>
            <a:r>
              <a:rPr lang="th-TH" sz="3200" dirty="0" smtClean="0">
                <a:cs typeface="+mj-cs"/>
              </a:rPr>
              <a:t>ปัญหาเกิดขึ้นที่ไหน? (</a:t>
            </a:r>
            <a:r>
              <a:rPr lang="en-US" sz="3200" dirty="0" smtClean="0">
                <a:cs typeface="+mj-cs"/>
              </a:rPr>
              <a:t>Where</a:t>
            </a:r>
            <a:r>
              <a:rPr lang="th-TH" sz="3200" dirty="0" smtClean="0">
                <a:cs typeface="+mj-cs"/>
              </a:rPr>
              <a:t>)								สถานที่</a:t>
            </a:r>
          </a:p>
          <a:p>
            <a:pPr marL="0" indent="0">
              <a:buNone/>
            </a:pPr>
            <a:r>
              <a:rPr lang="th-TH" sz="3200" dirty="0" smtClean="0">
                <a:cs typeface="+mj-cs"/>
              </a:rPr>
              <a:t>ปัญหาเกิดขึ้นเมื่อใด? (</a:t>
            </a:r>
            <a:r>
              <a:rPr lang="en-US" sz="3200" dirty="0" smtClean="0">
                <a:cs typeface="+mj-cs"/>
              </a:rPr>
              <a:t>When</a:t>
            </a:r>
            <a:r>
              <a:rPr lang="th-TH" sz="3200" dirty="0" smtClean="0">
                <a:cs typeface="+mj-cs"/>
              </a:rPr>
              <a:t>)								เวลา</a:t>
            </a:r>
          </a:p>
          <a:p>
            <a:pPr marL="0" indent="0">
              <a:buNone/>
            </a:pPr>
            <a:r>
              <a:rPr lang="th-TH" sz="3200" dirty="0" smtClean="0">
                <a:cs typeface="+mj-cs"/>
              </a:rPr>
              <a:t>ปัญหาเกิดได้อย่างไร (</a:t>
            </a:r>
            <a:r>
              <a:rPr lang="en-US" sz="3200" dirty="0" smtClean="0">
                <a:cs typeface="+mj-cs"/>
              </a:rPr>
              <a:t>Why/How</a:t>
            </a:r>
            <a:r>
              <a:rPr lang="th-TH" sz="3200" dirty="0" smtClean="0">
                <a:cs typeface="+mj-cs"/>
              </a:rPr>
              <a:t>)						ปัจจัย/สาเหตุ</a:t>
            </a:r>
            <a:endParaRPr lang="th-TH" sz="3200" dirty="0">
              <a:cs typeface="+mj-cs"/>
            </a:endParaRPr>
          </a:p>
        </p:txBody>
      </p:sp>
      <p:sp>
        <p:nvSpPr>
          <p:cNvPr id="4" name="ลูกศรขวา 3"/>
          <p:cNvSpPr/>
          <p:nvPr/>
        </p:nvSpPr>
        <p:spPr>
          <a:xfrm>
            <a:off x="5930898" y="2681816"/>
            <a:ext cx="1320800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ลูกศรขวา 4"/>
          <p:cNvSpPr/>
          <p:nvPr/>
        </p:nvSpPr>
        <p:spPr>
          <a:xfrm>
            <a:off x="5930898" y="3332694"/>
            <a:ext cx="1320800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ลูกศรขวา 5"/>
          <p:cNvSpPr/>
          <p:nvPr/>
        </p:nvSpPr>
        <p:spPr>
          <a:xfrm>
            <a:off x="5943599" y="4020610"/>
            <a:ext cx="1320800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ลูกศรขวา 6"/>
          <p:cNvSpPr/>
          <p:nvPr/>
        </p:nvSpPr>
        <p:spPr>
          <a:xfrm>
            <a:off x="5943599" y="4708526"/>
            <a:ext cx="1320800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ลูกศรขวา 7"/>
          <p:cNvSpPr/>
          <p:nvPr/>
        </p:nvSpPr>
        <p:spPr>
          <a:xfrm>
            <a:off x="5943599" y="5278965"/>
            <a:ext cx="1320800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682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ระบาดวิทยาโรคไม่ติดต่อ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95400" y="2556932"/>
            <a:ext cx="9944099" cy="33189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Chronic Diseases have been referred to </a:t>
            </a:r>
            <a:r>
              <a:rPr lang="en-US" sz="3200" dirty="0">
                <a:solidFill>
                  <a:srgbClr val="FF0000"/>
                </a:solidFill>
              </a:rPr>
              <a:t>chronic illness </a:t>
            </a:r>
            <a:r>
              <a:rPr lang="en-US" sz="3200" dirty="0" smtClean="0"/>
              <a:t>and </a:t>
            </a:r>
            <a:r>
              <a:rPr lang="en-US" sz="3200" dirty="0" smtClean="0">
                <a:solidFill>
                  <a:srgbClr val="FF0000"/>
                </a:solidFill>
              </a:rPr>
              <a:t>non-communicable diseases</a:t>
            </a:r>
            <a:r>
              <a:rPr lang="en-US" sz="3200" dirty="0" smtClean="0"/>
              <a:t>, and </a:t>
            </a:r>
            <a:r>
              <a:rPr lang="en-US" sz="3200" dirty="0" smtClean="0">
                <a:solidFill>
                  <a:srgbClr val="FF0000"/>
                </a:solidFill>
              </a:rPr>
              <a:t>degenerative diseases</a:t>
            </a:r>
            <a:r>
              <a:rPr lang="en-US" sz="3200" dirty="0" smtClean="0"/>
              <a:t>. </a:t>
            </a:r>
            <a:r>
              <a:rPr lang="en-US" sz="3200" dirty="0" smtClean="0">
                <a:solidFill>
                  <a:schemeClr val="tx1"/>
                </a:solidFill>
              </a:rPr>
              <a:t>They are generally characterized by </a:t>
            </a:r>
            <a:r>
              <a:rPr lang="en-US" sz="3200" u="sng" dirty="0" smtClean="0">
                <a:solidFill>
                  <a:schemeClr val="tx1"/>
                </a:solidFill>
              </a:rPr>
              <a:t>uncertain etiology</a:t>
            </a:r>
            <a:r>
              <a:rPr lang="en-US" sz="3200" dirty="0" smtClean="0">
                <a:solidFill>
                  <a:schemeClr val="tx1"/>
                </a:solidFill>
              </a:rPr>
              <a:t>, </a:t>
            </a:r>
            <a:r>
              <a:rPr lang="en-US" sz="3200" u="sng" dirty="0" smtClean="0">
                <a:solidFill>
                  <a:schemeClr val="tx1"/>
                </a:solidFill>
              </a:rPr>
              <a:t>multiple risk factors</a:t>
            </a:r>
            <a:r>
              <a:rPr lang="en-US" sz="3200" dirty="0" smtClean="0">
                <a:solidFill>
                  <a:schemeClr val="tx1"/>
                </a:solidFill>
              </a:rPr>
              <a:t>, a </a:t>
            </a:r>
            <a:r>
              <a:rPr lang="en-US" sz="3200" u="sng" dirty="0" smtClean="0">
                <a:solidFill>
                  <a:schemeClr val="tx1"/>
                </a:solidFill>
              </a:rPr>
              <a:t>long latency period</a:t>
            </a:r>
            <a:r>
              <a:rPr lang="en-US" sz="3200" dirty="0" smtClean="0">
                <a:solidFill>
                  <a:schemeClr val="tx1"/>
                </a:solidFill>
              </a:rPr>
              <a:t>, </a:t>
            </a:r>
            <a:r>
              <a:rPr lang="en-US" sz="3200" u="sng" dirty="0" smtClean="0">
                <a:solidFill>
                  <a:schemeClr val="tx1"/>
                </a:solidFill>
              </a:rPr>
              <a:t>prolong course illness</a:t>
            </a:r>
            <a:r>
              <a:rPr lang="en-US" sz="3200" dirty="0" smtClean="0">
                <a:solidFill>
                  <a:schemeClr val="tx1"/>
                </a:solidFill>
              </a:rPr>
              <a:t>, </a:t>
            </a:r>
            <a:r>
              <a:rPr lang="en-US" sz="3200" u="sng" dirty="0" smtClean="0">
                <a:solidFill>
                  <a:schemeClr val="tx1"/>
                </a:solidFill>
              </a:rPr>
              <a:t>noncontagious origin</a:t>
            </a:r>
            <a:r>
              <a:rPr lang="en-US" sz="3200" dirty="0" smtClean="0">
                <a:solidFill>
                  <a:schemeClr val="tx1"/>
                </a:solidFill>
              </a:rPr>
              <a:t>, </a:t>
            </a:r>
            <a:r>
              <a:rPr lang="en-US" sz="3200" u="sng" dirty="0" smtClean="0">
                <a:solidFill>
                  <a:schemeClr val="tx1"/>
                </a:solidFill>
              </a:rPr>
              <a:t>functional impairment </a:t>
            </a:r>
            <a:r>
              <a:rPr lang="en-US" sz="3200" dirty="0" smtClean="0">
                <a:solidFill>
                  <a:schemeClr val="tx1"/>
                </a:solidFill>
              </a:rPr>
              <a:t>or </a:t>
            </a:r>
            <a:r>
              <a:rPr lang="en-US" sz="3200" u="sng" dirty="0" smtClean="0">
                <a:solidFill>
                  <a:schemeClr val="tx1"/>
                </a:solidFill>
              </a:rPr>
              <a:t>disability and incurability</a:t>
            </a:r>
            <a:r>
              <a:rPr lang="en-US" sz="3200" dirty="0" smtClean="0">
                <a:solidFill>
                  <a:schemeClr val="tx1"/>
                </a:solidFill>
              </a:rPr>
              <a:t> (Ross C. </a:t>
            </a:r>
            <a:r>
              <a:rPr lang="en-US" sz="3200" dirty="0" err="1" smtClean="0">
                <a:solidFill>
                  <a:schemeClr val="tx1"/>
                </a:solidFill>
              </a:rPr>
              <a:t>Brownson</a:t>
            </a:r>
            <a:r>
              <a:rPr lang="en-US" sz="3200" dirty="0" smtClean="0">
                <a:solidFill>
                  <a:schemeClr val="tx1"/>
                </a:solidFill>
              </a:rPr>
              <a:t> et al, 1998)</a:t>
            </a:r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	 </a:t>
            </a:r>
            <a:endParaRPr lang="th-TH" sz="3200" dirty="0"/>
          </a:p>
        </p:txBody>
      </p:sp>
      <p:pic>
        <p:nvPicPr>
          <p:cNvPr id="4" name="โรคเรื้อรั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314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7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49300" y="982132"/>
            <a:ext cx="10464800" cy="1303867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Communicable Dis. Vs Non-communicable Dis.</a:t>
            </a:r>
            <a:br>
              <a:rPr lang="en-US" sz="3600" b="1" dirty="0" smtClean="0"/>
            </a:br>
            <a:r>
              <a:rPr lang="en-US" sz="3600" b="1" dirty="0" smtClean="0"/>
              <a:t>Acute Dis. Vs Chronic Dis. </a:t>
            </a:r>
            <a:endParaRPr lang="th-TH" sz="3600" b="1" dirty="0"/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9710367"/>
              </p:ext>
            </p:extLst>
          </p:nvPr>
        </p:nvGraphicFramePr>
        <p:xfrm>
          <a:off x="1295400" y="2557463"/>
          <a:ext cx="9601200" cy="3462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79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Type</a:t>
                      </a:r>
                      <a:r>
                        <a:rPr lang="en-US" baseline="0" dirty="0" smtClean="0"/>
                        <a:t> of diseases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Examples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792">
                <a:tc>
                  <a:txBody>
                    <a:bodyPr/>
                    <a:lstStyle/>
                    <a:p>
                      <a:r>
                        <a:rPr lang="en-US" dirty="0" smtClean="0"/>
                        <a:t>Acute</a:t>
                      </a:r>
                      <a:r>
                        <a:rPr lang="en-US" baseline="0" dirty="0" smtClean="0"/>
                        <a:t> diseases 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792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communicable</a:t>
                      </a:r>
                      <a:r>
                        <a:rPr lang="en-US" baseline="0" dirty="0" smtClean="0"/>
                        <a:t> diseases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Pneumonia, Cholera 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792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non-communicable</a:t>
                      </a:r>
                      <a:r>
                        <a:rPr lang="en-US" baseline="0" dirty="0" smtClean="0"/>
                        <a:t> diseases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Appendicitis,</a:t>
                      </a:r>
                      <a:r>
                        <a:rPr lang="en-US" baseline="0" dirty="0" smtClean="0"/>
                        <a:t> Poisoning, Trauma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792"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792">
                <a:tc>
                  <a:txBody>
                    <a:bodyPr/>
                    <a:lstStyle/>
                    <a:p>
                      <a:r>
                        <a:rPr lang="en-US" dirty="0" smtClean="0"/>
                        <a:t>Chronic </a:t>
                      </a:r>
                      <a:r>
                        <a:rPr lang="en-US" baseline="0" dirty="0" smtClean="0"/>
                        <a:t>diseases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792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communicable</a:t>
                      </a:r>
                      <a:r>
                        <a:rPr lang="en-US" baseline="0" dirty="0" smtClean="0"/>
                        <a:t> diseases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TB, AIDS, Syphilis, Rheumatic fever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792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non-communicable</a:t>
                      </a:r>
                      <a:r>
                        <a:rPr lang="en-US" baseline="0" dirty="0" smtClean="0"/>
                        <a:t> diseases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Diabetes, Heart diseases, Osteoarthritis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ประเภทของโร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317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9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12800" y="982132"/>
            <a:ext cx="10591800" cy="1303867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Communicable </a:t>
            </a:r>
            <a:r>
              <a:rPr lang="en-US" sz="3600" b="1" dirty="0"/>
              <a:t>V</a:t>
            </a:r>
            <a:r>
              <a:rPr lang="en-US" sz="3600" b="1" dirty="0" smtClean="0"/>
              <a:t>s Non-Communicable Diseases</a:t>
            </a:r>
            <a:endParaRPr lang="th-TH" sz="3600" b="1" dirty="0"/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0488743"/>
              </p:ext>
            </p:extLst>
          </p:nvPr>
        </p:nvGraphicFramePr>
        <p:xfrm>
          <a:off x="1295400" y="2557463"/>
          <a:ext cx="96012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Communicable Diseases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Non-Communicable Diseases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Sudden onset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Gradual onset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Single cause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Multiple</a:t>
                      </a:r>
                      <a:r>
                        <a:rPr lang="en-US" baseline="0" dirty="0" smtClean="0"/>
                        <a:t> cause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Short natural history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Long</a:t>
                      </a:r>
                      <a:r>
                        <a:rPr lang="en-US" baseline="0" dirty="0" smtClean="0"/>
                        <a:t> natural history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Short treatment schedule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Prolong</a:t>
                      </a:r>
                      <a:r>
                        <a:rPr lang="en-US" baseline="0" dirty="0" smtClean="0"/>
                        <a:t>ed treatment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Cure is achieved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Care predominates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Single discipline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Multidisciplinary 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Short follow up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Prolonged follow up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Black to normalcy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Quality of life after treatment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เปรียบเทียบ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31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Chronic Disease Vs Acute Disease</a:t>
            </a:r>
            <a:endParaRPr lang="th-TH" b="1" dirty="0"/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8098119"/>
              </p:ext>
            </p:extLst>
          </p:nvPr>
        </p:nvGraphicFramePr>
        <p:xfrm>
          <a:off x="1295400" y="2514601"/>
          <a:ext cx="9601200" cy="3360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กล่องข้อความ 4"/>
          <p:cNvSpPr txBox="1"/>
          <p:nvPr/>
        </p:nvSpPr>
        <p:spPr>
          <a:xfrm>
            <a:off x="4305300" y="2413001"/>
            <a:ext cx="332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/>
              <a:t>อาการแสดงสูงสุด (</a:t>
            </a:r>
            <a:r>
              <a:rPr lang="en-US" sz="2000" b="1" dirty="0" smtClean="0"/>
              <a:t>Peak symptoms</a:t>
            </a:r>
            <a:r>
              <a:rPr lang="th-TH" sz="2000" b="1" dirty="0" smtClean="0"/>
              <a:t>)</a:t>
            </a:r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val="428323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สถานการณ์โรคไม่ติดต่อระดับโลก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ปี </a:t>
            </a:r>
            <a:r>
              <a:rPr lang="en-US" sz="3200" dirty="0" smtClean="0"/>
              <a:t>2015 WHO </a:t>
            </a:r>
            <a:r>
              <a:rPr lang="th-TH" sz="3200" dirty="0" smtClean="0"/>
              <a:t>ได้ประมาณการว่าร้อยละ </a:t>
            </a:r>
            <a:r>
              <a:rPr lang="en-US" sz="3200" dirty="0" smtClean="0"/>
              <a:t>48 </a:t>
            </a:r>
            <a:r>
              <a:rPr lang="th-TH" sz="3200" dirty="0" smtClean="0"/>
              <a:t>ผู้ที่เสียชีวิตทั่วโลกมีสาเหตุ</a:t>
            </a:r>
          </a:p>
          <a:p>
            <a:pPr marL="0" indent="0">
              <a:buNone/>
            </a:pPr>
            <a:r>
              <a:rPr lang="th-TH" sz="3200" dirty="0"/>
              <a:t> </a:t>
            </a:r>
            <a:r>
              <a:rPr lang="th-TH" sz="3200" dirty="0" smtClean="0"/>
              <a:t>   การตายจากโรคไม่ติดต่อ</a:t>
            </a:r>
          </a:p>
          <a:p>
            <a:r>
              <a:rPr lang="th-TH" sz="3200" dirty="0" smtClean="0"/>
              <a:t>เกือบร้อยละ </a:t>
            </a:r>
            <a:r>
              <a:rPr lang="en-US" sz="3200" dirty="0" smtClean="0"/>
              <a:t>60 </a:t>
            </a:r>
            <a:r>
              <a:rPr lang="th-TH" sz="3200" dirty="0" smtClean="0"/>
              <a:t>คนที่เสียชีวิตจากโรคไม่ติดต่อ อาศัยอยู่ในประเทศที่มีรายได้ต่ำ-</a:t>
            </a:r>
          </a:p>
          <a:p>
            <a:pPr marL="0" indent="0">
              <a:buNone/>
            </a:pPr>
            <a:r>
              <a:rPr lang="th-TH" sz="3200" dirty="0"/>
              <a:t> </a:t>
            </a:r>
            <a:r>
              <a:rPr lang="th-TH" sz="3200" dirty="0" smtClean="0"/>
              <a:t>   ปานกลาง</a:t>
            </a:r>
          </a:p>
          <a:p>
            <a:r>
              <a:rPr lang="th-TH" sz="3200" dirty="0" smtClean="0"/>
              <a:t>ประมาณร้อยละ </a:t>
            </a:r>
            <a:r>
              <a:rPr lang="en-US" sz="3200" dirty="0" smtClean="0"/>
              <a:t>28 </a:t>
            </a:r>
            <a:r>
              <a:rPr lang="th-TH" sz="3200" dirty="0" smtClean="0"/>
              <a:t>ผู้เสียชีวิตจากโรคไม่ติดต่อมีอายุต่ำกว่า </a:t>
            </a:r>
            <a:r>
              <a:rPr lang="en-US" sz="3200" dirty="0" smtClean="0"/>
              <a:t>60 </a:t>
            </a:r>
            <a:r>
              <a:rPr lang="th-TH" sz="3200" dirty="0" smtClean="0"/>
              <a:t>ปี </a:t>
            </a:r>
          </a:p>
          <a:p>
            <a:pPr marL="0" indent="0">
              <a:buNone/>
            </a:pP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21849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นโยบายโรคเรื้อรังกับ UH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73" y="698501"/>
            <a:ext cx="9154922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97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การคาดทำนายของ </a:t>
            </a:r>
            <a:r>
              <a:rPr lang="en-US" b="1" dirty="0" smtClean="0"/>
              <a:t>WHO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ถ้าไม่มีการดำเนินการใดๆ ในปี ค.ศ. </a:t>
            </a:r>
            <a:r>
              <a:rPr lang="en-US" sz="3200" dirty="0" smtClean="0"/>
              <a:t>2030 </a:t>
            </a:r>
            <a:r>
              <a:rPr lang="th-TH" sz="3200" dirty="0" smtClean="0"/>
              <a:t>การระบาดของ </a:t>
            </a:r>
            <a:r>
              <a:rPr lang="en-US" sz="3200" dirty="0" smtClean="0"/>
              <a:t>NCD </a:t>
            </a:r>
            <a:r>
              <a:rPr lang="th-TH" sz="3200" dirty="0" smtClean="0"/>
              <a:t>จะคร่าวชีวิตประชากรถึง </a:t>
            </a:r>
            <a:r>
              <a:rPr lang="en-US" sz="3200" dirty="0" smtClean="0"/>
              <a:t>52 </a:t>
            </a:r>
            <a:r>
              <a:rPr lang="th-TH" sz="3200" dirty="0" smtClean="0"/>
              <a:t>ล้าน </a:t>
            </a:r>
          </a:p>
          <a:p>
            <a:r>
              <a:rPr lang="en-US" sz="3200" dirty="0" smtClean="0"/>
              <a:t>NCD </a:t>
            </a:r>
            <a:r>
              <a:rPr lang="th-TH" sz="3200" dirty="0" smtClean="0"/>
              <a:t>จะเพิ่มขึ้นในประเทศกำลังพัฒนาและประเทศที่พัฒนาแล้ว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212310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ประเด็นที่ </a:t>
            </a:r>
            <a:r>
              <a:rPr lang="en-US" b="1" dirty="0" smtClean="0"/>
              <a:t>WHO </a:t>
            </a:r>
            <a:r>
              <a:rPr lang="th-TH" b="1" dirty="0" smtClean="0"/>
              <a:t>เน้น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โรคที่สำคัญ คือ โรคหัวใจ โรคเบาหวาน โรคมะเร็ง และโรคทางเดินหายใจเรื้อรัง</a:t>
            </a:r>
          </a:p>
          <a:p>
            <a:r>
              <a:rPr lang="th-TH" sz="3200" dirty="0" smtClean="0"/>
              <a:t>ปัจจัยเสี่ยงหลัก (สาเหตุ) คือ การควบคุมอาหารไม่เหมาะสม (</a:t>
            </a:r>
            <a:r>
              <a:rPr lang="en-US" sz="3200" dirty="0" smtClean="0"/>
              <a:t>Unhealthy diet) </a:t>
            </a:r>
            <a:r>
              <a:rPr lang="th-TH" sz="3200" dirty="0" smtClean="0"/>
              <a:t>พร่องกิจกรรมทางกาย (</a:t>
            </a:r>
            <a:r>
              <a:rPr lang="en-US" sz="3200" dirty="0" smtClean="0"/>
              <a:t>lack of exercise) </a:t>
            </a:r>
            <a:r>
              <a:rPr lang="th-TH" sz="3200" dirty="0" smtClean="0"/>
              <a:t>สูบบุหรี่ (</a:t>
            </a:r>
            <a:r>
              <a:rPr lang="en-US" sz="3200" dirty="0" smtClean="0"/>
              <a:t>Tobacco use) </a:t>
            </a:r>
            <a:r>
              <a:rPr lang="th-TH" sz="3200" dirty="0" smtClean="0"/>
              <a:t>และดื่มเครื่องดื่มแอลกอฮอล์ (</a:t>
            </a:r>
            <a:r>
              <a:rPr lang="en-US" sz="3200" dirty="0" smtClean="0"/>
              <a:t>Harmful use of alcohol)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385693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ขอบเขตของโรคไม่ติดต่อเรื้อรัง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Non-Community Diseases (WHO) </a:t>
            </a:r>
            <a:r>
              <a:rPr lang="th-TH" sz="3200" dirty="0" smtClean="0"/>
              <a:t>เป็นกลุ่มโรคที่ประกอบด้วยโรคต่างๆ ที่มีจำนวนมาก</a:t>
            </a:r>
          </a:p>
          <a:p>
            <a:r>
              <a:rPr lang="th-TH" sz="3200" dirty="0" smtClean="0"/>
              <a:t>เกี่ยวกับโรคหัวใจและหลอดเลือด (</a:t>
            </a:r>
            <a:r>
              <a:rPr lang="en-US" sz="3200" dirty="0" smtClean="0"/>
              <a:t>Cardiovascular diseases</a:t>
            </a:r>
            <a:r>
              <a:rPr lang="th-TH" sz="3200" dirty="0" smtClean="0"/>
              <a:t>) ได้แก่ </a:t>
            </a:r>
            <a:r>
              <a:rPr lang="en-US" sz="3200" dirty="0" smtClean="0"/>
              <a:t>hypertension, coronary artery disease, stork</a:t>
            </a:r>
          </a:p>
          <a:p>
            <a:r>
              <a:rPr lang="th-TH" sz="3200" dirty="0" smtClean="0"/>
              <a:t>เกี่ยวกับไต (</a:t>
            </a:r>
            <a:r>
              <a:rPr lang="en-US" sz="3200" dirty="0" smtClean="0"/>
              <a:t>Renal</a:t>
            </a:r>
            <a:r>
              <a:rPr lang="th-TH" sz="3200" dirty="0" smtClean="0"/>
              <a:t>) ได้แก่ </a:t>
            </a:r>
            <a:r>
              <a:rPr lang="en-US" sz="3200" dirty="0" smtClean="0"/>
              <a:t>nephritis, nephrotic syndrome</a:t>
            </a:r>
          </a:p>
          <a:p>
            <a:pPr marL="0" indent="0">
              <a:buNone/>
            </a:pPr>
            <a:r>
              <a:rPr lang="en-US" sz="3200" dirty="0" smtClean="0"/>
              <a:t> </a:t>
            </a:r>
            <a:r>
              <a:rPr lang="th-TH" sz="3200" dirty="0" smtClean="0"/>
              <a:t> </a:t>
            </a:r>
            <a:endParaRPr lang="en-US" sz="3200" dirty="0" smtClean="0"/>
          </a:p>
          <a:p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24493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คนไทยตายด้วยโรค NCDs ชั่วโมงละ 37 คน เร่งป้องกัน-ควบคุมไม่ให้เกิด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731836"/>
            <a:ext cx="6134100" cy="53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ตารางนัดผู้ป่วย NCD 2562 ~ โรงพยาบาลส่งเสริมสุขภาพตำบลบ้านต๊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253" y="3571874"/>
            <a:ext cx="4715931" cy="265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โรคหลอดเลือดสมองสาเหตุการตายอันดับ 1 ของคนไทย ไม่ใช่มะเร็ง ร่วม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46" y="617536"/>
            <a:ext cx="4833038" cy="28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21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Natural History of Diseases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5898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1. </a:t>
            </a:r>
            <a:r>
              <a:rPr lang="th-TH" dirty="0" smtClean="0"/>
              <a:t>ศึกษาธรรมชาติของการเกิดโรค</a:t>
            </a:r>
          </a:p>
          <a:p>
            <a:pPr marL="0" indent="0">
              <a:buNone/>
            </a:pPr>
            <a:r>
              <a:rPr lang="th-TH" dirty="0"/>
              <a:t>	</a:t>
            </a:r>
            <a:r>
              <a:rPr lang="th-TH" dirty="0" smtClean="0"/>
              <a:t>- </a:t>
            </a:r>
            <a:r>
              <a:rPr lang="en-US" dirty="0" smtClean="0"/>
              <a:t>Pre-disease stage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Latent stage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Symptomatic stage</a:t>
            </a:r>
          </a:p>
          <a:p>
            <a:pPr marL="0" indent="0">
              <a:buNone/>
            </a:pPr>
            <a:r>
              <a:rPr lang="en-US" dirty="0" smtClean="0"/>
              <a:t>2. </a:t>
            </a:r>
            <a:r>
              <a:rPr lang="th-TH" dirty="0" smtClean="0"/>
              <a:t>ศึกษาการดำเนินของโรค / การพัฒนาของโรคที่ยังไม่ได้รับการรักษา หรือ </a:t>
            </a:r>
            <a:r>
              <a:rPr lang="en-US" dirty="0" smtClean="0"/>
              <a:t>Health intervention </a:t>
            </a:r>
            <a:r>
              <a:rPr lang="th-TH" dirty="0" smtClean="0"/>
              <a:t>ใดๆ </a:t>
            </a:r>
          </a:p>
          <a:p>
            <a:pPr marL="0" indent="0">
              <a:buNone/>
            </a:pPr>
            <a:r>
              <a:rPr lang="en-US" dirty="0" smtClean="0"/>
              <a:t>3. </a:t>
            </a:r>
            <a:r>
              <a:rPr lang="th-TH" dirty="0" smtClean="0"/>
              <a:t>ทราบ </a:t>
            </a:r>
            <a:r>
              <a:rPr lang="en-US" dirty="0" smtClean="0"/>
              <a:t>Health outcome               </a:t>
            </a:r>
            <a:r>
              <a:rPr lang="th-TH" dirty="0" smtClean="0"/>
              <a:t>หาย / เรื้อรัง / พิการ / ตาย</a:t>
            </a:r>
          </a:p>
          <a:p>
            <a:pPr marL="0" indent="0">
              <a:buNone/>
            </a:pPr>
            <a:r>
              <a:rPr lang="en-US" dirty="0" smtClean="0"/>
              <a:t>4. </a:t>
            </a:r>
            <a:r>
              <a:rPr lang="th-TH" dirty="0" smtClean="0"/>
              <a:t>มีประโยชน์ในการวางแผนการรักษาและการวางแผนป้องกันโรค </a:t>
            </a:r>
            <a:endParaRPr lang="th-TH" dirty="0"/>
          </a:p>
        </p:txBody>
      </p:sp>
      <p:cxnSp>
        <p:nvCxnSpPr>
          <p:cNvPr id="5" name="ลูกศรเชื่อมต่อแบบตรง 4"/>
          <p:cNvCxnSpPr/>
          <p:nvPr/>
        </p:nvCxnSpPr>
        <p:spPr>
          <a:xfrm>
            <a:off x="4229100" y="5384800"/>
            <a:ext cx="9017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7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539068"/>
          </a:xfrm>
        </p:spPr>
        <p:txBody>
          <a:bodyPr>
            <a:noAutofit/>
          </a:bodyPr>
          <a:lstStyle/>
          <a:p>
            <a:r>
              <a:rPr lang="th-TH" sz="3200" dirty="0"/>
              <a:t>เกี่ยวกับประสาทและสุขภาพจิต (</a:t>
            </a:r>
            <a:r>
              <a:rPr lang="en-US" sz="3200" dirty="0"/>
              <a:t>nervous and mental</a:t>
            </a:r>
            <a:r>
              <a:rPr lang="th-TH" sz="3200" dirty="0"/>
              <a:t>) ได้แก่ </a:t>
            </a:r>
            <a:r>
              <a:rPr lang="en-US" sz="3200" dirty="0"/>
              <a:t>mania, depression</a:t>
            </a:r>
          </a:p>
          <a:p>
            <a:r>
              <a:rPr lang="th-TH" sz="3200" dirty="0"/>
              <a:t>เกี่ยวกับทางเดินหายใจ (</a:t>
            </a:r>
            <a:r>
              <a:rPr lang="en-US" sz="3200" dirty="0"/>
              <a:t>respiratory</a:t>
            </a:r>
            <a:r>
              <a:rPr lang="th-TH" sz="3200" dirty="0"/>
              <a:t>) ได้แก่ </a:t>
            </a:r>
            <a:r>
              <a:rPr lang="en-US" sz="3200" dirty="0"/>
              <a:t>asthma, emphysema, </a:t>
            </a:r>
            <a:r>
              <a:rPr lang="en-US" sz="3200" dirty="0" smtClean="0"/>
              <a:t>bronchitis</a:t>
            </a:r>
          </a:p>
          <a:p>
            <a:r>
              <a:rPr lang="th-TH" sz="3200" dirty="0" smtClean="0"/>
              <a:t>มะเร็ง (</a:t>
            </a:r>
            <a:r>
              <a:rPr lang="en-US" sz="3200" dirty="0" smtClean="0"/>
              <a:t>Cancer</a:t>
            </a:r>
            <a:r>
              <a:rPr lang="th-TH" sz="3200" dirty="0" smtClean="0"/>
              <a:t>)</a:t>
            </a:r>
          </a:p>
          <a:p>
            <a:r>
              <a:rPr lang="th-TH" sz="3200" dirty="0" smtClean="0"/>
              <a:t>เบาหวาน (</a:t>
            </a:r>
            <a:r>
              <a:rPr lang="en-US" sz="3200" dirty="0" smtClean="0"/>
              <a:t>Diabetes</a:t>
            </a:r>
            <a:r>
              <a:rPr lang="th-TH" sz="3200" dirty="0" smtClean="0"/>
              <a:t>)</a:t>
            </a:r>
            <a:endParaRPr lang="en-US" sz="3200" dirty="0"/>
          </a:p>
          <a:p>
            <a:pPr marL="0" indent="0">
              <a:buNone/>
            </a:pPr>
            <a:endParaRPr lang="th-TH" sz="3200" dirty="0"/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1447802" y="10202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h-TH" b="1" dirty="0" smtClean="0"/>
              <a:t>ขอบเขตของโรคไม่ติดต่อ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67811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/>
              <a:t/>
            </a:r>
            <a:br>
              <a:rPr lang="th-TH" b="1" dirty="0" smtClean="0"/>
            </a:br>
            <a:r>
              <a:rPr lang="th-TH" b="1" dirty="0" smtClean="0"/>
              <a:t>ขอบเขต</a:t>
            </a:r>
            <a:r>
              <a:rPr lang="th-TH" b="1" dirty="0"/>
              <a:t>ของโรคไม่</a:t>
            </a:r>
            <a:r>
              <a:rPr lang="th-TH" b="1" dirty="0" smtClean="0"/>
              <a:t>ติดต่อ</a:t>
            </a:r>
            <a:r>
              <a:rPr lang="th-TH" b="1" dirty="0"/>
              <a:t/>
            </a:r>
            <a:br>
              <a:rPr lang="th-TH" b="1" dirty="0"/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อ้วน (</a:t>
            </a:r>
            <a:r>
              <a:rPr lang="en-US" sz="3200" dirty="0" smtClean="0"/>
              <a:t>Obesity</a:t>
            </a:r>
            <a:r>
              <a:rPr lang="th-TH" sz="3200" dirty="0" smtClean="0"/>
              <a:t>)</a:t>
            </a:r>
          </a:p>
          <a:p>
            <a:r>
              <a:rPr lang="th-TH" sz="3200" dirty="0" smtClean="0"/>
              <a:t>การมองเห็น (</a:t>
            </a:r>
            <a:r>
              <a:rPr lang="en-US" sz="3200" dirty="0" smtClean="0"/>
              <a:t>Blindness</a:t>
            </a:r>
            <a:r>
              <a:rPr lang="th-TH" sz="3200" dirty="0" smtClean="0"/>
              <a:t>)</a:t>
            </a:r>
          </a:p>
          <a:p>
            <a:r>
              <a:rPr lang="th-TH" sz="3200" dirty="0" smtClean="0"/>
              <a:t>อุบัติเหตุ (</a:t>
            </a:r>
            <a:r>
              <a:rPr lang="en-US" sz="3200" dirty="0" smtClean="0"/>
              <a:t>Accidents</a:t>
            </a:r>
            <a:r>
              <a:rPr lang="th-TH" sz="3200" dirty="0" smtClean="0"/>
              <a:t>)</a:t>
            </a:r>
          </a:p>
          <a:p>
            <a:r>
              <a:rPr lang="th-TH" sz="3200" dirty="0" smtClean="0"/>
              <a:t>ความผิดปกติของความเสื่อม  (</a:t>
            </a:r>
            <a:r>
              <a:rPr lang="en-US" sz="3200" dirty="0" smtClean="0"/>
              <a:t>Degenerative disorders</a:t>
            </a:r>
            <a:r>
              <a:rPr lang="th-TH" sz="3200" dirty="0" smtClean="0"/>
              <a:t>) 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381558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Conditions </a:t>
            </a:r>
            <a:r>
              <a:rPr lang="th-TH" dirty="0" smtClean="0"/>
              <a:t>ของ </a:t>
            </a:r>
            <a:r>
              <a:rPr lang="en-US" dirty="0" smtClean="0"/>
              <a:t>NCD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(global health</a:t>
            </a:r>
            <a:r>
              <a:rPr lang="th-TH" sz="3200" dirty="0" smtClean="0"/>
              <a:t>)</a:t>
            </a:r>
          </a:p>
          <a:p>
            <a:r>
              <a:rPr lang="th-TH" sz="3200" dirty="0" smtClean="0"/>
              <a:t>ไม่มีสาเหตุจากติดเชื้อเฉียบพลัน</a:t>
            </a:r>
          </a:p>
          <a:p>
            <a:r>
              <a:rPr lang="th-TH" sz="3200" dirty="0" smtClean="0"/>
              <a:t>เป็นสาเหตุการเจ็บป่วย หรืออันตรายต่อชีวิตในระยะยาว</a:t>
            </a:r>
          </a:p>
          <a:p>
            <a:r>
              <a:rPr lang="th-TH" sz="3200" dirty="0" smtClean="0"/>
              <a:t>ทำให้เกิดความต้องการในการดูแลรักษาระยะยาว หรือตลอดชีวิตที่เหลืออยู่        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276877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Gap in the Natural of NCD diseases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64066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/>
              <a:t>1. Absence of Know agent -------- cause is not know </a:t>
            </a:r>
            <a:r>
              <a:rPr lang="th-TH" sz="2800" dirty="0" smtClean="0"/>
              <a:t>(ไม่รู้สาเหตุที่ชัดเจน)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/>
              <a:t>2. Multifactorial causation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 </a:t>
            </a:r>
            <a:r>
              <a:rPr lang="en-US" sz="2800" dirty="0" smtClean="0"/>
              <a:t>   	- Factors </a:t>
            </a:r>
            <a:r>
              <a:rPr lang="th-TH" sz="2800" dirty="0" smtClean="0"/>
              <a:t>(ปัจจัย) นั้นมีผลต่อการดำเนินของโรค อาจเป็นสาเหตุของโรค หรือช่วยสนับสนุน </a:t>
            </a:r>
            <a:r>
              <a:rPr lang="en-US" sz="2800" dirty="0" smtClean="0"/>
              <a:t>  	  NCDs </a:t>
            </a:r>
            <a:r>
              <a:rPr lang="th-TH" sz="2800" dirty="0" smtClean="0"/>
              <a:t>พัฒนาให้ดำเนินต่อไป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dirty="0"/>
              <a:t>	</a:t>
            </a:r>
            <a:r>
              <a:rPr lang="th-TH" sz="2800" dirty="0" smtClean="0"/>
              <a:t>- ถ้า </a:t>
            </a:r>
            <a:r>
              <a:rPr lang="en-US" sz="2800" dirty="0" smtClean="0"/>
              <a:t>Intervention </a:t>
            </a:r>
            <a:r>
              <a:rPr lang="th-TH" sz="2800" dirty="0" smtClean="0"/>
              <a:t>(การแทรกแซง เช่น ปฏิบัติการต่างๆ</a:t>
            </a:r>
            <a:r>
              <a:rPr lang="en-US" sz="2800" dirty="0" smtClean="0"/>
              <a:t> </a:t>
            </a:r>
            <a:r>
              <a:rPr lang="th-TH" sz="2800" dirty="0" smtClean="0"/>
              <a:t>เช่น การให้ความรู้ การส่งเสริม   	สุขภาพ การรักษา)</a:t>
            </a:r>
            <a:r>
              <a:rPr lang="en-US" sz="2800" dirty="0" smtClean="0"/>
              <a:t> </a:t>
            </a:r>
            <a:r>
              <a:rPr lang="th-TH" sz="2800" dirty="0" smtClean="0"/>
              <a:t>นั้นมีวัตถุประสงค์เพื่อลด </a:t>
            </a:r>
            <a:r>
              <a:rPr lang="en-US" sz="2800" dirty="0" smtClean="0"/>
              <a:t>risk factors </a:t>
            </a:r>
            <a:r>
              <a:rPr lang="th-TH" sz="2800" dirty="0" smtClean="0"/>
              <a:t>แล้วส่งผลลดการเกิดโรค   	   	ลดการดำเนินของโรค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dirty="0"/>
              <a:t>	</a:t>
            </a:r>
            <a:r>
              <a:rPr lang="th-TH" sz="2800" dirty="0" smtClean="0"/>
              <a:t>- </a:t>
            </a:r>
            <a:r>
              <a:rPr lang="en-US" sz="2800" dirty="0" smtClean="0"/>
              <a:t>Risk factors </a:t>
            </a:r>
            <a:r>
              <a:rPr lang="th-TH" sz="2800" dirty="0" smtClean="0"/>
              <a:t>นั้นอาจอยู่ในระดับบุคคล หรือชุมชน</a:t>
            </a: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295962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Gap in the Natural </a:t>
            </a:r>
            <a:r>
              <a:rPr lang="en-US" b="1" dirty="0"/>
              <a:t>of </a:t>
            </a:r>
            <a:r>
              <a:rPr lang="en-US" b="1" dirty="0" smtClean="0"/>
              <a:t>NCD diseases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3. Long latent period between exposure and eventual development of disease</a:t>
            </a:r>
          </a:p>
          <a:p>
            <a:pPr marL="0" indent="0">
              <a:buNone/>
            </a:pPr>
            <a:r>
              <a:rPr lang="th-TH" dirty="0" smtClean="0"/>
              <a:t>     </a:t>
            </a:r>
            <a:r>
              <a:rPr lang="th-TH" u="sng" dirty="0" smtClean="0"/>
              <a:t>ระยะเวลาการพัฒนาของโรค</a:t>
            </a:r>
            <a:r>
              <a:rPr lang="th-TH" u="sng" dirty="0" smtClean="0">
                <a:solidFill>
                  <a:srgbClr val="FF0000"/>
                </a:solidFill>
              </a:rPr>
              <a:t>นาน</a:t>
            </a:r>
            <a:r>
              <a:rPr lang="th-TH" dirty="0" smtClean="0">
                <a:solidFill>
                  <a:schemeClr val="tx1"/>
                </a:solidFill>
              </a:rPr>
              <a:t>ตั้งแต่เริ่มต้นพฤติกรรมเสี่ยงต่อสุขภาพ ถึงแสดงอาการป่วย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th-TH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th-TH" dirty="0">
                <a:solidFill>
                  <a:schemeClr val="tx1"/>
                </a:solidFill>
              </a:rPr>
              <a:t> </a:t>
            </a:r>
            <a:r>
              <a:rPr lang="th-TH" dirty="0" smtClean="0">
                <a:solidFill>
                  <a:schemeClr val="tx1"/>
                </a:solidFill>
              </a:rPr>
              <a:t>                                             (</a:t>
            </a:r>
            <a:r>
              <a:rPr lang="th-TH" sz="1800" dirty="0" smtClean="0"/>
              <a:t>ระยะเวลา</a:t>
            </a:r>
            <a:r>
              <a:rPr lang="th-TH" sz="1800" dirty="0"/>
              <a:t>การพัฒนาของ</a:t>
            </a:r>
            <a:r>
              <a:rPr lang="th-TH" sz="1800" dirty="0" smtClean="0"/>
              <a:t>โรค)                                                       (เกิดโรค)</a:t>
            </a:r>
            <a:endParaRPr lang="th-TH" sz="1800" dirty="0">
              <a:solidFill>
                <a:srgbClr val="FF0000"/>
              </a:solidFill>
            </a:endParaRPr>
          </a:p>
        </p:txBody>
      </p:sp>
      <p:sp>
        <p:nvSpPr>
          <p:cNvPr id="4" name="สามเหลี่ยมหน้าจั่ว 3"/>
          <p:cNvSpPr/>
          <p:nvPr/>
        </p:nvSpPr>
        <p:spPr>
          <a:xfrm>
            <a:off x="2730500" y="4267200"/>
            <a:ext cx="482600" cy="609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6" name="ลูกศรเชื่อมต่อแบบตรง 5"/>
          <p:cNvCxnSpPr/>
          <p:nvPr/>
        </p:nvCxnSpPr>
        <p:spPr>
          <a:xfrm>
            <a:off x="2971800" y="4216400"/>
            <a:ext cx="55753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กล่องข้อความ 7"/>
          <p:cNvSpPr txBox="1"/>
          <p:nvPr/>
        </p:nvSpPr>
        <p:spPr>
          <a:xfrm>
            <a:off x="3485861" y="4302668"/>
            <a:ext cx="232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Latent period / lag time</a:t>
            </a:r>
            <a:endParaRPr lang="th-TH" dirty="0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7396253" y="430266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Diseases</a:t>
            </a:r>
            <a:endParaRPr lang="th-TH" dirty="0"/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1428750" y="5089268"/>
            <a:ext cx="356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exposure to suspected cause</a:t>
            </a:r>
          </a:p>
          <a:p>
            <a:r>
              <a:rPr lang="th-TH" dirty="0" smtClean="0"/>
              <a:t>    (การสัมผัสกับสาเหตุของการก่อโรคครั้งแรก)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4593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Gap in the Natural of NCD diseases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5898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4. Indefinite onset: Most NCDs are slow in onset and development. Distinction between disease and non-diseases may be difficult to establish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          before diseases begin (</a:t>
            </a:r>
            <a:r>
              <a:rPr lang="th-TH" dirty="0" smtClean="0">
                <a:solidFill>
                  <a:srgbClr val="FF0000"/>
                </a:solidFill>
              </a:rPr>
              <a:t>ก่อนเกิดโรค) 			เกิดโรค</a:t>
            </a:r>
          </a:p>
          <a:p>
            <a:pPr marL="0" indent="0">
              <a:buNone/>
            </a:pPr>
            <a:r>
              <a:rPr lang="en-US" dirty="0" smtClean="0"/>
              <a:t>      	     </a:t>
            </a:r>
            <a:endParaRPr lang="th-TH" dirty="0"/>
          </a:p>
          <a:p>
            <a:pPr marL="0" indent="0">
              <a:buNone/>
            </a:pPr>
            <a:r>
              <a:rPr lang="en-US" dirty="0" smtClean="0"/>
              <a:t>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1</a:t>
            </a:r>
            <a:r>
              <a:rPr lang="en-US" baseline="30000" dirty="0" smtClean="0"/>
              <a:t>st</a:t>
            </a:r>
            <a:r>
              <a:rPr lang="en-US" dirty="0" smtClean="0"/>
              <a:t> exposure           onset time                            Disease</a:t>
            </a:r>
          </a:p>
          <a:p>
            <a:pPr marL="0" indent="0">
              <a:buNone/>
            </a:pPr>
            <a:r>
              <a:rPr lang="en-US" dirty="0" smtClean="0"/>
              <a:t>              </a:t>
            </a:r>
            <a:r>
              <a:rPr lang="th-TH" dirty="0" smtClean="0"/>
              <a:t>(</a:t>
            </a:r>
            <a:r>
              <a:rPr lang="th-TH" sz="1900" dirty="0" smtClean="0"/>
              <a:t>สัมผัสสิ่งก่อโรค)                         (เริ่มก่อโรค)</a:t>
            </a:r>
          </a:p>
          <a:p>
            <a:pPr marL="0" indent="0">
              <a:buNone/>
            </a:pPr>
            <a:r>
              <a:rPr lang="th-TH" dirty="0" smtClean="0"/>
              <a:t>     	โดยเริ่มต้นป่วยเมื่อไหร่ไม่ทราบ ยังไม่แสดงอาการแต่ได้มี </a:t>
            </a:r>
            <a:r>
              <a:rPr lang="en-US" dirty="0" smtClean="0"/>
              <a:t>Physiological abnormalities </a:t>
            </a:r>
            <a:r>
              <a:rPr lang="th-TH" dirty="0" smtClean="0"/>
              <a:t>แล้ว เช่น</a:t>
            </a:r>
            <a:r>
              <a:rPr lang="en-US" dirty="0" smtClean="0"/>
              <a:t> </a:t>
            </a:r>
            <a:r>
              <a:rPr lang="th-TH" dirty="0" smtClean="0"/>
              <a:t>             	ความดันโลหิตสูง เบาหวาน ไขมันในเลือดสูง เป็นต้น</a:t>
            </a:r>
            <a:r>
              <a:rPr lang="en-US" dirty="0" smtClean="0"/>
              <a:t> </a:t>
            </a:r>
            <a:endParaRPr lang="th-TH" dirty="0"/>
          </a:p>
        </p:txBody>
      </p:sp>
      <p:sp>
        <p:nvSpPr>
          <p:cNvPr id="4" name="สามเหลี่ยมหน้าจั่ว 3"/>
          <p:cNvSpPr/>
          <p:nvPr/>
        </p:nvSpPr>
        <p:spPr>
          <a:xfrm>
            <a:off x="2387600" y="4127500"/>
            <a:ext cx="444500" cy="355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ดาว 6 แฉก 4"/>
          <p:cNvSpPr/>
          <p:nvPr/>
        </p:nvSpPr>
        <p:spPr>
          <a:xfrm>
            <a:off x="4432300" y="4127500"/>
            <a:ext cx="444500" cy="406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ดาว 6 แฉก 5"/>
          <p:cNvSpPr/>
          <p:nvPr/>
        </p:nvSpPr>
        <p:spPr>
          <a:xfrm flipV="1">
            <a:off x="7213600" y="3829050"/>
            <a:ext cx="1003300" cy="7747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8" name="ลูกศรเชื่อมต่อแบบตรง 7"/>
          <p:cNvCxnSpPr/>
          <p:nvPr/>
        </p:nvCxnSpPr>
        <p:spPr>
          <a:xfrm>
            <a:off x="2019300" y="4127500"/>
            <a:ext cx="6832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47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lippine Perspectives: Noncommunicable Diseases, Risk Factors and H…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6232"/>
            <a:ext cx="7112000" cy="533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180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Web of Causation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sz="3200" dirty="0" smtClean="0"/>
              <a:t>เป็นการแสดงการเชื่อมโยงสาเหตุของปัญหาสุขภาพ เพื่อแสดงให้เห็นว่าปัญหาสุขภาพ (ผล) นั้นมีสาเหตุหรือปัจจัยอะไรบ้าง ด้วยสัญลักษณ์ลูกศร </a:t>
            </a:r>
          </a:p>
          <a:p>
            <a:pPr marL="0" indent="0">
              <a:buNone/>
            </a:pPr>
            <a:endParaRPr lang="th-TH" sz="3200" dirty="0" smtClean="0"/>
          </a:p>
          <a:p>
            <a:pPr marL="0" indent="0">
              <a:buNone/>
            </a:pPr>
            <a:r>
              <a:rPr lang="th-TH" sz="3200" dirty="0" smtClean="0"/>
              <a:t>			สาเหตุ/ปัจจัย							ปัญหาสุขภาพ / การเจ็บป่วย	</a:t>
            </a:r>
          </a:p>
          <a:p>
            <a:pPr marL="0" indent="0">
              <a:buNone/>
            </a:pPr>
            <a:r>
              <a:rPr lang="th-TH" sz="3200" dirty="0"/>
              <a:t>	</a:t>
            </a:r>
            <a:r>
              <a:rPr lang="th-TH" sz="3200" dirty="0" smtClean="0"/>
              <a:t>							   </a:t>
            </a:r>
            <a:r>
              <a:rPr lang="th-TH" sz="2200" dirty="0" smtClean="0"/>
              <a:t>ทำให้เกิด</a:t>
            </a:r>
          </a:p>
          <a:p>
            <a:pPr marL="0" indent="0">
              <a:buNone/>
            </a:pPr>
            <a:r>
              <a:rPr lang="th-TH" sz="2200" dirty="0"/>
              <a:t>	</a:t>
            </a:r>
            <a:r>
              <a:rPr lang="th-TH" sz="2200" dirty="0" smtClean="0"/>
              <a:t>							     ส่งผลต่อ</a:t>
            </a:r>
          </a:p>
          <a:p>
            <a:pPr marL="0" indent="0">
              <a:buNone/>
            </a:pPr>
            <a:endParaRPr lang="th-TH" sz="3200" dirty="0"/>
          </a:p>
        </p:txBody>
      </p:sp>
      <p:cxnSp>
        <p:nvCxnSpPr>
          <p:cNvPr id="5" name="ลูกศรเชื่อมต่อแบบตรง 4"/>
          <p:cNvCxnSpPr/>
          <p:nvPr/>
        </p:nvCxnSpPr>
        <p:spPr>
          <a:xfrm>
            <a:off x="4375149" y="4406900"/>
            <a:ext cx="22733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91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Activity 2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1. </a:t>
            </a:r>
            <a:r>
              <a:rPr lang="th-TH" sz="3200" dirty="0" smtClean="0"/>
              <a:t>จงบอกคุณลักษณะสำคัญของธรรมชาติโรคไม่ติดต่อ</a:t>
            </a:r>
          </a:p>
          <a:p>
            <a:pPr marL="0" indent="0">
              <a:buNone/>
            </a:pPr>
            <a:r>
              <a:rPr lang="en-US" sz="3200" dirty="0" smtClean="0"/>
              <a:t>2. </a:t>
            </a:r>
            <a:r>
              <a:rPr lang="th-TH" sz="3200" dirty="0" smtClean="0"/>
              <a:t>จงบอกความแตกต่างของธรรมชาติการเกิดโรคติดต่อและโรคไม่ติดต่อ</a:t>
            </a:r>
            <a:endParaRPr lang="th-TH" sz="3200" dirty="0"/>
          </a:p>
          <a:p>
            <a:pPr marL="0" indent="0">
              <a:buNone/>
            </a:pPr>
            <a:r>
              <a:rPr lang="en-US" sz="3200" dirty="0" smtClean="0"/>
              <a:t>3. </a:t>
            </a:r>
            <a:r>
              <a:rPr lang="th-TH" sz="3200" dirty="0" smtClean="0"/>
              <a:t>สถานการณ์โรคไม่ติดต่อของไทยเป็นอย่างไร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394621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: Models for prevention of non-communicable diseases The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768105"/>
            <a:ext cx="7142320" cy="437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กล่องข้อความ 2"/>
          <p:cNvSpPr txBox="1"/>
          <p:nvPr/>
        </p:nvSpPr>
        <p:spPr>
          <a:xfrm>
            <a:off x="2006600" y="749300"/>
            <a:ext cx="798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Activity 3 </a:t>
            </a:r>
            <a:r>
              <a:rPr lang="th-TH" sz="2800" b="1" dirty="0" smtClean="0"/>
              <a:t>จงอธิบายรูปภาพต่อไปนี้ ให้เห็นถึงธรรมชาติการเกิดโรคไม่ติดต่อ </a:t>
            </a:r>
            <a:endParaRPr lang="th-TH" sz="2800" b="1" dirty="0"/>
          </a:p>
        </p:txBody>
      </p:sp>
    </p:spTree>
    <p:extLst>
      <p:ext uri="{BB962C8B-B14F-4D97-AF65-F5344CB8AC3E}">
        <p14:creationId xmlns:p14="http://schemas.microsoft.com/office/powerpoint/2010/main" val="275183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08102" y="792601"/>
            <a:ext cx="9601196" cy="1303867"/>
          </a:xfrm>
        </p:spPr>
        <p:txBody>
          <a:bodyPr/>
          <a:lstStyle/>
          <a:p>
            <a:r>
              <a:rPr lang="th-TH" b="1" dirty="0"/>
              <a:t>ระยะของการเกิดโรค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70300" y="2096468"/>
            <a:ext cx="5080000" cy="4097735"/>
          </a:xfrm>
          <a:prstGeom prst="rect">
            <a:avLst/>
          </a:prstGeom>
        </p:spPr>
      </p:pic>
      <p:sp>
        <p:nvSpPr>
          <p:cNvPr id="3" name="กล่องข้อความ 2"/>
          <p:cNvSpPr txBox="1"/>
          <p:nvPr/>
        </p:nvSpPr>
        <p:spPr>
          <a:xfrm>
            <a:off x="2730500" y="4419600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FF0000"/>
                </a:solidFill>
              </a:rPr>
              <a:t>ระยะมีความไวต่อการเกิดโรค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4654550" y="4419600"/>
            <a:ext cx="179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FF0000"/>
                </a:solidFill>
              </a:rPr>
              <a:t>ระยะก่อนมีอาการของโรค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6388100" y="4419600"/>
            <a:ext cx="156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FF0000"/>
                </a:solidFill>
              </a:rPr>
              <a:t>ระยะมีอาการของโรค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7842251" y="4419600"/>
            <a:ext cx="1816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FF0000"/>
                </a:solidFill>
              </a:rPr>
              <a:t>ระยะมีความพิการของโรค</a:t>
            </a:r>
            <a:endParaRPr lang="th-TH" dirty="0">
              <a:solidFill>
                <a:srgbClr val="FF0000"/>
              </a:solidFill>
            </a:endParaRPr>
          </a:p>
        </p:txBody>
      </p:sp>
      <p:pic>
        <p:nvPicPr>
          <p:cNvPr id="5" name="ระยะของการเกิดโร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314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7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- Epidemiology of Non-Communicable Diseases PowerPoint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466" y="1562100"/>
            <a:ext cx="7473033" cy="46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กล่องข้อความ 2"/>
          <p:cNvSpPr txBox="1"/>
          <p:nvPr/>
        </p:nvSpPr>
        <p:spPr>
          <a:xfrm>
            <a:off x="965200" y="749300"/>
            <a:ext cx="1023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Activity 4 </a:t>
            </a:r>
            <a:r>
              <a:rPr lang="th-TH" sz="2800" b="1" dirty="0" smtClean="0"/>
              <a:t>จงอธิบาย </a:t>
            </a:r>
            <a:r>
              <a:rPr lang="en-US" sz="2800" b="1" dirty="0" smtClean="0"/>
              <a:t>Web of causation</a:t>
            </a:r>
            <a:r>
              <a:rPr lang="th-TH" sz="2800" b="1" dirty="0" smtClean="0"/>
              <a:t> ของการเกิดโรค </a:t>
            </a:r>
            <a:r>
              <a:rPr lang="en-US" sz="2800" b="1" dirty="0" smtClean="0"/>
              <a:t>Myocardial infarction</a:t>
            </a:r>
            <a:r>
              <a:rPr lang="th-TH" sz="2800" b="1" dirty="0" smtClean="0"/>
              <a:t> </a:t>
            </a:r>
            <a:endParaRPr lang="th-TH" sz="2800" b="1" dirty="0"/>
          </a:p>
        </p:txBody>
      </p:sp>
    </p:spTree>
    <p:extLst>
      <p:ext uri="{BB962C8B-B14F-4D97-AF65-F5344CB8AC3E}">
        <p14:creationId xmlns:p14="http://schemas.microsoft.com/office/powerpoint/2010/main" val="383162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58902" y="2658532"/>
            <a:ext cx="9601196" cy="1303867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5328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/>
              <a:t>ธรรมชาติของการเกิดโรค</a:t>
            </a:r>
            <a:r>
              <a:rPr lang="th-TH" b="1" dirty="0"/>
              <a:t/>
            </a:r>
            <a:br>
              <a:rPr lang="th-TH" b="1" dirty="0"/>
            </a:br>
            <a:r>
              <a:rPr lang="th-TH" b="1" dirty="0" smtClean="0"/>
              <a:t>(</a:t>
            </a:r>
            <a:r>
              <a:rPr lang="en-US" b="1" dirty="0" smtClean="0"/>
              <a:t>Natural history of disease</a:t>
            </a:r>
            <a:r>
              <a:rPr lang="th-TH" b="1" dirty="0" smtClean="0"/>
              <a:t>)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th-TH" sz="3200" dirty="0" smtClean="0"/>
              <a:t>จากสไลด์ที่ผ่านมา สรุปได้ว่าธรรมชาติของการเกิดโรค แบ่งเป็น </a:t>
            </a:r>
            <a:r>
              <a:rPr lang="en-US" sz="3200" dirty="0" smtClean="0"/>
              <a:t>4 </a:t>
            </a:r>
            <a:r>
              <a:rPr lang="th-TH" sz="3200" dirty="0" smtClean="0"/>
              <a:t>ระยะดังนี้</a:t>
            </a:r>
          </a:p>
          <a:p>
            <a:r>
              <a:rPr lang="th-TH" sz="3200" dirty="0" smtClean="0"/>
              <a:t>ระยะมีความไวต่อการเกิดโรค </a:t>
            </a:r>
          </a:p>
          <a:p>
            <a:r>
              <a:rPr lang="th-TH" sz="3200" dirty="0" smtClean="0"/>
              <a:t>ระยะก่อนมีอาการของโรค</a:t>
            </a:r>
          </a:p>
          <a:p>
            <a:r>
              <a:rPr lang="th-TH" sz="3200" dirty="0" smtClean="0"/>
              <a:t>ระยะมีอาการของโรค</a:t>
            </a:r>
          </a:p>
          <a:p>
            <a:r>
              <a:rPr lang="th-TH" sz="3200" dirty="0" smtClean="0"/>
              <a:t>ระยะมีความพิการของโรค (ระยะสูญเสียความสามารถ) </a:t>
            </a:r>
          </a:p>
          <a:p>
            <a:pPr marL="0" indent="0">
              <a:buNone/>
            </a:pP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128196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 of Iceberg phenomenon of diseases </a:t>
            </a:r>
            <a:endParaRPr lang="th-TH" dirty="0"/>
          </a:p>
        </p:txBody>
      </p:sp>
      <p:pic>
        <p:nvPicPr>
          <p:cNvPr id="2050" name="Picture 2" descr="Iceberg phenomenon illustration in view of diseases | Download ...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942" y="2476679"/>
            <a:ext cx="4973915" cy="367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กล่องข้อความ 3"/>
          <p:cNvSpPr txBox="1"/>
          <p:nvPr/>
        </p:nvSpPr>
        <p:spPr>
          <a:xfrm>
            <a:off x="4673600" y="4953000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Pre-symptomatic case</a:t>
            </a:r>
            <a:endParaRPr lang="th-TH" b="1" dirty="0"/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1295402" y="3530599"/>
            <a:ext cx="1765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of…?</a:t>
            </a:r>
            <a:endParaRPr lang="th-TH" dirty="0"/>
          </a:p>
        </p:txBody>
      </p:sp>
      <p:cxnSp>
        <p:nvCxnSpPr>
          <p:cNvPr id="12" name="ตัวเชื่อมต่อตรง 11"/>
          <p:cNvCxnSpPr/>
          <p:nvPr/>
        </p:nvCxnSpPr>
        <p:spPr>
          <a:xfrm>
            <a:off x="3060700" y="2803625"/>
            <a:ext cx="0" cy="1704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>
            <a:off x="2768600" y="3754082"/>
            <a:ext cx="292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ตัวเชื่อมต่อตรง 16"/>
          <p:cNvCxnSpPr/>
          <p:nvPr/>
        </p:nvCxnSpPr>
        <p:spPr>
          <a:xfrm>
            <a:off x="3060700" y="2803625"/>
            <a:ext cx="276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>
            <a:off x="3060700" y="3530600"/>
            <a:ext cx="276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>
            <a:off x="3060700" y="4508500"/>
            <a:ext cx="276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วงเล็บปีกกาขวา 22"/>
          <p:cNvSpPr/>
          <p:nvPr/>
        </p:nvSpPr>
        <p:spPr>
          <a:xfrm>
            <a:off x="8801098" y="2476680"/>
            <a:ext cx="495302" cy="36780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กล่องข้อความ 23"/>
          <p:cNvSpPr txBox="1"/>
          <p:nvPr/>
        </p:nvSpPr>
        <p:spPr>
          <a:xfrm>
            <a:off x="9296400" y="4131043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population 46</a:t>
            </a:r>
            <a:endParaRPr lang="th-TH" dirty="0"/>
          </a:p>
        </p:txBody>
      </p:sp>
      <p:sp>
        <p:nvSpPr>
          <p:cNvPr id="26" name="กล่องข้อความ 25"/>
          <p:cNvSpPr txBox="1"/>
          <p:nvPr/>
        </p:nvSpPr>
        <p:spPr>
          <a:xfrm>
            <a:off x="6756400" y="3023855"/>
            <a:ext cx="168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พิการ (</a:t>
            </a:r>
            <a:r>
              <a:rPr lang="en-US" dirty="0" smtClean="0"/>
              <a:t>disability</a:t>
            </a:r>
            <a:r>
              <a:rPr lang="th-TH" dirty="0" smtClean="0"/>
              <a:t>)</a:t>
            </a:r>
            <a:endParaRPr lang="th-TH" dirty="0"/>
          </a:p>
        </p:txBody>
      </p:sp>
      <p:sp>
        <p:nvSpPr>
          <p:cNvPr id="27" name="กล่องข้อความ 26"/>
          <p:cNvSpPr txBox="1"/>
          <p:nvPr/>
        </p:nvSpPr>
        <p:spPr>
          <a:xfrm>
            <a:off x="7388351" y="4445169"/>
            <a:ext cx="21142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ป่วยแต่ไม่มารับบริการ</a:t>
            </a:r>
          </a:p>
          <a:p>
            <a:r>
              <a:rPr lang="th-TH" dirty="0" smtClean="0"/>
              <a:t>(</a:t>
            </a:r>
            <a:r>
              <a:rPr lang="en-US" dirty="0" smtClean="0"/>
              <a:t>clinical disease</a:t>
            </a:r>
            <a:r>
              <a:rPr lang="th-TH" dirty="0" smtClean="0"/>
              <a:t>)</a:t>
            </a:r>
          </a:p>
          <a:p>
            <a:r>
              <a:rPr lang="th-TH" dirty="0" smtClean="0"/>
              <a:t>โรคที่ยังไม่แสดงอาการ</a:t>
            </a:r>
          </a:p>
          <a:p>
            <a:r>
              <a:rPr lang="th-TH" dirty="0" smtClean="0"/>
              <a:t>(</a:t>
            </a:r>
            <a:r>
              <a:rPr lang="en-US" dirty="0" smtClean="0"/>
              <a:t>preclinical diseases</a:t>
            </a:r>
            <a:r>
              <a:rPr lang="th-TH" dirty="0" smtClean="0"/>
              <a:t>)</a:t>
            </a:r>
          </a:p>
          <a:p>
            <a:r>
              <a:rPr lang="th-TH" dirty="0" smtClean="0"/>
              <a:t>มีภูมิไวรับ (</a:t>
            </a:r>
            <a:r>
              <a:rPr lang="en-US" dirty="0" smtClean="0"/>
              <a:t>susceptibility</a:t>
            </a:r>
            <a:r>
              <a:rPr lang="th-TH" dirty="0" smtClean="0"/>
              <a:t>)</a:t>
            </a:r>
          </a:p>
          <a:p>
            <a:r>
              <a:rPr lang="th-TH" dirty="0" smtClean="0"/>
              <a:t>สุขภาพดี (</a:t>
            </a:r>
            <a:r>
              <a:rPr lang="en-US" dirty="0" smtClean="0"/>
              <a:t>healthy</a:t>
            </a:r>
            <a:r>
              <a:rPr lang="th-TH" dirty="0" smtClean="0"/>
              <a:t>)</a:t>
            </a:r>
            <a:endParaRPr lang="th-TH" dirty="0"/>
          </a:p>
        </p:txBody>
      </p:sp>
      <p:pic>
        <p:nvPicPr>
          <p:cNvPr id="6" name="ปรากฎการณ์ภูเขาน้ำแข็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3144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0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พิสัยของการเกิดโรค</a:t>
            </a:r>
            <a:br>
              <a:rPr lang="th-TH" dirty="0" smtClean="0"/>
            </a:br>
            <a:r>
              <a:rPr lang="th-TH" dirty="0" smtClean="0"/>
              <a:t>(</a:t>
            </a:r>
            <a:r>
              <a:rPr lang="en-US" dirty="0" smtClean="0"/>
              <a:t>Spectrum of diseases</a:t>
            </a:r>
            <a:r>
              <a:rPr lang="th-TH" dirty="0" smtClean="0"/>
              <a:t>)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95402" y="2468032"/>
            <a:ext cx="9601196" cy="3729568"/>
          </a:xfrm>
        </p:spPr>
        <p:txBody>
          <a:bodyPr>
            <a:noAutofit/>
          </a:bodyPr>
          <a:lstStyle/>
          <a:p>
            <a:r>
              <a:rPr lang="th-TH" sz="3200" dirty="0" smtClean="0"/>
              <a:t>กลุ่มที่ไม่มีการติดเชื้อ</a:t>
            </a:r>
          </a:p>
          <a:p>
            <a:r>
              <a:rPr lang="th-TH" sz="3200" dirty="0" smtClean="0"/>
              <a:t>กลุ่มติดเชื้อที่ไม่ปรากฏอาการ</a:t>
            </a:r>
          </a:p>
          <a:p>
            <a:r>
              <a:rPr lang="th-TH" sz="3200" dirty="0" smtClean="0"/>
              <a:t>กลุ่มที่มีอาการน้อย</a:t>
            </a:r>
          </a:p>
          <a:p>
            <a:r>
              <a:rPr lang="th-TH" sz="3200" dirty="0" smtClean="0"/>
              <a:t>กลุ่มที่มีอาการรุนแรงปานกลาง</a:t>
            </a:r>
          </a:p>
          <a:p>
            <a:r>
              <a:rPr lang="th-TH" sz="3200" dirty="0" smtClean="0"/>
              <a:t>กลุ่มที่มีอาการรุนแรงมาก</a:t>
            </a:r>
          </a:p>
          <a:p>
            <a:r>
              <a:rPr lang="th-TH" sz="3200" dirty="0" smtClean="0"/>
              <a:t>กลุ่มที่เสียชีวิต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196529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3100" y="982132"/>
            <a:ext cx="10769600" cy="1303867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ปัจจัยสามทางระบาดวิทยา เป็นสาเหตุของการเกิดโรค</a:t>
            </a:r>
            <a:br>
              <a:rPr lang="th-TH" b="1" dirty="0" smtClean="0"/>
            </a:br>
            <a:r>
              <a:rPr lang="th-TH" b="1" dirty="0" smtClean="0"/>
              <a:t>(</a:t>
            </a:r>
            <a:r>
              <a:rPr lang="en-US" b="1" dirty="0" smtClean="0"/>
              <a:t>cause of disease</a:t>
            </a:r>
            <a:r>
              <a:rPr lang="th-TH" b="1" dirty="0" smtClean="0"/>
              <a:t>) ของ ดร.จอห์น </a:t>
            </a:r>
            <a:r>
              <a:rPr lang="th-TH" b="1" dirty="0" err="1" smtClean="0"/>
              <a:t>กอร์</a:t>
            </a:r>
            <a:r>
              <a:rPr lang="th-TH" b="1" dirty="0" smtClean="0"/>
              <a:t>ดอน</a:t>
            </a:r>
            <a:br>
              <a:rPr lang="th-TH" b="1" dirty="0" smtClean="0"/>
            </a:br>
            <a:endParaRPr lang="th-TH" b="1" dirty="0"/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718" y="1799165"/>
            <a:ext cx="7760564" cy="4513797"/>
          </a:xfrm>
          <a:prstGeom prst="rect">
            <a:avLst/>
          </a:prstGeom>
        </p:spPr>
      </p:pic>
      <p:cxnSp>
        <p:nvCxnSpPr>
          <p:cNvPr id="5" name="ตัวเชื่อมต่อตรง 4"/>
          <p:cNvCxnSpPr/>
          <p:nvPr/>
        </p:nvCxnSpPr>
        <p:spPr>
          <a:xfrm>
            <a:off x="7061200" y="4432300"/>
            <a:ext cx="23749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ปัจจัยสามทางระบาดวิทย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3163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5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ชีวภาพ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2275</TotalTime>
  <Words>1682</Words>
  <Application>Microsoft Office PowerPoint</Application>
  <PresentationFormat>Widescreen</PresentationFormat>
  <Paragraphs>247</Paragraphs>
  <Slides>51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Angsana New</vt:lpstr>
      <vt:lpstr>Arial</vt:lpstr>
      <vt:lpstr>Cordia New</vt:lpstr>
      <vt:lpstr>Garamond</vt:lpstr>
      <vt:lpstr>ชีวภาพ</vt:lpstr>
      <vt:lpstr>ธรรมชาติของการเกิดโรค Natural History of Diseases</vt:lpstr>
      <vt:lpstr>แนวคิดของการเกิดโรค</vt:lpstr>
      <vt:lpstr>คำถามพื้นฐานเมื่อศึกษาโรค/ปัญหาสุขภาพ</vt:lpstr>
      <vt:lpstr>Natural History of Diseases</vt:lpstr>
      <vt:lpstr>ระยะของการเกิดโรค</vt:lpstr>
      <vt:lpstr>ธรรมชาติของการเกิดโรค (Natural history of disease)</vt:lpstr>
      <vt:lpstr>Tip of Iceberg phenomenon of diseases </vt:lpstr>
      <vt:lpstr>พิสัยของการเกิดโรค (Spectrum of diseases)</vt:lpstr>
      <vt:lpstr>ปัจจัยสามทางระบาดวิทยา เป็นสาเหตุของการเกิดโรค (cause of disease) ของ ดร.จอห์น กอร์ดอน </vt:lpstr>
      <vt:lpstr>ส่วนประกอบขององค์สามทางระบาดวิทยา</vt:lpstr>
      <vt:lpstr>ภาวะสมดุลของปัจจัยสาม (ไม่เกิดโรค/ไม่เกิดปัญหาสุขภาพ)</vt:lpstr>
      <vt:lpstr>การเสียสมดุลทำให้เกิดโรค/ปัญหาสุขภาพ</vt:lpstr>
      <vt:lpstr>เสียสมดุลจาก Agent เปลี่ยนแปลง</vt:lpstr>
      <vt:lpstr>เสียสมดุลจาก Host อ่อนแอ</vt:lpstr>
      <vt:lpstr>เสียสมดุลจาก Environment เปลี่ยนแปลง</vt:lpstr>
      <vt:lpstr>เสียสมดุลจาก Environment เปลี่ยนแปลง</vt:lpstr>
      <vt:lpstr>ระบาดวิทยาโรคติดต่อ  communicable diseases</vt:lpstr>
      <vt:lpstr>คำสำคัญเกี่ยวกับการระบาด</vt:lpstr>
      <vt:lpstr> การเกิดโรคประจำถิ่น (endemic) </vt:lpstr>
      <vt:lpstr> การระบาด (epidemic) </vt:lpstr>
      <vt:lpstr> การระบาดประปราย (sporadic) </vt:lpstr>
      <vt:lpstr> การระบาดกระจายทั่วไป (pandemic) </vt:lpstr>
      <vt:lpstr>PowerPoint Presentation</vt:lpstr>
      <vt:lpstr>PowerPoint Presentation</vt:lpstr>
      <vt:lpstr>วงจรโรคติดเชื้อ</vt:lpstr>
      <vt:lpstr>PowerPoint Presentation</vt:lpstr>
      <vt:lpstr>ช่องทางที่เชื้อโรคเข้าสู่ร่างกาย</vt:lpstr>
      <vt:lpstr>Activity 1</vt:lpstr>
      <vt:lpstr>ระบาดวิทยาโรคไม่ติดต่อ (Non-communicable diseases; NCDs)</vt:lpstr>
      <vt:lpstr>ระบาดวิทยาโรคไม่ติดต่อ</vt:lpstr>
      <vt:lpstr>Communicable Dis. Vs Non-communicable Dis. Acute Dis. Vs Chronic Dis. </vt:lpstr>
      <vt:lpstr>Communicable Vs Non-Communicable Diseases</vt:lpstr>
      <vt:lpstr>Chronic Disease Vs Acute Disease</vt:lpstr>
      <vt:lpstr>สถานการณ์โรคไม่ติดต่อระดับโลก</vt:lpstr>
      <vt:lpstr>PowerPoint Presentation</vt:lpstr>
      <vt:lpstr>การคาดทำนายของ WHO</vt:lpstr>
      <vt:lpstr>ประเด็นที่ WHO เน้น</vt:lpstr>
      <vt:lpstr>ขอบเขตของโรคไม่ติดต่อเรื้อรัง</vt:lpstr>
      <vt:lpstr>PowerPoint Presentation</vt:lpstr>
      <vt:lpstr>PowerPoint Presentation</vt:lpstr>
      <vt:lpstr> ขอบเขตของโรคไม่ติดต่อ </vt:lpstr>
      <vt:lpstr>Conditions ของ NCD</vt:lpstr>
      <vt:lpstr>Gap in the Natural of NCD diseases</vt:lpstr>
      <vt:lpstr>Gap in the Natural of NCD diseases</vt:lpstr>
      <vt:lpstr>Gap in the Natural of NCD diseases</vt:lpstr>
      <vt:lpstr>PowerPoint Presentation</vt:lpstr>
      <vt:lpstr>Web of Causation</vt:lpstr>
      <vt:lpstr>Activity 2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ธรรมชาติของการเกิดโรค</dc:title>
  <dc:creator>admin</dc:creator>
  <cp:lastModifiedBy>HP</cp:lastModifiedBy>
  <cp:revision>118</cp:revision>
  <dcterms:created xsi:type="dcterms:W3CDTF">2020-04-28T08:20:10Z</dcterms:created>
  <dcterms:modified xsi:type="dcterms:W3CDTF">2022-05-10T05:55:45Z</dcterms:modified>
</cp:coreProperties>
</file>