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66" r:id="rId5"/>
    <p:sldId id="310" r:id="rId6"/>
    <p:sldId id="309" r:id="rId7"/>
    <p:sldId id="311" r:id="rId8"/>
    <p:sldId id="312" r:id="rId9"/>
    <p:sldId id="313" r:id="rId10"/>
    <p:sldId id="314" r:id="rId11"/>
    <p:sldId id="315" r:id="rId12"/>
    <p:sldId id="316" r:id="rId13"/>
    <p:sldId id="317" r:id="rId14"/>
    <p:sldId id="318" r:id="rId15"/>
    <p:sldId id="319" r:id="rId16"/>
    <p:sldId id="320" r:id="rId17"/>
    <p:sldId id="325" r:id="rId18"/>
    <p:sldId id="326" r:id="rId19"/>
    <p:sldId id="327" r:id="rId20"/>
    <p:sldId id="332" r:id="rId21"/>
    <p:sldId id="333" r:id="rId22"/>
    <p:sldId id="328" r:id="rId23"/>
    <p:sldId id="334" r:id="rId24"/>
    <p:sldId id="329" r:id="rId25"/>
    <p:sldId id="335" r:id="rId26"/>
    <p:sldId id="330" r:id="rId27"/>
    <p:sldId id="331" r:id="rId28"/>
    <p:sldId id="336" r:id="rId29"/>
    <p:sldId id="337" r:id="rId30"/>
    <p:sldId id="338" r:id="rId31"/>
    <p:sldId id="339" r:id="rId32"/>
    <p:sldId id="340" r:id="rId33"/>
    <p:sldId id="341" r:id="rId34"/>
    <p:sldId id="342" r:id="rId35"/>
    <p:sldId id="355" r:id="rId36"/>
    <p:sldId id="343" r:id="rId37"/>
    <p:sldId id="344" r:id="rId38"/>
    <p:sldId id="345" r:id="rId39"/>
    <p:sldId id="346" r:id="rId40"/>
    <p:sldId id="347" r:id="rId41"/>
    <p:sldId id="348" r:id="rId42"/>
    <p:sldId id="349" r:id="rId43"/>
    <p:sldId id="350" r:id="rId44"/>
    <p:sldId id="351" r:id="rId45"/>
    <p:sldId id="352" r:id="rId46"/>
    <p:sldId id="353" r:id="rId47"/>
    <p:sldId id="354"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48" d="100"/>
          <a:sy n="48" d="100"/>
        </p:scale>
        <p:origin x="67" y="86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1/8/2023</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729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1/8/2023</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898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1/8/2023</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233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1/8/2023</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761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1/8/2023</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0280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1/8/2023</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17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1/8/2023</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70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1/8/2023</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0130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1/8/2023</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882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1/8/2023</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01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peak Pro"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6730000" y="639097"/>
            <a:ext cx="4813072" cy="3494791"/>
          </a:xfrm>
        </p:spPr>
        <p:txBody>
          <a:bodyPr>
            <a:normAutofit/>
          </a:bodyPr>
          <a:lstStyle/>
          <a:p>
            <a:r>
              <a:rPr lang="en-US" dirty="0"/>
              <a:t>Family Nursing &amp; Home visit</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6729999" y="4455621"/>
            <a:ext cx="4829101" cy="1238616"/>
          </a:xfrm>
        </p:spPr>
        <p:txBody>
          <a:bodyPr>
            <a:normAutofit/>
          </a:bodyPr>
          <a:lstStyle/>
          <a:p>
            <a:r>
              <a:rPr lang="en-US" sz="2000" dirty="0"/>
              <a:t>Assist. Prof. </a:t>
            </a:r>
            <a:r>
              <a:rPr lang="en-US" sz="2000" dirty="0" err="1"/>
              <a:t>Wipakon</a:t>
            </a:r>
            <a:r>
              <a:rPr lang="en-US" sz="2000" dirty="0"/>
              <a:t> </a:t>
            </a:r>
            <a:r>
              <a:rPr lang="en-US" sz="2000" dirty="0" err="1"/>
              <a:t>sonsnam</a:t>
            </a:r>
            <a:r>
              <a:rPr lang="en-US" sz="2000" dirty="0"/>
              <a:t> </a:t>
            </a:r>
          </a:p>
          <a:p>
            <a:endParaRPr lang="en-US" sz="2000" dirty="0"/>
          </a:p>
        </p:txBody>
      </p:sp>
      <p:pic>
        <p:nvPicPr>
          <p:cNvPr id="6" name="Pictur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 y="10"/>
            <a:ext cx="6096000" cy="6857990"/>
          </a:xfrm>
          <a:prstGeom prst="rect">
            <a:avLst/>
          </a:prstGeom>
        </p:spPr>
      </p:pic>
      <p:cxnSp>
        <p:nvCxnSpPr>
          <p:cNvPr id="26" name="Straight Connector 25">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915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985DA-81F9-44BD-88EF-FF6326420432}"/>
              </a:ext>
            </a:extLst>
          </p:cNvPr>
          <p:cNvSpPr>
            <a:spLocks noGrp="1"/>
          </p:cNvSpPr>
          <p:nvPr>
            <p:ph type="title"/>
          </p:nvPr>
        </p:nvSpPr>
        <p:spPr/>
        <p:txBody>
          <a:bodyPr/>
          <a:lstStyle/>
          <a:p>
            <a:r>
              <a:rPr lang="en-US" dirty="0"/>
              <a:t>Objectives</a:t>
            </a:r>
            <a:endParaRPr lang="th-TH" dirty="0"/>
          </a:p>
        </p:txBody>
      </p:sp>
      <p:sp>
        <p:nvSpPr>
          <p:cNvPr id="3" name="Content Placeholder 2">
            <a:extLst>
              <a:ext uri="{FF2B5EF4-FFF2-40B4-BE49-F238E27FC236}">
                <a16:creationId xmlns:a16="http://schemas.microsoft.com/office/drawing/2014/main" id="{12EE42DA-7786-4DF4-8410-6EA0E39DA51E}"/>
              </a:ext>
            </a:extLst>
          </p:cNvPr>
          <p:cNvSpPr>
            <a:spLocks noGrp="1"/>
          </p:cNvSpPr>
          <p:nvPr>
            <p:ph idx="1"/>
          </p:nvPr>
        </p:nvSpPr>
        <p:spPr/>
        <p:txBody>
          <a:bodyPr>
            <a:normAutofit/>
          </a:bodyPr>
          <a:lstStyle/>
          <a:p>
            <a:r>
              <a:rPr lang="en-US" sz="2400" dirty="0"/>
              <a:t>To identify health and nursing needs and problems of each family.</a:t>
            </a:r>
          </a:p>
          <a:p>
            <a:r>
              <a:rPr lang="en-US" sz="2400" dirty="0"/>
              <a:t>To ensure family’s understanding and acceptance of those needs and problems.</a:t>
            </a:r>
          </a:p>
          <a:p>
            <a:r>
              <a:rPr lang="en-US" sz="2400" dirty="0"/>
              <a:t>To plan and provide health and nursing services with active participation of family members.</a:t>
            </a:r>
          </a:p>
          <a:p>
            <a:r>
              <a:rPr lang="en-US" sz="2400" dirty="0"/>
              <a:t>To help families develop ability to deal with their health needs and health problems independently.</a:t>
            </a:r>
          </a:p>
          <a:p>
            <a:r>
              <a:rPr lang="en-US" sz="2400" dirty="0"/>
              <a:t>To contribute to family’s performance of developmental functions and tasks.</a:t>
            </a:r>
            <a:endParaRPr lang="th-TH" sz="2400" dirty="0"/>
          </a:p>
        </p:txBody>
      </p:sp>
    </p:spTree>
    <p:extLst>
      <p:ext uri="{BB962C8B-B14F-4D97-AF65-F5344CB8AC3E}">
        <p14:creationId xmlns:p14="http://schemas.microsoft.com/office/powerpoint/2010/main" val="4236713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5E996-1E1E-409A-9BCB-D1DE2361BBE5}"/>
              </a:ext>
            </a:extLst>
          </p:cNvPr>
          <p:cNvSpPr>
            <a:spLocks noGrp="1"/>
          </p:cNvSpPr>
          <p:nvPr>
            <p:ph type="title"/>
          </p:nvPr>
        </p:nvSpPr>
        <p:spPr/>
        <p:txBody>
          <a:bodyPr/>
          <a:lstStyle/>
          <a:p>
            <a:r>
              <a:rPr lang="en-US" dirty="0"/>
              <a:t>Objectives</a:t>
            </a:r>
            <a:endParaRPr lang="th-TH" dirty="0"/>
          </a:p>
        </p:txBody>
      </p:sp>
      <p:sp>
        <p:nvSpPr>
          <p:cNvPr id="3" name="Content Placeholder 2">
            <a:extLst>
              <a:ext uri="{FF2B5EF4-FFF2-40B4-BE49-F238E27FC236}">
                <a16:creationId xmlns:a16="http://schemas.microsoft.com/office/drawing/2014/main" id="{4FDD6981-C35A-4444-BBA3-3244DFD46FE7}"/>
              </a:ext>
            </a:extLst>
          </p:cNvPr>
          <p:cNvSpPr>
            <a:spLocks noGrp="1"/>
          </p:cNvSpPr>
          <p:nvPr>
            <p:ph idx="1"/>
          </p:nvPr>
        </p:nvSpPr>
        <p:spPr/>
        <p:txBody>
          <a:bodyPr/>
          <a:lstStyle/>
          <a:p>
            <a:r>
              <a:rPr lang="en-US" dirty="0"/>
              <a:t>To help family make intelligent use of facilities and services in the community.</a:t>
            </a:r>
          </a:p>
          <a:p>
            <a:r>
              <a:rPr lang="en-US" dirty="0"/>
              <a:t>To educate, counsel and guide family members.</a:t>
            </a:r>
            <a:endParaRPr lang="th-TH" dirty="0"/>
          </a:p>
        </p:txBody>
      </p:sp>
    </p:spTree>
    <p:extLst>
      <p:ext uri="{BB962C8B-B14F-4D97-AF65-F5344CB8AC3E}">
        <p14:creationId xmlns:p14="http://schemas.microsoft.com/office/powerpoint/2010/main" val="1631578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E567F-0268-4166-9D31-AD361AE2D1DD}"/>
              </a:ext>
            </a:extLst>
          </p:cNvPr>
          <p:cNvSpPr>
            <a:spLocks noGrp="1"/>
          </p:cNvSpPr>
          <p:nvPr>
            <p:ph type="title"/>
          </p:nvPr>
        </p:nvSpPr>
        <p:spPr/>
        <p:txBody>
          <a:bodyPr/>
          <a:lstStyle/>
          <a:p>
            <a:r>
              <a:rPr lang="en-US" dirty="0"/>
              <a:t>Principles</a:t>
            </a:r>
            <a:endParaRPr lang="th-TH" dirty="0"/>
          </a:p>
        </p:txBody>
      </p:sp>
      <p:sp>
        <p:nvSpPr>
          <p:cNvPr id="3" name="Content Placeholder 2">
            <a:extLst>
              <a:ext uri="{FF2B5EF4-FFF2-40B4-BE49-F238E27FC236}">
                <a16:creationId xmlns:a16="http://schemas.microsoft.com/office/drawing/2014/main" id="{66FC9A10-9149-46E9-A750-8EDD178B6DB5}"/>
              </a:ext>
            </a:extLst>
          </p:cNvPr>
          <p:cNvSpPr>
            <a:spLocks noGrp="1"/>
          </p:cNvSpPr>
          <p:nvPr>
            <p:ph idx="1"/>
          </p:nvPr>
        </p:nvSpPr>
        <p:spPr/>
        <p:txBody>
          <a:bodyPr>
            <a:normAutofit/>
          </a:bodyPr>
          <a:lstStyle/>
          <a:p>
            <a:r>
              <a:rPr lang="en-US" sz="3200" dirty="0"/>
              <a:t>Family health nursing is family focused.</a:t>
            </a:r>
          </a:p>
          <a:p>
            <a:r>
              <a:rPr lang="en-US" sz="3200" dirty="0"/>
              <a:t>Must establish good working relationship with the family.</a:t>
            </a:r>
          </a:p>
          <a:p>
            <a:r>
              <a:rPr lang="en-US" sz="3200" dirty="0"/>
              <a:t>Family health nursing is part of family health care services.</a:t>
            </a:r>
          </a:p>
          <a:p>
            <a:r>
              <a:rPr lang="en-US" sz="3200" dirty="0"/>
              <a:t>Family health nursing services should be realistic in terms of resources available.</a:t>
            </a:r>
          </a:p>
          <a:p>
            <a:endParaRPr lang="th-TH" sz="3200" dirty="0"/>
          </a:p>
        </p:txBody>
      </p:sp>
    </p:spTree>
    <p:extLst>
      <p:ext uri="{BB962C8B-B14F-4D97-AF65-F5344CB8AC3E}">
        <p14:creationId xmlns:p14="http://schemas.microsoft.com/office/powerpoint/2010/main" val="3306597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16ADF-7B28-4E6B-B18A-42586B2BFBD7}"/>
              </a:ext>
            </a:extLst>
          </p:cNvPr>
          <p:cNvSpPr>
            <a:spLocks noGrp="1"/>
          </p:cNvSpPr>
          <p:nvPr>
            <p:ph type="title"/>
          </p:nvPr>
        </p:nvSpPr>
        <p:spPr/>
        <p:txBody>
          <a:bodyPr/>
          <a:lstStyle/>
          <a:p>
            <a:r>
              <a:rPr lang="en-US" dirty="0"/>
              <a:t>Principles</a:t>
            </a:r>
            <a:endParaRPr lang="th-TH" dirty="0"/>
          </a:p>
        </p:txBody>
      </p:sp>
      <p:sp>
        <p:nvSpPr>
          <p:cNvPr id="3" name="Content Placeholder 2">
            <a:extLst>
              <a:ext uri="{FF2B5EF4-FFF2-40B4-BE49-F238E27FC236}">
                <a16:creationId xmlns:a16="http://schemas.microsoft.com/office/drawing/2014/main" id="{FA55804E-7891-4F18-A8BC-75793CCFA01F}"/>
              </a:ext>
            </a:extLst>
          </p:cNvPr>
          <p:cNvSpPr>
            <a:spLocks noGrp="1"/>
          </p:cNvSpPr>
          <p:nvPr>
            <p:ph idx="1"/>
          </p:nvPr>
        </p:nvSpPr>
        <p:spPr/>
        <p:txBody>
          <a:bodyPr>
            <a:noAutofit/>
          </a:bodyPr>
          <a:lstStyle/>
          <a:p>
            <a:r>
              <a:rPr lang="en-US" sz="2800" dirty="0"/>
              <a:t>Family as a unit is responsible for their members’ health.</a:t>
            </a:r>
          </a:p>
          <a:p>
            <a:r>
              <a:rPr lang="en-US" sz="2800" dirty="0"/>
              <a:t>Family relates to community where it lives and depends on community in various way.</a:t>
            </a:r>
          </a:p>
          <a:p>
            <a:r>
              <a:rPr lang="en-US" sz="2800" dirty="0"/>
              <a:t>Health education, guidance and supervision are integral part of family health nursing.</a:t>
            </a:r>
          </a:p>
          <a:p>
            <a:r>
              <a:rPr lang="en-US" sz="2800" dirty="0"/>
              <a:t>Continuous services are effective services.</a:t>
            </a:r>
          </a:p>
        </p:txBody>
      </p:sp>
    </p:spTree>
    <p:extLst>
      <p:ext uri="{BB962C8B-B14F-4D97-AF65-F5344CB8AC3E}">
        <p14:creationId xmlns:p14="http://schemas.microsoft.com/office/powerpoint/2010/main" val="3550724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9936D-EB4F-45C0-AA13-FE3D891DB0B7}"/>
              </a:ext>
            </a:extLst>
          </p:cNvPr>
          <p:cNvSpPr>
            <a:spLocks noGrp="1"/>
          </p:cNvSpPr>
          <p:nvPr>
            <p:ph type="title"/>
          </p:nvPr>
        </p:nvSpPr>
        <p:spPr/>
        <p:txBody>
          <a:bodyPr/>
          <a:lstStyle/>
          <a:p>
            <a:r>
              <a:rPr lang="en-US" dirty="0"/>
              <a:t>Roles of Family Nursing</a:t>
            </a:r>
            <a:endParaRPr lang="th-TH" dirty="0"/>
          </a:p>
        </p:txBody>
      </p:sp>
      <p:sp>
        <p:nvSpPr>
          <p:cNvPr id="3" name="Content Placeholder 2">
            <a:extLst>
              <a:ext uri="{FF2B5EF4-FFF2-40B4-BE49-F238E27FC236}">
                <a16:creationId xmlns:a16="http://schemas.microsoft.com/office/drawing/2014/main" id="{E3FB77D0-0D4D-4CA3-9D63-D561EDE08AD6}"/>
              </a:ext>
            </a:extLst>
          </p:cNvPr>
          <p:cNvSpPr>
            <a:spLocks noGrp="1"/>
          </p:cNvSpPr>
          <p:nvPr>
            <p:ph idx="1"/>
          </p:nvPr>
        </p:nvSpPr>
        <p:spPr/>
        <p:txBody>
          <a:bodyPr>
            <a:noAutofit/>
          </a:bodyPr>
          <a:lstStyle/>
          <a:p>
            <a:r>
              <a:rPr lang="en-US" sz="2800" dirty="0"/>
              <a:t>1. Health teacher (Health educator)</a:t>
            </a:r>
          </a:p>
          <a:p>
            <a:r>
              <a:rPr lang="en-US" sz="2800" dirty="0"/>
              <a:t>2. Coordinator, collaborator</a:t>
            </a:r>
          </a:p>
          <a:p>
            <a:r>
              <a:rPr lang="en-US" sz="2800" dirty="0"/>
              <a:t>3. Deliverer and supervisor of care and technical expert</a:t>
            </a:r>
          </a:p>
          <a:p>
            <a:r>
              <a:rPr lang="en-US" sz="2800" dirty="0"/>
              <a:t>4. Family advocate</a:t>
            </a:r>
          </a:p>
          <a:p>
            <a:r>
              <a:rPr lang="en-US" sz="2800" dirty="0"/>
              <a:t>5. Counselor</a:t>
            </a:r>
          </a:p>
          <a:p>
            <a:r>
              <a:rPr lang="en-US" sz="2800" dirty="0"/>
              <a:t>6. Case finder and epidemiologist </a:t>
            </a:r>
          </a:p>
          <a:p>
            <a:endParaRPr lang="th-TH" sz="2800" dirty="0"/>
          </a:p>
        </p:txBody>
      </p:sp>
    </p:spTree>
    <p:extLst>
      <p:ext uri="{BB962C8B-B14F-4D97-AF65-F5344CB8AC3E}">
        <p14:creationId xmlns:p14="http://schemas.microsoft.com/office/powerpoint/2010/main" val="4189006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AB930-9541-4AA6-A6BB-33030BD6DE5C}"/>
              </a:ext>
            </a:extLst>
          </p:cNvPr>
          <p:cNvSpPr>
            <a:spLocks noGrp="1"/>
          </p:cNvSpPr>
          <p:nvPr>
            <p:ph type="title"/>
          </p:nvPr>
        </p:nvSpPr>
        <p:spPr/>
        <p:txBody>
          <a:bodyPr/>
          <a:lstStyle/>
          <a:p>
            <a:r>
              <a:rPr lang="en-US" dirty="0"/>
              <a:t>Roles of Family Nursing</a:t>
            </a:r>
            <a:endParaRPr lang="th-TH" dirty="0"/>
          </a:p>
        </p:txBody>
      </p:sp>
      <p:sp>
        <p:nvSpPr>
          <p:cNvPr id="3" name="Content Placeholder 2">
            <a:extLst>
              <a:ext uri="{FF2B5EF4-FFF2-40B4-BE49-F238E27FC236}">
                <a16:creationId xmlns:a16="http://schemas.microsoft.com/office/drawing/2014/main" id="{4F4212C3-F698-429D-9EDD-2FFF44BBEDD8}"/>
              </a:ext>
            </a:extLst>
          </p:cNvPr>
          <p:cNvSpPr>
            <a:spLocks noGrp="1"/>
          </p:cNvSpPr>
          <p:nvPr>
            <p:ph idx="1"/>
          </p:nvPr>
        </p:nvSpPr>
        <p:spPr/>
        <p:txBody>
          <a:bodyPr>
            <a:normAutofit/>
          </a:bodyPr>
          <a:lstStyle/>
          <a:p>
            <a:r>
              <a:rPr lang="en-US" sz="3200" dirty="0"/>
              <a:t>7. Environmental modifier</a:t>
            </a:r>
          </a:p>
          <a:p>
            <a:r>
              <a:rPr lang="en-US" sz="3200" dirty="0"/>
              <a:t>8. Clarifier and interpreter</a:t>
            </a:r>
          </a:p>
          <a:p>
            <a:r>
              <a:rPr lang="en-US" sz="3200" dirty="0"/>
              <a:t>9. Researcher</a:t>
            </a:r>
          </a:p>
          <a:p>
            <a:r>
              <a:rPr lang="en-US" sz="3200" dirty="0"/>
              <a:t>10.Role model</a:t>
            </a:r>
          </a:p>
          <a:p>
            <a:r>
              <a:rPr lang="en-US" sz="3200" dirty="0"/>
              <a:t>11.Case manager</a:t>
            </a:r>
          </a:p>
          <a:p>
            <a:endParaRPr lang="th-TH" sz="3200" dirty="0"/>
          </a:p>
        </p:txBody>
      </p:sp>
    </p:spTree>
    <p:extLst>
      <p:ext uri="{BB962C8B-B14F-4D97-AF65-F5344CB8AC3E}">
        <p14:creationId xmlns:p14="http://schemas.microsoft.com/office/powerpoint/2010/main" val="180733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12C33-0CFC-4ABB-9B0E-37F998AF16CD}"/>
              </a:ext>
            </a:extLst>
          </p:cNvPr>
          <p:cNvSpPr>
            <a:spLocks noGrp="1"/>
          </p:cNvSpPr>
          <p:nvPr>
            <p:ph type="title"/>
          </p:nvPr>
        </p:nvSpPr>
        <p:spPr/>
        <p:txBody>
          <a:bodyPr/>
          <a:lstStyle/>
          <a:p>
            <a:r>
              <a:rPr lang="en-US" dirty="0"/>
              <a:t>Family centered nursing </a:t>
            </a:r>
            <a:r>
              <a:rPr lang="en-US" dirty="0" err="1"/>
              <a:t>appaoch</a:t>
            </a:r>
            <a:endParaRPr lang="th-TH" dirty="0"/>
          </a:p>
        </p:txBody>
      </p:sp>
      <p:sp>
        <p:nvSpPr>
          <p:cNvPr id="3" name="Content Placeholder 2">
            <a:extLst>
              <a:ext uri="{FF2B5EF4-FFF2-40B4-BE49-F238E27FC236}">
                <a16:creationId xmlns:a16="http://schemas.microsoft.com/office/drawing/2014/main" id="{8F805C19-C296-477A-AC25-24AEC7ED33B4}"/>
              </a:ext>
            </a:extLst>
          </p:cNvPr>
          <p:cNvSpPr>
            <a:spLocks noGrp="1"/>
          </p:cNvSpPr>
          <p:nvPr>
            <p:ph idx="1"/>
          </p:nvPr>
        </p:nvSpPr>
        <p:spPr/>
        <p:txBody>
          <a:bodyPr>
            <a:normAutofit/>
          </a:bodyPr>
          <a:lstStyle/>
          <a:p>
            <a:r>
              <a:rPr lang="en-US" sz="4000" dirty="0"/>
              <a:t>There are four approaches or ways to view families that have legitimate implication for nursing assessment and intervention. The four approaches included in the family health nursing care view are:</a:t>
            </a:r>
            <a:endParaRPr lang="th-TH" sz="4000" dirty="0"/>
          </a:p>
        </p:txBody>
      </p:sp>
    </p:spTree>
    <p:extLst>
      <p:ext uri="{BB962C8B-B14F-4D97-AF65-F5344CB8AC3E}">
        <p14:creationId xmlns:p14="http://schemas.microsoft.com/office/powerpoint/2010/main" val="2458377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4AB46-B097-4D60-8A8E-03B41562F67F}"/>
              </a:ext>
            </a:extLst>
          </p:cNvPr>
          <p:cNvSpPr>
            <a:spLocks noGrp="1"/>
          </p:cNvSpPr>
          <p:nvPr>
            <p:ph type="title"/>
          </p:nvPr>
        </p:nvSpPr>
        <p:spPr/>
        <p:txBody>
          <a:bodyPr/>
          <a:lstStyle/>
          <a:p>
            <a:r>
              <a:rPr lang="en-US" dirty="0"/>
              <a:t>Approaches to Family Nursing</a:t>
            </a:r>
            <a:endParaRPr lang="th-TH" dirty="0"/>
          </a:p>
        </p:txBody>
      </p:sp>
      <p:sp>
        <p:nvSpPr>
          <p:cNvPr id="3" name="Content Placeholder 2">
            <a:extLst>
              <a:ext uri="{FF2B5EF4-FFF2-40B4-BE49-F238E27FC236}">
                <a16:creationId xmlns:a16="http://schemas.microsoft.com/office/drawing/2014/main" id="{D12CFAAE-6B2F-4D0C-A60D-2DC81C10936A}"/>
              </a:ext>
            </a:extLst>
          </p:cNvPr>
          <p:cNvSpPr>
            <a:spLocks noGrp="1"/>
          </p:cNvSpPr>
          <p:nvPr>
            <p:ph idx="1"/>
          </p:nvPr>
        </p:nvSpPr>
        <p:spPr/>
        <p:txBody>
          <a:bodyPr>
            <a:noAutofit/>
          </a:bodyPr>
          <a:lstStyle/>
          <a:p>
            <a:r>
              <a:rPr lang="en-US" sz="4000" dirty="0"/>
              <a:t>Family as the context</a:t>
            </a:r>
          </a:p>
          <a:p>
            <a:endParaRPr lang="en-US" sz="4000" dirty="0"/>
          </a:p>
          <a:p>
            <a:r>
              <a:rPr lang="en-US" sz="4000" dirty="0"/>
              <a:t>              Individual as foreground</a:t>
            </a:r>
          </a:p>
          <a:p>
            <a:r>
              <a:rPr lang="en-US" sz="4000" dirty="0"/>
              <a:t>              Family as background</a:t>
            </a:r>
            <a:endParaRPr lang="th-TH" sz="4000" dirty="0"/>
          </a:p>
        </p:txBody>
      </p:sp>
    </p:spTree>
    <p:extLst>
      <p:ext uri="{BB962C8B-B14F-4D97-AF65-F5344CB8AC3E}">
        <p14:creationId xmlns:p14="http://schemas.microsoft.com/office/powerpoint/2010/main" val="4091666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424E3-01F3-431D-BAAB-415F68C959FC}"/>
              </a:ext>
            </a:extLst>
          </p:cNvPr>
          <p:cNvSpPr>
            <a:spLocks noGrp="1"/>
          </p:cNvSpPr>
          <p:nvPr>
            <p:ph type="title"/>
          </p:nvPr>
        </p:nvSpPr>
        <p:spPr/>
        <p:txBody>
          <a:bodyPr/>
          <a:lstStyle/>
          <a:p>
            <a:r>
              <a:rPr lang="en-US" sz="4800" dirty="0"/>
              <a:t>Family as the context</a:t>
            </a:r>
            <a:br>
              <a:rPr lang="en-US" sz="4800" dirty="0"/>
            </a:br>
            <a:endParaRPr lang="th-TH" dirty="0"/>
          </a:p>
        </p:txBody>
      </p:sp>
      <p:sp>
        <p:nvSpPr>
          <p:cNvPr id="3" name="Content Placeholder 2">
            <a:extLst>
              <a:ext uri="{FF2B5EF4-FFF2-40B4-BE49-F238E27FC236}">
                <a16:creationId xmlns:a16="http://schemas.microsoft.com/office/drawing/2014/main" id="{34305DAD-F024-42BA-8554-570480963C74}"/>
              </a:ext>
            </a:extLst>
          </p:cNvPr>
          <p:cNvSpPr>
            <a:spLocks noGrp="1"/>
          </p:cNvSpPr>
          <p:nvPr>
            <p:ph idx="1"/>
          </p:nvPr>
        </p:nvSpPr>
        <p:spPr/>
        <p:txBody>
          <a:bodyPr>
            <a:normAutofit/>
          </a:bodyPr>
          <a:lstStyle/>
          <a:p>
            <a:r>
              <a:rPr lang="en-US" sz="2800" dirty="0"/>
              <a:t>When the nurse views the family as context, the primary focus is on the health and development of an individual member existing within a specific environment (i.e., the client’s family). Although the nurse focuses the nursing process on the individual’s health status, the nurse also assesses the extent to which the family, their ability to help the client meet psychological needs must also be considered. Provides the individual’s basic needs.</a:t>
            </a:r>
            <a:endParaRPr lang="th-TH" sz="2800" dirty="0"/>
          </a:p>
        </p:txBody>
      </p:sp>
    </p:spTree>
    <p:extLst>
      <p:ext uri="{BB962C8B-B14F-4D97-AF65-F5344CB8AC3E}">
        <p14:creationId xmlns:p14="http://schemas.microsoft.com/office/powerpoint/2010/main" val="4129734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29BBF-A8E0-4348-A58B-B92A9AC3BABB}"/>
              </a:ext>
            </a:extLst>
          </p:cNvPr>
          <p:cNvSpPr>
            <a:spLocks noGrp="1"/>
          </p:cNvSpPr>
          <p:nvPr>
            <p:ph type="title"/>
          </p:nvPr>
        </p:nvSpPr>
        <p:spPr/>
        <p:txBody>
          <a:bodyPr/>
          <a:lstStyle/>
          <a:p>
            <a:r>
              <a:rPr lang="en-US" dirty="0"/>
              <a:t>Approaches to Family Nursing</a:t>
            </a:r>
            <a:endParaRPr lang="th-TH" dirty="0"/>
          </a:p>
        </p:txBody>
      </p:sp>
      <p:sp>
        <p:nvSpPr>
          <p:cNvPr id="3" name="Content Placeholder 2">
            <a:extLst>
              <a:ext uri="{FF2B5EF4-FFF2-40B4-BE49-F238E27FC236}">
                <a16:creationId xmlns:a16="http://schemas.microsoft.com/office/drawing/2014/main" id="{179FA797-ED95-414B-B04D-D4EF7432A0DE}"/>
              </a:ext>
            </a:extLst>
          </p:cNvPr>
          <p:cNvSpPr>
            <a:spLocks noGrp="1"/>
          </p:cNvSpPr>
          <p:nvPr>
            <p:ph idx="1"/>
          </p:nvPr>
        </p:nvSpPr>
        <p:spPr/>
        <p:txBody>
          <a:bodyPr>
            <a:normAutofit/>
          </a:bodyPr>
          <a:lstStyle/>
          <a:p>
            <a:r>
              <a:rPr lang="en-US" sz="4000" b="1" dirty="0"/>
              <a:t>Family as the client</a:t>
            </a:r>
          </a:p>
          <a:p>
            <a:endParaRPr lang="en-US" sz="4000" dirty="0"/>
          </a:p>
          <a:p>
            <a:r>
              <a:rPr lang="en-US" sz="4000" dirty="0"/>
              <a:t>     		Family as foreground</a:t>
            </a:r>
          </a:p>
          <a:p>
            <a:r>
              <a:rPr lang="en-US" sz="4000" dirty="0"/>
              <a:t>    			Individual as background</a:t>
            </a:r>
            <a:endParaRPr lang="th-TH" sz="4000" dirty="0"/>
          </a:p>
        </p:txBody>
      </p:sp>
    </p:spTree>
    <p:extLst>
      <p:ext uri="{BB962C8B-B14F-4D97-AF65-F5344CB8AC3E}">
        <p14:creationId xmlns:p14="http://schemas.microsoft.com/office/powerpoint/2010/main" val="3338107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DD575-94EE-42A7-9893-683044462575}"/>
              </a:ext>
            </a:extLst>
          </p:cNvPr>
          <p:cNvSpPr>
            <a:spLocks noGrp="1"/>
          </p:cNvSpPr>
          <p:nvPr>
            <p:ph type="title"/>
          </p:nvPr>
        </p:nvSpPr>
        <p:spPr/>
        <p:txBody>
          <a:bodyPr/>
          <a:lstStyle/>
          <a:p>
            <a:r>
              <a:rPr lang="en-US" dirty="0" err="1"/>
              <a:t>Difinition</a:t>
            </a:r>
            <a:endParaRPr lang="th-TH" dirty="0"/>
          </a:p>
        </p:txBody>
      </p:sp>
      <p:sp>
        <p:nvSpPr>
          <p:cNvPr id="3" name="Content Placeholder 2">
            <a:extLst>
              <a:ext uri="{FF2B5EF4-FFF2-40B4-BE49-F238E27FC236}">
                <a16:creationId xmlns:a16="http://schemas.microsoft.com/office/drawing/2014/main" id="{5F659398-00E5-436F-B7FD-441D79D7E92B}"/>
              </a:ext>
            </a:extLst>
          </p:cNvPr>
          <p:cNvSpPr>
            <a:spLocks noGrp="1"/>
          </p:cNvSpPr>
          <p:nvPr>
            <p:ph idx="1"/>
          </p:nvPr>
        </p:nvSpPr>
        <p:spPr/>
        <p:txBody>
          <a:bodyPr>
            <a:normAutofit/>
          </a:bodyPr>
          <a:lstStyle/>
          <a:p>
            <a:r>
              <a:rPr lang="en-US" sz="4000" dirty="0"/>
              <a:t>Nursing process is a critical thinking process that professional nurse use to apply the best available evidence to caregiving and promoting human functions and response to health and illness (American Nurses Association, 2010)</a:t>
            </a:r>
            <a:endParaRPr lang="th-TH" sz="4000" dirty="0"/>
          </a:p>
        </p:txBody>
      </p:sp>
    </p:spTree>
    <p:extLst>
      <p:ext uri="{BB962C8B-B14F-4D97-AF65-F5344CB8AC3E}">
        <p14:creationId xmlns:p14="http://schemas.microsoft.com/office/powerpoint/2010/main" val="2057215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5E63F-5F20-47AB-9B80-B3F428A57EF3}"/>
              </a:ext>
            </a:extLst>
          </p:cNvPr>
          <p:cNvSpPr>
            <a:spLocks noGrp="1"/>
          </p:cNvSpPr>
          <p:nvPr>
            <p:ph type="title"/>
          </p:nvPr>
        </p:nvSpPr>
        <p:spPr/>
        <p:txBody>
          <a:bodyPr/>
          <a:lstStyle/>
          <a:p>
            <a:r>
              <a:rPr lang="en-US" sz="4800" b="1" dirty="0"/>
              <a:t>Family as the client</a:t>
            </a:r>
            <a:br>
              <a:rPr lang="en-US" sz="4800" b="1" dirty="0"/>
            </a:br>
            <a:endParaRPr lang="th-TH" dirty="0"/>
          </a:p>
        </p:txBody>
      </p:sp>
      <p:sp>
        <p:nvSpPr>
          <p:cNvPr id="3" name="Content Placeholder 2">
            <a:extLst>
              <a:ext uri="{FF2B5EF4-FFF2-40B4-BE49-F238E27FC236}">
                <a16:creationId xmlns:a16="http://schemas.microsoft.com/office/drawing/2014/main" id="{7997C426-E6BE-4F75-922B-B0A7C6111CAB}"/>
              </a:ext>
            </a:extLst>
          </p:cNvPr>
          <p:cNvSpPr>
            <a:spLocks noGrp="1"/>
          </p:cNvSpPr>
          <p:nvPr>
            <p:ph idx="1"/>
          </p:nvPr>
        </p:nvSpPr>
        <p:spPr/>
        <p:txBody>
          <a:bodyPr>
            <a:normAutofit/>
          </a:bodyPr>
          <a:lstStyle/>
          <a:p>
            <a:r>
              <a:rPr lang="en-US" sz="2800" dirty="0"/>
              <a:t>The family is the foreground and individuals are in the background. The family is seems as the sum of individuals family members. The focus is concentrated on each and every individual as they affect the whole family. From this perspective, a nurse might ask a family member who has just become ill. Tell me about what has been going on with your own health and how your perceive each family member responding to your mother’s recent diagnosis of live cancer.</a:t>
            </a:r>
            <a:endParaRPr lang="th-TH" sz="2800" dirty="0"/>
          </a:p>
        </p:txBody>
      </p:sp>
    </p:spTree>
    <p:extLst>
      <p:ext uri="{BB962C8B-B14F-4D97-AF65-F5344CB8AC3E}">
        <p14:creationId xmlns:p14="http://schemas.microsoft.com/office/powerpoint/2010/main" val="7539213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8A8C0-4890-4002-BAC4-89D3BC85511B}"/>
              </a:ext>
            </a:extLst>
          </p:cNvPr>
          <p:cNvSpPr>
            <a:spLocks noGrp="1"/>
          </p:cNvSpPr>
          <p:nvPr>
            <p:ph type="title"/>
          </p:nvPr>
        </p:nvSpPr>
        <p:spPr/>
        <p:txBody>
          <a:bodyPr/>
          <a:lstStyle/>
          <a:p>
            <a:r>
              <a:rPr lang="en-US" dirty="0"/>
              <a:t>Approaches to Family Nursing</a:t>
            </a:r>
            <a:endParaRPr lang="th-TH" dirty="0"/>
          </a:p>
        </p:txBody>
      </p:sp>
      <p:sp>
        <p:nvSpPr>
          <p:cNvPr id="3" name="Content Placeholder 2">
            <a:extLst>
              <a:ext uri="{FF2B5EF4-FFF2-40B4-BE49-F238E27FC236}">
                <a16:creationId xmlns:a16="http://schemas.microsoft.com/office/drawing/2014/main" id="{CE445088-0812-4A9F-B41A-D2AD7AB8FA10}"/>
              </a:ext>
            </a:extLst>
          </p:cNvPr>
          <p:cNvSpPr>
            <a:spLocks noGrp="1"/>
          </p:cNvSpPr>
          <p:nvPr>
            <p:ph idx="1"/>
          </p:nvPr>
        </p:nvSpPr>
        <p:spPr/>
        <p:txBody>
          <a:bodyPr>
            <a:normAutofit/>
          </a:bodyPr>
          <a:lstStyle/>
          <a:p>
            <a:r>
              <a:rPr lang="en-US" sz="4000" b="1" dirty="0"/>
              <a:t>Family as System</a:t>
            </a:r>
          </a:p>
          <a:p>
            <a:endParaRPr lang="en-US" sz="4000" dirty="0"/>
          </a:p>
          <a:p>
            <a:pPr lvl="2"/>
            <a:endParaRPr lang="en-US" sz="4000" dirty="0"/>
          </a:p>
          <a:p>
            <a:pPr lvl="8"/>
            <a:r>
              <a:rPr lang="en-US" sz="4000" dirty="0"/>
              <a:t>Interactional Family</a:t>
            </a:r>
            <a:endParaRPr lang="th-TH" sz="4000" dirty="0"/>
          </a:p>
        </p:txBody>
      </p:sp>
    </p:spTree>
    <p:extLst>
      <p:ext uri="{BB962C8B-B14F-4D97-AF65-F5344CB8AC3E}">
        <p14:creationId xmlns:p14="http://schemas.microsoft.com/office/powerpoint/2010/main" val="730735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80621-99CC-45D6-B6B3-449B518AEBA8}"/>
              </a:ext>
            </a:extLst>
          </p:cNvPr>
          <p:cNvSpPr>
            <a:spLocks noGrp="1"/>
          </p:cNvSpPr>
          <p:nvPr>
            <p:ph type="title"/>
          </p:nvPr>
        </p:nvSpPr>
        <p:spPr/>
        <p:txBody>
          <a:bodyPr/>
          <a:lstStyle/>
          <a:p>
            <a:r>
              <a:rPr lang="en-US" sz="4800" b="1" dirty="0"/>
              <a:t>Family as System</a:t>
            </a:r>
            <a:br>
              <a:rPr lang="en-US" sz="4800" b="1" dirty="0"/>
            </a:br>
            <a:endParaRPr lang="th-TH" dirty="0"/>
          </a:p>
        </p:txBody>
      </p:sp>
      <p:sp>
        <p:nvSpPr>
          <p:cNvPr id="3" name="Content Placeholder 2">
            <a:extLst>
              <a:ext uri="{FF2B5EF4-FFF2-40B4-BE49-F238E27FC236}">
                <a16:creationId xmlns:a16="http://schemas.microsoft.com/office/drawing/2014/main" id="{4DD1645C-6668-42C7-BC8F-9C50AE656061}"/>
              </a:ext>
            </a:extLst>
          </p:cNvPr>
          <p:cNvSpPr>
            <a:spLocks noGrp="1"/>
          </p:cNvSpPr>
          <p:nvPr>
            <p:ph idx="1"/>
          </p:nvPr>
        </p:nvSpPr>
        <p:spPr/>
        <p:txBody>
          <a:bodyPr>
            <a:noAutofit/>
          </a:bodyPr>
          <a:lstStyle/>
          <a:p>
            <a:r>
              <a:rPr lang="en-US" sz="3200" dirty="0"/>
              <a:t>The focus is on the family as a client and it is viewed as an international system in which the whole is more than the sum of its parts. This approach focuses on the individual and family members become the target for nursing interventions. </a:t>
            </a:r>
          </a:p>
          <a:p>
            <a:r>
              <a:rPr lang="en-US" sz="3200" dirty="0"/>
              <a:t>  :The direct interaction between the parent and the child</a:t>
            </a:r>
            <a:endParaRPr lang="th-TH" sz="3200" dirty="0"/>
          </a:p>
        </p:txBody>
      </p:sp>
    </p:spTree>
    <p:extLst>
      <p:ext uri="{BB962C8B-B14F-4D97-AF65-F5344CB8AC3E}">
        <p14:creationId xmlns:p14="http://schemas.microsoft.com/office/powerpoint/2010/main" val="31720282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A75E2-DA72-417D-B00F-E9EA0BFB821B}"/>
              </a:ext>
            </a:extLst>
          </p:cNvPr>
          <p:cNvSpPr>
            <a:spLocks noGrp="1"/>
          </p:cNvSpPr>
          <p:nvPr>
            <p:ph type="title"/>
          </p:nvPr>
        </p:nvSpPr>
        <p:spPr/>
        <p:txBody>
          <a:bodyPr/>
          <a:lstStyle/>
          <a:p>
            <a:r>
              <a:rPr lang="en-US" dirty="0"/>
              <a:t>Approaches to Family Nursing</a:t>
            </a:r>
            <a:endParaRPr lang="th-TH" dirty="0"/>
          </a:p>
        </p:txBody>
      </p:sp>
      <p:sp>
        <p:nvSpPr>
          <p:cNvPr id="3" name="Content Placeholder 2">
            <a:extLst>
              <a:ext uri="{FF2B5EF4-FFF2-40B4-BE49-F238E27FC236}">
                <a16:creationId xmlns:a16="http://schemas.microsoft.com/office/drawing/2014/main" id="{0F05C7F0-A7D8-415E-8B98-EF56FC3C6729}"/>
              </a:ext>
            </a:extLst>
          </p:cNvPr>
          <p:cNvSpPr>
            <a:spLocks noGrp="1"/>
          </p:cNvSpPr>
          <p:nvPr>
            <p:ph idx="1"/>
          </p:nvPr>
        </p:nvSpPr>
        <p:spPr/>
        <p:txBody>
          <a:bodyPr>
            <a:normAutofit/>
          </a:bodyPr>
          <a:lstStyle/>
          <a:p>
            <a:r>
              <a:rPr lang="en-US" sz="3200" b="1" dirty="0"/>
              <a:t>Family as Component of Society</a:t>
            </a:r>
          </a:p>
          <a:p>
            <a:endParaRPr lang="en-US" sz="3200" dirty="0"/>
          </a:p>
          <a:p>
            <a:r>
              <a:rPr lang="en-US" sz="3200" dirty="0"/>
              <a:t>    Hospital + wat + Bank  + Schools + Family/Home</a:t>
            </a:r>
          </a:p>
          <a:p>
            <a:endParaRPr lang="th-TH" sz="3200" dirty="0"/>
          </a:p>
        </p:txBody>
      </p:sp>
    </p:spTree>
    <p:extLst>
      <p:ext uri="{BB962C8B-B14F-4D97-AF65-F5344CB8AC3E}">
        <p14:creationId xmlns:p14="http://schemas.microsoft.com/office/powerpoint/2010/main" val="27431096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1F90D-4B00-454C-8A72-FDA31BBD2859}"/>
              </a:ext>
            </a:extLst>
          </p:cNvPr>
          <p:cNvSpPr>
            <a:spLocks noGrp="1"/>
          </p:cNvSpPr>
          <p:nvPr>
            <p:ph type="title"/>
          </p:nvPr>
        </p:nvSpPr>
        <p:spPr/>
        <p:txBody>
          <a:bodyPr/>
          <a:lstStyle/>
          <a:p>
            <a:r>
              <a:rPr lang="en-US" sz="4800" b="1" dirty="0"/>
              <a:t>Family as Component of Society</a:t>
            </a:r>
            <a:br>
              <a:rPr lang="en-US" sz="4800" b="1" dirty="0"/>
            </a:br>
            <a:endParaRPr lang="th-TH" dirty="0"/>
          </a:p>
        </p:txBody>
      </p:sp>
      <p:sp>
        <p:nvSpPr>
          <p:cNvPr id="3" name="Content Placeholder 2">
            <a:extLst>
              <a:ext uri="{FF2B5EF4-FFF2-40B4-BE49-F238E27FC236}">
                <a16:creationId xmlns:a16="http://schemas.microsoft.com/office/drawing/2014/main" id="{C453A1F4-73F7-4DAF-83E0-44B6ED6B69C3}"/>
              </a:ext>
            </a:extLst>
          </p:cNvPr>
          <p:cNvSpPr>
            <a:spLocks noGrp="1"/>
          </p:cNvSpPr>
          <p:nvPr>
            <p:ph idx="1"/>
          </p:nvPr>
        </p:nvSpPr>
        <p:spPr/>
        <p:txBody>
          <a:bodyPr>
            <a:noAutofit/>
          </a:bodyPr>
          <a:lstStyle/>
          <a:p>
            <a:r>
              <a:rPr lang="en-US" sz="2800" dirty="0"/>
              <a:t>The family is seen as one of many institutions in society, along with health, educational, religious, or economic institution. The family is a basic or primary unit of society, as are all the other units and they are all a part of the larger system of society. The family as a whole interacts with other institutions to receive exchange or give communications and services. Community health nursing has drawn many of its clients from this perspective as it focuses on the interface between families and communities. </a:t>
            </a:r>
            <a:endParaRPr lang="th-TH" sz="2800" dirty="0"/>
          </a:p>
        </p:txBody>
      </p:sp>
    </p:spTree>
    <p:extLst>
      <p:ext uri="{BB962C8B-B14F-4D97-AF65-F5344CB8AC3E}">
        <p14:creationId xmlns:p14="http://schemas.microsoft.com/office/powerpoint/2010/main" val="28432298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6C4A9-ADE5-420E-A441-9202455B69F5}"/>
              </a:ext>
            </a:extLst>
          </p:cNvPr>
          <p:cNvSpPr>
            <a:spLocks noGrp="1"/>
          </p:cNvSpPr>
          <p:nvPr>
            <p:ph type="title"/>
          </p:nvPr>
        </p:nvSpPr>
        <p:spPr/>
        <p:txBody>
          <a:bodyPr/>
          <a:lstStyle/>
          <a:p>
            <a:endParaRPr lang="th-TH"/>
          </a:p>
        </p:txBody>
      </p:sp>
      <p:sp>
        <p:nvSpPr>
          <p:cNvPr id="3" name="Content Placeholder 2">
            <a:extLst>
              <a:ext uri="{FF2B5EF4-FFF2-40B4-BE49-F238E27FC236}">
                <a16:creationId xmlns:a16="http://schemas.microsoft.com/office/drawing/2014/main" id="{20EA5B1B-251D-4067-91E4-7436FC060E41}"/>
              </a:ext>
            </a:extLst>
          </p:cNvPr>
          <p:cNvSpPr>
            <a:spLocks noGrp="1"/>
          </p:cNvSpPr>
          <p:nvPr>
            <p:ph idx="1"/>
          </p:nvPr>
        </p:nvSpPr>
        <p:spPr/>
        <p:txBody>
          <a:bodyPr/>
          <a:lstStyle/>
          <a:p>
            <a:endParaRPr lang="th-TH"/>
          </a:p>
        </p:txBody>
      </p:sp>
    </p:spTree>
    <p:extLst>
      <p:ext uri="{BB962C8B-B14F-4D97-AF65-F5344CB8AC3E}">
        <p14:creationId xmlns:p14="http://schemas.microsoft.com/office/powerpoint/2010/main" val="23661554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D33E5-15F4-4E50-B528-C2124595243A}"/>
              </a:ext>
            </a:extLst>
          </p:cNvPr>
          <p:cNvSpPr>
            <a:spLocks noGrp="1"/>
          </p:cNvSpPr>
          <p:nvPr>
            <p:ph type="title"/>
          </p:nvPr>
        </p:nvSpPr>
        <p:spPr/>
        <p:txBody>
          <a:bodyPr/>
          <a:lstStyle/>
          <a:p>
            <a:endParaRPr lang="th-TH"/>
          </a:p>
        </p:txBody>
      </p:sp>
      <p:sp>
        <p:nvSpPr>
          <p:cNvPr id="3" name="Content Placeholder 2">
            <a:extLst>
              <a:ext uri="{FF2B5EF4-FFF2-40B4-BE49-F238E27FC236}">
                <a16:creationId xmlns:a16="http://schemas.microsoft.com/office/drawing/2014/main" id="{C51B9909-6933-425A-B317-3F74EB0CBF7B}"/>
              </a:ext>
            </a:extLst>
          </p:cNvPr>
          <p:cNvSpPr>
            <a:spLocks noGrp="1"/>
          </p:cNvSpPr>
          <p:nvPr>
            <p:ph idx="1"/>
          </p:nvPr>
        </p:nvSpPr>
        <p:spPr/>
        <p:txBody>
          <a:bodyPr/>
          <a:lstStyle/>
          <a:p>
            <a:endParaRPr lang="th-TH"/>
          </a:p>
        </p:txBody>
      </p:sp>
    </p:spTree>
    <p:extLst>
      <p:ext uri="{BB962C8B-B14F-4D97-AF65-F5344CB8AC3E}">
        <p14:creationId xmlns:p14="http://schemas.microsoft.com/office/powerpoint/2010/main" val="24131995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7229F-138C-464E-98B2-7B4A15D39265}"/>
              </a:ext>
            </a:extLst>
          </p:cNvPr>
          <p:cNvSpPr>
            <a:spLocks noGrp="1"/>
          </p:cNvSpPr>
          <p:nvPr>
            <p:ph type="title"/>
          </p:nvPr>
        </p:nvSpPr>
        <p:spPr/>
        <p:txBody>
          <a:bodyPr/>
          <a:lstStyle/>
          <a:p>
            <a:r>
              <a:rPr lang="en-US" dirty="0"/>
              <a:t>Family Nursing Process</a:t>
            </a:r>
            <a:endParaRPr lang="th-TH" dirty="0"/>
          </a:p>
        </p:txBody>
      </p:sp>
      <p:sp>
        <p:nvSpPr>
          <p:cNvPr id="3" name="Content Placeholder 2">
            <a:extLst>
              <a:ext uri="{FF2B5EF4-FFF2-40B4-BE49-F238E27FC236}">
                <a16:creationId xmlns:a16="http://schemas.microsoft.com/office/drawing/2014/main" id="{AB1B0F4F-B89B-4A1D-90FA-0F237E285012}"/>
              </a:ext>
            </a:extLst>
          </p:cNvPr>
          <p:cNvSpPr>
            <a:spLocks noGrp="1"/>
          </p:cNvSpPr>
          <p:nvPr>
            <p:ph idx="1"/>
          </p:nvPr>
        </p:nvSpPr>
        <p:spPr/>
        <p:txBody>
          <a:bodyPr>
            <a:noAutofit/>
          </a:bodyPr>
          <a:lstStyle/>
          <a:p>
            <a:r>
              <a:rPr lang="en-US" sz="2800" dirty="0" err="1"/>
              <a:t>Carnevali</a:t>
            </a:r>
            <a:r>
              <a:rPr lang="en-US" sz="2800" dirty="0"/>
              <a:t> and Thomas, 1993</a:t>
            </a:r>
          </a:p>
          <a:p>
            <a:r>
              <a:rPr lang="en-US" sz="2800" dirty="0"/>
              <a:t>1. Collection of a family data base (general or focused)</a:t>
            </a:r>
          </a:p>
          <a:p>
            <a:r>
              <a:rPr lang="en-US" sz="2800" dirty="0"/>
              <a:t>2. Diagnostic reasoning and generation of specific family nursing </a:t>
            </a:r>
            <a:r>
              <a:rPr lang="en-US" sz="2800" dirty="0" err="1"/>
              <a:t>diadnosis</a:t>
            </a:r>
            <a:endParaRPr lang="en-US" sz="2800" dirty="0"/>
          </a:p>
          <a:p>
            <a:r>
              <a:rPr lang="en-US" sz="2800" dirty="0"/>
              <a:t>3. Collection of prognostic nursing and medical data and generation of data-supported nursing prognosis for each family nursing diagnosis.</a:t>
            </a:r>
          </a:p>
          <a:p>
            <a:endParaRPr lang="th-TH" sz="2800" dirty="0"/>
          </a:p>
        </p:txBody>
      </p:sp>
    </p:spTree>
    <p:extLst>
      <p:ext uri="{BB962C8B-B14F-4D97-AF65-F5344CB8AC3E}">
        <p14:creationId xmlns:p14="http://schemas.microsoft.com/office/powerpoint/2010/main" val="20160931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64566-7229-4BB1-ACFA-080292B8EFB6}"/>
              </a:ext>
            </a:extLst>
          </p:cNvPr>
          <p:cNvSpPr>
            <a:spLocks noGrp="1"/>
          </p:cNvSpPr>
          <p:nvPr>
            <p:ph type="title"/>
          </p:nvPr>
        </p:nvSpPr>
        <p:spPr/>
        <p:txBody>
          <a:bodyPr/>
          <a:lstStyle/>
          <a:p>
            <a:r>
              <a:rPr lang="en-US" dirty="0"/>
              <a:t>Family Nursing Process</a:t>
            </a:r>
            <a:endParaRPr lang="th-TH" dirty="0"/>
          </a:p>
        </p:txBody>
      </p:sp>
      <p:sp>
        <p:nvSpPr>
          <p:cNvPr id="3" name="Content Placeholder 2">
            <a:extLst>
              <a:ext uri="{FF2B5EF4-FFF2-40B4-BE49-F238E27FC236}">
                <a16:creationId xmlns:a16="http://schemas.microsoft.com/office/drawing/2014/main" id="{84F9C05E-5A93-43AB-B307-0FFF14CCFA5C}"/>
              </a:ext>
            </a:extLst>
          </p:cNvPr>
          <p:cNvSpPr>
            <a:spLocks noGrp="1"/>
          </p:cNvSpPr>
          <p:nvPr>
            <p:ph idx="1"/>
          </p:nvPr>
        </p:nvSpPr>
        <p:spPr/>
        <p:txBody>
          <a:bodyPr>
            <a:noAutofit/>
          </a:bodyPr>
          <a:lstStyle/>
          <a:p>
            <a:r>
              <a:rPr lang="en-US" sz="2800" dirty="0"/>
              <a:t>4. Treatment planning base on both family nursing diagnosis and prognosis, plus additional data on daily living and family resources/deficits should affect planned nursing actions.</a:t>
            </a:r>
          </a:p>
          <a:p>
            <a:r>
              <a:rPr lang="en-US" sz="2800" dirty="0"/>
              <a:t>5. Implementation of family-negotiated plans of action</a:t>
            </a:r>
          </a:p>
          <a:p>
            <a:r>
              <a:rPr lang="en-US" sz="2800" dirty="0"/>
              <a:t>6. Evaluation of family/family members, responses to plans action, effects of family diagnosis, prognosis, and previous treatment  (base on family outcomes)</a:t>
            </a:r>
          </a:p>
          <a:p>
            <a:pPr marL="0" indent="0">
              <a:buNone/>
            </a:pPr>
            <a:r>
              <a:rPr lang="en-US" sz="2800" dirty="0"/>
              <a:t>. </a:t>
            </a:r>
            <a:endParaRPr lang="th-TH" sz="2800" dirty="0"/>
          </a:p>
        </p:txBody>
      </p:sp>
    </p:spTree>
    <p:extLst>
      <p:ext uri="{BB962C8B-B14F-4D97-AF65-F5344CB8AC3E}">
        <p14:creationId xmlns:p14="http://schemas.microsoft.com/office/powerpoint/2010/main" val="24698099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9D79E-5DCE-4A14-AD6A-21E8CFEE5765}"/>
              </a:ext>
            </a:extLst>
          </p:cNvPr>
          <p:cNvSpPr>
            <a:spLocks noGrp="1"/>
          </p:cNvSpPr>
          <p:nvPr>
            <p:ph type="title"/>
          </p:nvPr>
        </p:nvSpPr>
        <p:spPr/>
        <p:txBody>
          <a:bodyPr/>
          <a:lstStyle/>
          <a:p>
            <a:r>
              <a:rPr lang="en-US" dirty="0"/>
              <a:t>Family Nursing Process</a:t>
            </a:r>
            <a:endParaRPr lang="th-TH" dirty="0"/>
          </a:p>
        </p:txBody>
      </p:sp>
      <p:sp>
        <p:nvSpPr>
          <p:cNvPr id="3" name="Content Placeholder 2">
            <a:extLst>
              <a:ext uri="{FF2B5EF4-FFF2-40B4-BE49-F238E27FC236}">
                <a16:creationId xmlns:a16="http://schemas.microsoft.com/office/drawing/2014/main" id="{D3BC3737-1329-4A4C-A95D-9A390D0E2D1C}"/>
              </a:ext>
            </a:extLst>
          </p:cNvPr>
          <p:cNvSpPr>
            <a:spLocks noGrp="1"/>
          </p:cNvSpPr>
          <p:nvPr>
            <p:ph idx="1"/>
          </p:nvPr>
        </p:nvSpPr>
        <p:spPr/>
        <p:txBody>
          <a:bodyPr>
            <a:normAutofit/>
          </a:bodyPr>
          <a:lstStyle/>
          <a:p>
            <a:r>
              <a:rPr lang="en-US" sz="4000" dirty="0"/>
              <a:t>7. Termination of the nurse family partnership is included in the plan of action and is implemented based on the evaluation</a:t>
            </a:r>
          </a:p>
          <a:p>
            <a:endParaRPr lang="th-TH" sz="4000" dirty="0"/>
          </a:p>
        </p:txBody>
      </p:sp>
    </p:spTree>
    <p:extLst>
      <p:ext uri="{BB962C8B-B14F-4D97-AF65-F5344CB8AC3E}">
        <p14:creationId xmlns:p14="http://schemas.microsoft.com/office/powerpoint/2010/main" val="56860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1175C-7066-4A87-9570-906BFD5F1ED0}"/>
              </a:ext>
            </a:extLst>
          </p:cNvPr>
          <p:cNvSpPr>
            <a:spLocks noGrp="1"/>
          </p:cNvSpPr>
          <p:nvPr>
            <p:ph type="title"/>
          </p:nvPr>
        </p:nvSpPr>
        <p:spPr/>
        <p:txBody>
          <a:bodyPr/>
          <a:lstStyle/>
          <a:p>
            <a:r>
              <a:rPr lang="en-US" dirty="0"/>
              <a:t>Nursing Process</a:t>
            </a:r>
            <a:endParaRPr lang="th-TH" dirty="0"/>
          </a:p>
        </p:txBody>
      </p:sp>
      <p:pic>
        <p:nvPicPr>
          <p:cNvPr id="5" name="Content Placeholder 4">
            <a:extLst>
              <a:ext uri="{FF2B5EF4-FFF2-40B4-BE49-F238E27FC236}">
                <a16:creationId xmlns:a16="http://schemas.microsoft.com/office/drawing/2014/main" id="{4979E16F-A61F-40F2-AD40-A84D61799775}"/>
              </a:ext>
            </a:extLst>
          </p:cNvPr>
          <p:cNvPicPr>
            <a:picLocks noGrp="1" noChangeAspect="1"/>
          </p:cNvPicPr>
          <p:nvPr>
            <p:ph idx="1"/>
          </p:nvPr>
        </p:nvPicPr>
        <p:blipFill>
          <a:blip r:embed="rId2"/>
          <a:stretch>
            <a:fillRect/>
          </a:stretch>
        </p:blipFill>
        <p:spPr>
          <a:xfrm>
            <a:off x="4249493" y="2108200"/>
            <a:ext cx="3753340" cy="3760788"/>
          </a:xfrm>
        </p:spPr>
      </p:pic>
    </p:spTree>
    <p:extLst>
      <p:ext uri="{BB962C8B-B14F-4D97-AF65-F5344CB8AC3E}">
        <p14:creationId xmlns:p14="http://schemas.microsoft.com/office/powerpoint/2010/main" val="18165858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6B3BC-0592-492C-864B-FC4F5FB5AA1A}"/>
              </a:ext>
            </a:extLst>
          </p:cNvPr>
          <p:cNvSpPr>
            <a:spLocks noGrp="1"/>
          </p:cNvSpPr>
          <p:nvPr>
            <p:ph type="title"/>
          </p:nvPr>
        </p:nvSpPr>
        <p:spPr/>
        <p:txBody>
          <a:bodyPr/>
          <a:lstStyle/>
          <a:p>
            <a:r>
              <a:rPr lang="en-US" dirty="0"/>
              <a:t>Method of data collection</a:t>
            </a:r>
            <a:endParaRPr lang="th-TH" dirty="0"/>
          </a:p>
        </p:txBody>
      </p:sp>
      <p:sp>
        <p:nvSpPr>
          <p:cNvPr id="3" name="Content Placeholder 2">
            <a:extLst>
              <a:ext uri="{FF2B5EF4-FFF2-40B4-BE49-F238E27FC236}">
                <a16:creationId xmlns:a16="http://schemas.microsoft.com/office/drawing/2014/main" id="{6F4B872B-001D-4804-879C-C18E89497F10}"/>
              </a:ext>
            </a:extLst>
          </p:cNvPr>
          <p:cNvSpPr>
            <a:spLocks noGrp="1"/>
          </p:cNvSpPr>
          <p:nvPr>
            <p:ph idx="1"/>
          </p:nvPr>
        </p:nvSpPr>
        <p:spPr/>
        <p:txBody>
          <a:bodyPr>
            <a:normAutofit/>
          </a:bodyPr>
          <a:lstStyle/>
          <a:p>
            <a:r>
              <a:rPr lang="en-US" sz="2400" dirty="0"/>
              <a:t>Observation: method of data collection through the use of sensory capacities, sight, hearing, smell and touch. Data gathered through this method have the advantage of being subjected to validation and reliability and reliability testing by other observers.</a:t>
            </a:r>
          </a:p>
          <a:p>
            <a:r>
              <a:rPr lang="en-US" sz="2400" dirty="0"/>
              <a:t>Physical Examination: done through inspection, palpation, percussion, auscultation, measurement of specific body parts and reviewing the body systems.</a:t>
            </a:r>
          </a:p>
          <a:p>
            <a:r>
              <a:rPr lang="en-US" sz="2400" dirty="0"/>
              <a:t>Interview: completing the health history of each family member.</a:t>
            </a:r>
          </a:p>
          <a:p>
            <a:endParaRPr lang="th-TH" sz="2400" dirty="0"/>
          </a:p>
        </p:txBody>
      </p:sp>
    </p:spTree>
    <p:extLst>
      <p:ext uri="{BB962C8B-B14F-4D97-AF65-F5344CB8AC3E}">
        <p14:creationId xmlns:p14="http://schemas.microsoft.com/office/powerpoint/2010/main" val="18171270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04992-6110-4A27-B152-3768E970D272}"/>
              </a:ext>
            </a:extLst>
          </p:cNvPr>
          <p:cNvSpPr>
            <a:spLocks noGrp="1"/>
          </p:cNvSpPr>
          <p:nvPr>
            <p:ph type="title"/>
          </p:nvPr>
        </p:nvSpPr>
        <p:spPr/>
        <p:txBody>
          <a:bodyPr/>
          <a:lstStyle/>
          <a:p>
            <a:r>
              <a:rPr lang="en-US" dirty="0"/>
              <a:t>Method of data collection</a:t>
            </a:r>
            <a:endParaRPr lang="th-TH" dirty="0"/>
          </a:p>
        </p:txBody>
      </p:sp>
      <p:sp>
        <p:nvSpPr>
          <p:cNvPr id="3" name="Content Placeholder 2">
            <a:extLst>
              <a:ext uri="{FF2B5EF4-FFF2-40B4-BE49-F238E27FC236}">
                <a16:creationId xmlns:a16="http://schemas.microsoft.com/office/drawing/2014/main" id="{A58DE156-DFBF-4C0B-A2C0-C508EF1C6401}"/>
              </a:ext>
            </a:extLst>
          </p:cNvPr>
          <p:cNvSpPr>
            <a:spLocks noGrp="1"/>
          </p:cNvSpPr>
          <p:nvPr>
            <p:ph idx="1"/>
          </p:nvPr>
        </p:nvSpPr>
        <p:spPr/>
        <p:txBody>
          <a:bodyPr>
            <a:normAutofit/>
          </a:bodyPr>
          <a:lstStyle/>
          <a:p>
            <a:r>
              <a:rPr lang="en-US" sz="2800" dirty="0"/>
              <a:t>Record Review: reviewing existing records and reports pertinent to the client. (Individual clinical records of the family members; laboratory &amp; diagnostic report; immunization record; reports about the home &amp; environmental conditions.</a:t>
            </a:r>
          </a:p>
          <a:p>
            <a:r>
              <a:rPr lang="en-US" sz="2800" dirty="0"/>
              <a:t>Laboratory/Diagnostic Tests: performing laboratory tests, diagnostic procedures or other tests of integrity and functions carried out by the nurse herself and/or other health workers.</a:t>
            </a:r>
            <a:endParaRPr lang="th-TH" sz="2800" dirty="0"/>
          </a:p>
        </p:txBody>
      </p:sp>
    </p:spTree>
    <p:extLst>
      <p:ext uri="{BB962C8B-B14F-4D97-AF65-F5344CB8AC3E}">
        <p14:creationId xmlns:p14="http://schemas.microsoft.com/office/powerpoint/2010/main" val="33302062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EF285-13A7-43BE-A385-00F26C3618FE}"/>
              </a:ext>
            </a:extLst>
          </p:cNvPr>
          <p:cNvSpPr>
            <a:spLocks noGrp="1"/>
          </p:cNvSpPr>
          <p:nvPr>
            <p:ph type="title"/>
          </p:nvPr>
        </p:nvSpPr>
        <p:spPr/>
        <p:txBody>
          <a:bodyPr/>
          <a:lstStyle/>
          <a:p>
            <a:r>
              <a:rPr lang="en-US" dirty="0"/>
              <a:t>Tool of collecting data</a:t>
            </a:r>
            <a:endParaRPr lang="th-TH" dirty="0"/>
          </a:p>
        </p:txBody>
      </p:sp>
      <p:sp>
        <p:nvSpPr>
          <p:cNvPr id="3" name="Content Placeholder 2">
            <a:extLst>
              <a:ext uri="{FF2B5EF4-FFF2-40B4-BE49-F238E27FC236}">
                <a16:creationId xmlns:a16="http://schemas.microsoft.com/office/drawing/2014/main" id="{8C994EB0-5E88-4A2E-ACF5-16BC403FF025}"/>
              </a:ext>
            </a:extLst>
          </p:cNvPr>
          <p:cNvSpPr>
            <a:spLocks noGrp="1"/>
          </p:cNvSpPr>
          <p:nvPr>
            <p:ph idx="1"/>
          </p:nvPr>
        </p:nvSpPr>
        <p:spPr/>
        <p:txBody>
          <a:bodyPr>
            <a:noAutofit/>
          </a:bodyPr>
          <a:lstStyle/>
          <a:p>
            <a:r>
              <a:rPr lang="en-US" sz="2400" dirty="0"/>
              <a:t>Genogram 3 generation</a:t>
            </a:r>
          </a:p>
          <a:p>
            <a:r>
              <a:rPr lang="en-US" sz="2400" dirty="0"/>
              <a:t>Ecogram</a:t>
            </a:r>
          </a:p>
          <a:p>
            <a:r>
              <a:rPr lang="en-US" sz="2400" dirty="0"/>
              <a:t>Family APGAR Score (FAPGAR) (</a:t>
            </a:r>
            <a:r>
              <a:rPr lang="en-US" sz="2400" dirty="0" err="1"/>
              <a:t>Smilkstein</a:t>
            </a:r>
            <a:r>
              <a:rPr lang="en-US" sz="2400" dirty="0"/>
              <a:t>, 1984);</a:t>
            </a:r>
          </a:p>
          <a:p>
            <a:r>
              <a:rPr lang="en-US" sz="2400" dirty="0"/>
              <a:t>   -A: Adaptation</a:t>
            </a:r>
          </a:p>
          <a:p>
            <a:pPr lvl="1"/>
            <a:r>
              <a:rPr lang="en-US" sz="2400" dirty="0"/>
              <a:t>-P: Partnership</a:t>
            </a:r>
          </a:p>
          <a:p>
            <a:pPr lvl="1"/>
            <a:r>
              <a:rPr lang="en-US" sz="2400" dirty="0"/>
              <a:t>-G: Growth</a:t>
            </a:r>
          </a:p>
          <a:p>
            <a:pPr lvl="1"/>
            <a:r>
              <a:rPr lang="en-US" sz="2400" dirty="0"/>
              <a:t>-A: Affective</a:t>
            </a:r>
          </a:p>
          <a:p>
            <a:pPr lvl="1"/>
            <a:r>
              <a:rPr lang="en-US" sz="2400" dirty="0"/>
              <a:t>-R: Resolve (commitment)</a:t>
            </a:r>
            <a:endParaRPr lang="th-TH" sz="2400" dirty="0"/>
          </a:p>
        </p:txBody>
      </p:sp>
    </p:spTree>
    <p:extLst>
      <p:ext uri="{BB962C8B-B14F-4D97-AF65-F5344CB8AC3E}">
        <p14:creationId xmlns:p14="http://schemas.microsoft.com/office/powerpoint/2010/main" val="42898803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57B4B-99F5-423A-96D7-3DB08754DB1D}"/>
              </a:ext>
            </a:extLst>
          </p:cNvPr>
          <p:cNvSpPr>
            <a:spLocks noGrp="1"/>
          </p:cNvSpPr>
          <p:nvPr>
            <p:ph type="title"/>
          </p:nvPr>
        </p:nvSpPr>
        <p:spPr/>
        <p:txBody>
          <a:bodyPr/>
          <a:lstStyle/>
          <a:p>
            <a:r>
              <a:rPr lang="en-US" dirty="0"/>
              <a:t>Family Plan</a:t>
            </a:r>
            <a:endParaRPr lang="th-TH" dirty="0"/>
          </a:p>
        </p:txBody>
      </p:sp>
      <p:sp>
        <p:nvSpPr>
          <p:cNvPr id="3" name="Content Placeholder 2">
            <a:extLst>
              <a:ext uri="{FF2B5EF4-FFF2-40B4-BE49-F238E27FC236}">
                <a16:creationId xmlns:a16="http://schemas.microsoft.com/office/drawing/2014/main" id="{08E4AF98-C43C-4043-8C14-926CA142424E}"/>
              </a:ext>
            </a:extLst>
          </p:cNvPr>
          <p:cNvSpPr>
            <a:spLocks noGrp="1"/>
          </p:cNvSpPr>
          <p:nvPr>
            <p:ph idx="1"/>
          </p:nvPr>
        </p:nvSpPr>
        <p:spPr/>
        <p:txBody>
          <a:bodyPr>
            <a:normAutofit/>
          </a:bodyPr>
          <a:lstStyle/>
          <a:p>
            <a:r>
              <a:rPr lang="en-US" sz="3600" dirty="0"/>
              <a:t>Main component</a:t>
            </a:r>
          </a:p>
          <a:p>
            <a:r>
              <a:rPr lang="en-US" sz="3600" dirty="0"/>
              <a:t>-Priority setting</a:t>
            </a:r>
          </a:p>
          <a:p>
            <a:r>
              <a:rPr lang="en-US" sz="3600" dirty="0"/>
              <a:t>-Goal</a:t>
            </a:r>
          </a:p>
          <a:p>
            <a:r>
              <a:rPr lang="en-US" sz="3600" dirty="0"/>
              <a:t>-Activities</a:t>
            </a:r>
            <a:endParaRPr lang="th-TH" sz="3600" dirty="0"/>
          </a:p>
        </p:txBody>
      </p:sp>
    </p:spTree>
    <p:extLst>
      <p:ext uri="{BB962C8B-B14F-4D97-AF65-F5344CB8AC3E}">
        <p14:creationId xmlns:p14="http://schemas.microsoft.com/office/powerpoint/2010/main" val="39048193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A896A-A166-4110-B6F9-C45888748447}"/>
              </a:ext>
            </a:extLst>
          </p:cNvPr>
          <p:cNvSpPr>
            <a:spLocks noGrp="1"/>
          </p:cNvSpPr>
          <p:nvPr>
            <p:ph type="title"/>
          </p:nvPr>
        </p:nvSpPr>
        <p:spPr/>
        <p:txBody>
          <a:bodyPr/>
          <a:lstStyle/>
          <a:p>
            <a:r>
              <a:rPr lang="en-US" sz="4800" dirty="0"/>
              <a:t>Priority setting</a:t>
            </a:r>
            <a:endParaRPr lang="th-TH" dirty="0"/>
          </a:p>
        </p:txBody>
      </p:sp>
      <p:sp>
        <p:nvSpPr>
          <p:cNvPr id="3" name="Content Placeholder 2">
            <a:extLst>
              <a:ext uri="{FF2B5EF4-FFF2-40B4-BE49-F238E27FC236}">
                <a16:creationId xmlns:a16="http://schemas.microsoft.com/office/drawing/2014/main" id="{441F1CF5-220E-45F6-95BF-7CDAC4EFDC33}"/>
              </a:ext>
            </a:extLst>
          </p:cNvPr>
          <p:cNvSpPr>
            <a:spLocks noGrp="1"/>
          </p:cNvSpPr>
          <p:nvPr>
            <p:ph idx="1"/>
          </p:nvPr>
        </p:nvSpPr>
        <p:spPr/>
        <p:txBody>
          <a:bodyPr>
            <a:noAutofit/>
          </a:bodyPr>
          <a:lstStyle/>
          <a:p>
            <a:r>
              <a:rPr lang="en-US" sz="3600" dirty="0"/>
              <a:t>Main component 3</a:t>
            </a:r>
          </a:p>
          <a:p>
            <a:r>
              <a:rPr lang="en-US" sz="3600" dirty="0"/>
              <a:t>1. The severity of the problem</a:t>
            </a:r>
          </a:p>
          <a:p>
            <a:r>
              <a:rPr lang="en-US" sz="3600" dirty="0"/>
              <a:t>2. Problem solving ability</a:t>
            </a:r>
          </a:p>
          <a:p>
            <a:r>
              <a:rPr lang="en-US" sz="3600" dirty="0"/>
              <a:t>3. Attention / Participation</a:t>
            </a:r>
          </a:p>
          <a:p>
            <a:r>
              <a:rPr lang="en-US" sz="3600" dirty="0"/>
              <a:t> </a:t>
            </a:r>
          </a:p>
          <a:p>
            <a:endParaRPr lang="th-TH" sz="3600" dirty="0"/>
          </a:p>
        </p:txBody>
      </p:sp>
    </p:spTree>
    <p:extLst>
      <p:ext uri="{BB962C8B-B14F-4D97-AF65-F5344CB8AC3E}">
        <p14:creationId xmlns:p14="http://schemas.microsoft.com/office/powerpoint/2010/main" val="34162350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7AD1D-EAB4-47FC-A9BB-2F4A049CBA1A}"/>
              </a:ext>
            </a:extLst>
          </p:cNvPr>
          <p:cNvSpPr>
            <a:spLocks noGrp="1"/>
          </p:cNvSpPr>
          <p:nvPr>
            <p:ph type="title"/>
          </p:nvPr>
        </p:nvSpPr>
        <p:spPr/>
        <p:txBody>
          <a:bodyPr/>
          <a:lstStyle/>
          <a:p>
            <a:r>
              <a:rPr lang="en-US" dirty="0"/>
              <a:t>Evaluation</a:t>
            </a:r>
            <a:endParaRPr lang="th-TH" dirty="0"/>
          </a:p>
        </p:txBody>
      </p:sp>
      <p:sp>
        <p:nvSpPr>
          <p:cNvPr id="3" name="Content Placeholder 2">
            <a:extLst>
              <a:ext uri="{FF2B5EF4-FFF2-40B4-BE49-F238E27FC236}">
                <a16:creationId xmlns:a16="http://schemas.microsoft.com/office/drawing/2014/main" id="{9EC1D7AD-F5B0-421B-90B9-47749B2056FA}"/>
              </a:ext>
            </a:extLst>
          </p:cNvPr>
          <p:cNvSpPr>
            <a:spLocks noGrp="1"/>
          </p:cNvSpPr>
          <p:nvPr>
            <p:ph idx="1"/>
          </p:nvPr>
        </p:nvSpPr>
        <p:spPr/>
        <p:txBody>
          <a:bodyPr>
            <a:normAutofit/>
          </a:bodyPr>
          <a:lstStyle/>
          <a:p>
            <a:r>
              <a:rPr lang="en-US" sz="2400" dirty="0"/>
              <a:t>Friedman, Bowden &amp; Jones, 2003;</a:t>
            </a:r>
          </a:p>
          <a:p>
            <a:r>
              <a:rPr lang="en-US" sz="2400" dirty="0"/>
              <a:t>1.</a:t>
            </a:r>
            <a:r>
              <a:rPr lang="th-TH" sz="2400" dirty="0"/>
              <a:t> </a:t>
            </a:r>
            <a:r>
              <a:rPr lang="en-US" sz="2400" dirty="0"/>
              <a:t>Both evaluation are accepted</a:t>
            </a:r>
          </a:p>
          <a:p>
            <a:r>
              <a:rPr lang="en-US" sz="2400" dirty="0"/>
              <a:t>2. Other information needed for evaluation</a:t>
            </a:r>
          </a:p>
          <a:p>
            <a:r>
              <a:rPr lang="en-US" sz="2400" dirty="0"/>
              <a:t>3.</a:t>
            </a:r>
            <a:r>
              <a:rPr lang="th-TH" sz="2400" dirty="0"/>
              <a:t> </a:t>
            </a:r>
            <a:r>
              <a:rPr lang="en-US" sz="2400" dirty="0"/>
              <a:t>What the reason to family’s behavior or perception in solving the problem not satisfactory</a:t>
            </a:r>
          </a:p>
          <a:p>
            <a:r>
              <a:rPr lang="en-US" sz="2400" dirty="0"/>
              <a:t>4. Accurate and Practical of Nursing diagnosis, Goal, and Nursing activities</a:t>
            </a:r>
          </a:p>
        </p:txBody>
      </p:sp>
    </p:spTree>
    <p:extLst>
      <p:ext uri="{BB962C8B-B14F-4D97-AF65-F5344CB8AC3E}">
        <p14:creationId xmlns:p14="http://schemas.microsoft.com/office/powerpoint/2010/main" val="9979814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6479C-715B-443D-AA24-A9CD8685D42C}"/>
              </a:ext>
            </a:extLst>
          </p:cNvPr>
          <p:cNvSpPr>
            <a:spLocks noGrp="1"/>
          </p:cNvSpPr>
          <p:nvPr>
            <p:ph type="title"/>
          </p:nvPr>
        </p:nvSpPr>
        <p:spPr/>
        <p:txBody>
          <a:bodyPr/>
          <a:lstStyle/>
          <a:p>
            <a:r>
              <a:rPr lang="en-US" dirty="0"/>
              <a:t>Type of Evaluation</a:t>
            </a:r>
            <a:endParaRPr lang="th-TH" dirty="0"/>
          </a:p>
        </p:txBody>
      </p:sp>
      <p:sp>
        <p:nvSpPr>
          <p:cNvPr id="3" name="Content Placeholder 2">
            <a:extLst>
              <a:ext uri="{FF2B5EF4-FFF2-40B4-BE49-F238E27FC236}">
                <a16:creationId xmlns:a16="http://schemas.microsoft.com/office/drawing/2014/main" id="{AAD2BBFC-0F88-4314-B337-630245622E1C}"/>
              </a:ext>
            </a:extLst>
          </p:cNvPr>
          <p:cNvSpPr>
            <a:spLocks noGrp="1"/>
          </p:cNvSpPr>
          <p:nvPr>
            <p:ph idx="1"/>
          </p:nvPr>
        </p:nvSpPr>
        <p:spPr/>
        <p:txBody>
          <a:bodyPr>
            <a:normAutofit/>
          </a:bodyPr>
          <a:lstStyle/>
          <a:p>
            <a:r>
              <a:rPr lang="th-TH" sz="4000" dirty="0"/>
              <a:t>วนิดา ดุรงค์ฤทธิชัย, 2553</a:t>
            </a:r>
          </a:p>
          <a:p>
            <a:r>
              <a:rPr lang="th-TH" sz="4000" dirty="0"/>
              <a:t>1. </a:t>
            </a:r>
            <a:r>
              <a:rPr lang="en-US" sz="4000" dirty="0"/>
              <a:t>Formative Evaluation</a:t>
            </a:r>
            <a:endParaRPr lang="th-TH" sz="4000" dirty="0"/>
          </a:p>
          <a:p>
            <a:r>
              <a:rPr lang="th-TH" sz="4000" dirty="0"/>
              <a:t>2. </a:t>
            </a:r>
            <a:r>
              <a:rPr lang="en-US" sz="4000" dirty="0"/>
              <a:t>Summative Evaluation</a:t>
            </a:r>
          </a:p>
          <a:p>
            <a:endParaRPr lang="th-TH" sz="4000" dirty="0"/>
          </a:p>
        </p:txBody>
      </p:sp>
    </p:spTree>
    <p:extLst>
      <p:ext uri="{BB962C8B-B14F-4D97-AF65-F5344CB8AC3E}">
        <p14:creationId xmlns:p14="http://schemas.microsoft.com/office/powerpoint/2010/main" val="20706637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370B3-EA4E-4B29-9233-653F7FB604BA}"/>
              </a:ext>
            </a:extLst>
          </p:cNvPr>
          <p:cNvSpPr>
            <a:spLocks noGrp="1"/>
          </p:cNvSpPr>
          <p:nvPr>
            <p:ph type="title"/>
          </p:nvPr>
        </p:nvSpPr>
        <p:spPr/>
        <p:txBody>
          <a:bodyPr/>
          <a:lstStyle/>
          <a:p>
            <a:r>
              <a:rPr lang="en-US" dirty="0"/>
              <a:t>Home visit </a:t>
            </a:r>
            <a:endParaRPr lang="th-TH" dirty="0"/>
          </a:p>
        </p:txBody>
      </p:sp>
      <p:sp>
        <p:nvSpPr>
          <p:cNvPr id="3" name="Content Placeholder 2">
            <a:extLst>
              <a:ext uri="{FF2B5EF4-FFF2-40B4-BE49-F238E27FC236}">
                <a16:creationId xmlns:a16="http://schemas.microsoft.com/office/drawing/2014/main" id="{C1FFC537-1EED-4493-A0E5-CBBEAC5A7382}"/>
              </a:ext>
            </a:extLst>
          </p:cNvPr>
          <p:cNvSpPr>
            <a:spLocks noGrp="1"/>
          </p:cNvSpPr>
          <p:nvPr>
            <p:ph idx="1"/>
          </p:nvPr>
        </p:nvSpPr>
        <p:spPr/>
        <p:txBody>
          <a:bodyPr>
            <a:noAutofit/>
          </a:bodyPr>
          <a:lstStyle/>
          <a:p>
            <a:r>
              <a:rPr lang="en-US" sz="2800" dirty="0"/>
              <a:t>The importance of home visit</a:t>
            </a:r>
          </a:p>
          <a:p>
            <a:r>
              <a:rPr lang="en-US" sz="2800" dirty="0"/>
              <a:t>1. Appropriate care and continuous</a:t>
            </a:r>
          </a:p>
          <a:p>
            <a:r>
              <a:rPr lang="en-US" sz="2800" dirty="0"/>
              <a:t>2. Has been taken care of since the beginning</a:t>
            </a:r>
          </a:p>
          <a:p>
            <a:r>
              <a:rPr lang="en-US" sz="2800" dirty="0"/>
              <a:t>3. Give advice according to problems and needs</a:t>
            </a:r>
          </a:p>
          <a:p>
            <a:r>
              <a:rPr lang="en-US" sz="2800" dirty="0"/>
              <a:t>4. Received nursing practice</a:t>
            </a:r>
          </a:p>
          <a:p>
            <a:r>
              <a:rPr lang="en-US" sz="2800" dirty="0"/>
              <a:t>5. Received warmth and support from community nurse</a:t>
            </a:r>
          </a:p>
          <a:p>
            <a:endParaRPr lang="th-TH" sz="2800" dirty="0"/>
          </a:p>
        </p:txBody>
      </p:sp>
    </p:spTree>
    <p:extLst>
      <p:ext uri="{BB962C8B-B14F-4D97-AF65-F5344CB8AC3E}">
        <p14:creationId xmlns:p14="http://schemas.microsoft.com/office/powerpoint/2010/main" val="17407286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31C70-BECC-4074-870D-391BA413A5F6}"/>
              </a:ext>
            </a:extLst>
          </p:cNvPr>
          <p:cNvSpPr>
            <a:spLocks noGrp="1"/>
          </p:cNvSpPr>
          <p:nvPr>
            <p:ph type="title"/>
          </p:nvPr>
        </p:nvSpPr>
        <p:spPr/>
        <p:txBody>
          <a:bodyPr/>
          <a:lstStyle/>
          <a:p>
            <a:r>
              <a:rPr lang="en-US" dirty="0"/>
              <a:t>Home visit</a:t>
            </a:r>
            <a:endParaRPr lang="th-TH" dirty="0"/>
          </a:p>
        </p:txBody>
      </p:sp>
      <p:sp>
        <p:nvSpPr>
          <p:cNvPr id="3" name="Content Placeholder 2">
            <a:extLst>
              <a:ext uri="{FF2B5EF4-FFF2-40B4-BE49-F238E27FC236}">
                <a16:creationId xmlns:a16="http://schemas.microsoft.com/office/drawing/2014/main" id="{84ED2265-FBDE-46E0-BB7D-A799B222E55A}"/>
              </a:ext>
            </a:extLst>
          </p:cNvPr>
          <p:cNvSpPr>
            <a:spLocks noGrp="1"/>
          </p:cNvSpPr>
          <p:nvPr>
            <p:ph idx="1"/>
          </p:nvPr>
        </p:nvSpPr>
        <p:spPr>
          <a:xfrm>
            <a:off x="1097279" y="2149642"/>
            <a:ext cx="10549289" cy="3673642"/>
          </a:xfrm>
        </p:spPr>
        <p:txBody>
          <a:bodyPr>
            <a:normAutofit/>
          </a:bodyPr>
          <a:lstStyle/>
          <a:p>
            <a:r>
              <a:rPr lang="th-TH" sz="3600" dirty="0"/>
              <a:t>1. </a:t>
            </a:r>
            <a:r>
              <a:rPr lang="en-US" sz="3600" dirty="0"/>
              <a:t>True data of the family</a:t>
            </a:r>
          </a:p>
          <a:p>
            <a:r>
              <a:rPr lang="en-US" sz="3600" dirty="0"/>
              <a:t>2. True problem and Needs</a:t>
            </a:r>
          </a:p>
          <a:p>
            <a:r>
              <a:rPr lang="en-US" sz="3600" dirty="0"/>
              <a:t>3. True community data that cause of health problems</a:t>
            </a:r>
            <a:endParaRPr lang="th-TH" sz="3600" dirty="0"/>
          </a:p>
        </p:txBody>
      </p:sp>
    </p:spTree>
    <p:extLst>
      <p:ext uri="{BB962C8B-B14F-4D97-AF65-F5344CB8AC3E}">
        <p14:creationId xmlns:p14="http://schemas.microsoft.com/office/powerpoint/2010/main" val="18100765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26786-9762-401D-BE75-6FB12F19883B}"/>
              </a:ext>
            </a:extLst>
          </p:cNvPr>
          <p:cNvSpPr>
            <a:spLocks noGrp="1"/>
          </p:cNvSpPr>
          <p:nvPr>
            <p:ph type="title"/>
          </p:nvPr>
        </p:nvSpPr>
        <p:spPr/>
        <p:txBody>
          <a:bodyPr/>
          <a:lstStyle/>
          <a:p>
            <a:r>
              <a:rPr lang="en-US" dirty="0"/>
              <a:t>Stage of Home Visit</a:t>
            </a:r>
            <a:endParaRPr lang="th-TH" dirty="0"/>
          </a:p>
        </p:txBody>
      </p:sp>
      <p:sp>
        <p:nvSpPr>
          <p:cNvPr id="3" name="Content Placeholder 2">
            <a:extLst>
              <a:ext uri="{FF2B5EF4-FFF2-40B4-BE49-F238E27FC236}">
                <a16:creationId xmlns:a16="http://schemas.microsoft.com/office/drawing/2014/main" id="{A490A5AD-F334-4084-B6FD-FA925C532604}"/>
              </a:ext>
            </a:extLst>
          </p:cNvPr>
          <p:cNvSpPr>
            <a:spLocks noGrp="1"/>
          </p:cNvSpPr>
          <p:nvPr>
            <p:ph idx="1"/>
          </p:nvPr>
        </p:nvSpPr>
        <p:spPr/>
        <p:txBody>
          <a:bodyPr>
            <a:normAutofit/>
          </a:bodyPr>
          <a:lstStyle/>
          <a:p>
            <a:r>
              <a:rPr lang="th-TH" sz="4000" dirty="0"/>
              <a:t>1. </a:t>
            </a:r>
            <a:r>
              <a:rPr lang="en-US" sz="4000" dirty="0"/>
              <a:t>Pre-stage of home visit</a:t>
            </a:r>
          </a:p>
          <a:p>
            <a:r>
              <a:rPr lang="en-US" sz="4000" dirty="0"/>
              <a:t>   -self-preparing, family folder, equipment </a:t>
            </a:r>
            <a:r>
              <a:rPr lang="en-US" sz="4000" dirty="0" err="1"/>
              <a:t>ect</a:t>
            </a:r>
            <a:r>
              <a:rPr lang="en-US" sz="4000" dirty="0"/>
              <a:t>.</a:t>
            </a:r>
          </a:p>
          <a:p>
            <a:r>
              <a:rPr lang="en-US" sz="4000" dirty="0"/>
              <a:t>   -priority setting of home visit</a:t>
            </a:r>
          </a:p>
          <a:p>
            <a:endParaRPr lang="en-US" sz="4000" dirty="0"/>
          </a:p>
          <a:p>
            <a:endParaRPr lang="th-TH" sz="4000" dirty="0"/>
          </a:p>
        </p:txBody>
      </p:sp>
    </p:spTree>
    <p:extLst>
      <p:ext uri="{BB962C8B-B14F-4D97-AF65-F5344CB8AC3E}">
        <p14:creationId xmlns:p14="http://schemas.microsoft.com/office/powerpoint/2010/main" val="1573704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4DB3E-4507-4287-A52D-606154BE797B}"/>
              </a:ext>
            </a:extLst>
          </p:cNvPr>
          <p:cNvSpPr>
            <a:spLocks noGrp="1"/>
          </p:cNvSpPr>
          <p:nvPr>
            <p:ph type="title"/>
          </p:nvPr>
        </p:nvSpPr>
        <p:spPr/>
        <p:txBody>
          <a:bodyPr/>
          <a:lstStyle/>
          <a:p>
            <a:r>
              <a:rPr lang="en-US" dirty="0"/>
              <a:t>Family Nursing Process</a:t>
            </a:r>
            <a:endParaRPr lang="th-TH" dirty="0"/>
          </a:p>
        </p:txBody>
      </p:sp>
      <p:sp>
        <p:nvSpPr>
          <p:cNvPr id="3" name="Content Placeholder 2">
            <a:extLst>
              <a:ext uri="{FF2B5EF4-FFF2-40B4-BE49-F238E27FC236}">
                <a16:creationId xmlns:a16="http://schemas.microsoft.com/office/drawing/2014/main" id="{D8BB08DB-7978-4BA1-82CA-042E754D1A5E}"/>
              </a:ext>
            </a:extLst>
          </p:cNvPr>
          <p:cNvSpPr>
            <a:spLocks noGrp="1"/>
          </p:cNvSpPr>
          <p:nvPr>
            <p:ph idx="1"/>
          </p:nvPr>
        </p:nvSpPr>
        <p:spPr/>
        <p:txBody>
          <a:bodyPr/>
          <a:lstStyle/>
          <a:p>
            <a:endParaRPr lang="th-TH"/>
          </a:p>
        </p:txBody>
      </p:sp>
    </p:spTree>
    <p:extLst>
      <p:ext uri="{BB962C8B-B14F-4D97-AF65-F5344CB8AC3E}">
        <p14:creationId xmlns:p14="http://schemas.microsoft.com/office/powerpoint/2010/main" val="30699983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02D8D-A202-4A58-A029-4C683E71E0C5}"/>
              </a:ext>
            </a:extLst>
          </p:cNvPr>
          <p:cNvSpPr>
            <a:spLocks noGrp="1"/>
          </p:cNvSpPr>
          <p:nvPr>
            <p:ph type="title"/>
          </p:nvPr>
        </p:nvSpPr>
        <p:spPr/>
        <p:txBody>
          <a:bodyPr/>
          <a:lstStyle/>
          <a:p>
            <a:r>
              <a:rPr lang="en-US" dirty="0"/>
              <a:t>Stage of Home Visit</a:t>
            </a:r>
            <a:endParaRPr lang="th-TH" dirty="0"/>
          </a:p>
        </p:txBody>
      </p:sp>
      <p:sp>
        <p:nvSpPr>
          <p:cNvPr id="3" name="Content Placeholder 2">
            <a:extLst>
              <a:ext uri="{FF2B5EF4-FFF2-40B4-BE49-F238E27FC236}">
                <a16:creationId xmlns:a16="http://schemas.microsoft.com/office/drawing/2014/main" id="{94C07DC8-F375-40B7-B244-615A74A6BADC}"/>
              </a:ext>
            </a:extLst>
          </p:cNvPr>
          <p:cNvSpPr>
            <a:spLocks noGrp="1"/>
          </p:cNvSpPr>
          <p:nvPr>
            <p:ph idx="1"/>
          </p:nvPr>
        </p:nvSpPr>
        <p:spPr/>
        <p:txBody>
          <a:bodyPr>
            <a:normAutofit/>
          </a:bodyPr>
          <a:lstStyle/>
          <a:p>
            <a:r>
              <a:rPr lang="en-US" sz="3200" dirty="0"/>
              <a:t>2. Implement</a:t>
            </a:r>
          </a:p>
          <a:p>
            <a:r>
              <a:rPr lang="en-US" sz="3200" dirty="0"/>
              <a:t>   -make a relationship </a:t>
            </a:r>
          </a:p>
          <a:p>
            <a:r>
              <a:rPr lang="en-US" sz="3200" dirty="0"/>
              <a:t>   -assessment</a:t>
            </a:r>
          </a:p>
          <a:p>
            <a:r>
              <a:rPr lang="en-US" sz="3200" dirty="0"/>
              <a:t>   -care</a:t>
            </a:r>
          </a:p>
          <a:p>
            <a:r>
              <a:rPr lang="en-US" sz="3200" dirty="0"/>
              <a:t>   -conclusion and review</a:t>
            </a:r>
            <a:r>
              <a:rPr lang="th-TH" sz="3200" dirty="0"/>
              <a:t> </a:t>
            </a:r>
            <a:r>
              <a:rPr lang="en-US" sz="3200" dirty="0"/>
              <a:t>then make an appointment </a:t>
            </a:r>
          </a:p>
          <a:p>
            <a:endParaRPr lang="th-TH" sz="3200" dirty="0"/>
          </a:p>
        </p:txBody>
      </p:sp>
    </p:spTree>
    <p:extLst>
      <p:ext uri="{BB962C8B-B14F-4D97-AF65-F5344CB8AC3E}">
        <p14:creationId xmlns:p14="http://schemas.microsoft.com/office/powerpoint/2010/main" val="4799117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4624F-3C1A-4158-BE33-0ECE190B72A6}"/>
              </a:ext>
            </a:extLst>
          </p:cNvPr>
          <p:cNvSpPr>
            <a:spLocks noGrp="1"/>
          </p:cNvSpPr>
          <p:nvPr>
            <p:ph type="title"/>
          </p:nvPr>
        </p:nvSpPr>
        <p:spPr/>
        <p:txBody>
          <a:bodyPr/>
          <a:lstStyle/>
          <a:p>
            <a:r>
              <a:rPr lang="en-US" dirty="0"/>
              <a:t>Stage of Home Visit</a:t>
            </a:r>
            <a:endParaRPr lang="th-TH" dirty="0"/>
          </a:p>
        </p:txBody>
      </p:sp>
      <p:sp>
        <p:nvSpPr>
          <p:cNvPr id="3" name="Content Placeholder 2">
            <a:extLst>
              <a:ext uri="{FF2B5EF4-FFF2-40B4-BE49-F238E27FC236}">
                <a16:creationId xmlns:a16="http://schemas.microsoft.com/office/drawing/2014/main" id="{18AEC9CC-83C0-45AE-99C5-1751587D428D}"/>
              </a:ext>
            </a:extLst>
          </p:cNvPr>
          <p:cNvSpPr>
            <a:spLocks noGrp="1"/>
          </p:cNvSpPr>
          <p:nvPr>
            <p:ph idx="1"/>
          </p:nvPr>
        </p:nvSpPr>
        <p:spPr/>
        <p:txBody>
          <a:bodyPr>
            <a:normAutofit/>
          </a:bodyPr>
          <a:lstStyle/>
          <a:p>
            <a:r>
              <a:rPr lang="en-US" sz="4000" dirty="0"/>
              <a:t>3. After of home visit</a:t>
            </a:r>
          </a:p>
          <a:p>
            <a:r>
              <a:rPr lang="en-US" sz="4000" dirty="0"/>
              <a:t>    -report data in family folder</a:t>
            </a:r>
            <a:endParaRPr lang="th-TH" sz="4000" dirty="0"/>
          </a:p>
        </p:txBody>
      </p:sp>
    </p:spTree>
    <p:extLst>
      <p:ext uri="{BB962C8B-B14F-4D97-AF65-F5344CB8AC3E}">
        <p14:creationId xmlns:p14="http://schemas.microsoft.com/office/powerpoint/2010/main" val="18448407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35AE6-6FA9-49AA-804E-5FB61665F0DA}"/>
              </a:ext>
            </a:extLst>
          </p:cNvPr>
          <p:cNvSpPr>
            <a:spLocks noGrp="1"/>
          </p:cNvSpPr>
          <p:nvPr>
            <p:ph type="title"/>
          </p:nvPr>
        </p:nvSpPr>
        <p:spPr/>
        <p:txBody>
          <a:bodyPr/>
          <a:lstStyle/>
          <a:p>
            <a:r>
              <a:rPr lang="en-US" dirty="0"/>
              <a:t>Principle of priority setting to home visit</a:t>
            </a:r>
            <a:endParaRPr lang="th-TH" dirty="0"/>
          </a:p>
        </p:txBody>
      </p:sp>
      <p:sp>
        <p:nvSpPr>
          <p:cNvPr id="3" name="Content Placeholder 2">
            <a:extLst>
              <a:ext uri="{FF2B5EF4-FFF2-40B4-BE49-F238E27FC236}">
                <a16:creationId xmlns:a16="http://schemas.microsoft.com/office/drawing/2014/main" id="{C755CFF3-1B24-4866-8468-AF79193557CE}"/>
              </a:ext>
            </a:extLst>
          </p:cNvPr>
          <p:cNvSpPr>
            <a:spLocks noGrp="1"/>
          </p:cNvSpPr>
          <p:nvPr>
            <p:ph idx="1"/>
          </p:nvPr>
        </p:nvSpPr>
        <p:spPr/>
        <p:txBody>
          <a:bodyPr>
            <a:normAutofit/>
          </a:bodyPr>
          <a:lstStyle/>
          <a:p>
            <a:r>
              <a:rPr lang="en-US" sz="4000" dirty="0"/>
              <a:t>1. Urgency (first visit)</a:t>
            </a:r>
          </a:p>
          <a:p>
            <a:r>
              <a:rPr lang="en-US" sz="4000" dirty="0"/>
              <a:t>2. Prevention of disease spread (last visit)</a:t>
            </a:r>
            <a:endParaRPr lang="th-TH" sz="4000" dirty="0"/>
          </a:p>
        </p:txBody>
      </p:sp>
    </p:spTree>
    <p:extLst>
      <p:ext uri="{BB962C8B-B14F-4D97-AF65-F5344CB8AC3E}">
        <p14:creationId xmlns:p14="http://schemas.microsoft.com/office/powerpoint/2010/main" val="41054482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E3E60-452F-4EFA-95B2-00FEDE31E524}"/>
              </a:ext>
            </a:extLst>
          </p:cNvPr>
          <p:cNvSpPr>
            <a:spLocks noGrp="1"/>
          </p:cNvSpPr>
          <p:nvPr>
            <p:ph type="title"/>
          </p:nvPr>
        </p:nvSpPr>
        <p:spPr/>
        <p:txBody>
          <a:bodyPr/>
          <a:lstStyle/>
          <a:p>
            <a:r>
              <a:rPr lang="en-US" dirty="0"/>
              <a:t>Criterion to visit</a:t>
            </a:r>
            <a:endParaRPr lang="th-TH" dirty="0"/>
          </a:p>
        </p:txBody>
      </p:sp>
      <p:sp>
        <p:nvSpPr>
          <p:cNvPr id="3" name="Content Placeholder 2">
            <a:extLst>
              <a:ext uri="{FF2B5EF4-FFF2-40B4-BE49-F238E27FC236}">
                <a16:creationId xmlns:a16="http://schemas.microsoft.com/office/drawing/2014/main" id="{B5D0BFE4-9D28-4201-A478-F300DA4007C8}"/>
              </a:ext>
            </a:extLst>
          </p:cNvPr>
          <p:cNvSpPr>
            <a:spLocks noGrp="1"/>
          </p:cNvSpPr>
          <p:nvPr>
            <p:ph idx="1"/>
          </p:nvPr>
        </p:nvSpPr>
        <p:spPr/>
        <p:txBody>
          <a:bodyPr>
            <a:noAutofit/>
          </a:bodyPr>
          <a:lstStyle/>
          <a:p>
            <a:r>
              <a:rPr lang="en-US" sz="3200" dirty="0"/>
              <a:t>1. Families with members in their growing years, more change status of health, deteriorated</a:t>
            </a:r>
          </a:p>
          <a:p>
            <a:r>
              <a:rPr lang="en-US" sz="3200" dirty="0"/>
              <a:t>2. Family with members in illness / disease (current/chronic)</a:t>
            </a:r>
          </a:p>
          <a:p>
            <a:r>
              <a:rPr lang="en-US" sz="3200" dirty="0"/>
              <a:t>3. Family with members in crisis</a:t>
            </a:r>
          </a:p>
          <a:p>
            <a:r>
              <a:rPr lang="en-US" sz="3200" dirty="0"/>
              <a:t>4. Family with</a:t>
            </a:r>
            <a:r>
              <a:rPr lang="th-TH" sz="3200" dirty="0"/>
              <a:t> </a:t>
            </a:r>
            <a:r>
              <a:rPr lang="en-US" sz="3200" dirty="0"/>
              <a:t>lack of knowledge, attitude, health behavior</a:t>
            </a:r>
          </a:p>
          <a:p>
            <a:r>
              <a:rPr lang="en-US" sz="3200" dirty="0"/>
              <a:t>  </a:t>
            </a:r>
            <a:endParaRPr lang="th-TH" sz="3200" dirty="0"/>
          </a:p>
        </p:txBody>
      </p:sp>
    </p:spTree>
    <p:extLst>
      <p:ext uri="{BB962C8B-B14F-4D97-AF65-F5344CB8AC3E}">
        <p14:creationId xmlns:p14="http://schemas.microsoft.com/office/powerpoint/2010/main" val="6733540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E2DFF-D607-4B44-81D4-06EB9399C18D}"/>
              </a:ext>
            </a:extLst>
          </p:cNvPr>
          <p:cNvSpPr>
            <a:spLocks noGrp="1"/>
          </p:cNvSpPr>
          <p:nvPr>
            <p:ph type="title"/>
          </p:nvPr>
        </p:nvSpPr>
        <p:spPr>
          <a:xfrm>
            <a:off x="1225617" y="2468329"/>
            <a:ext cx="10058400" cy="1450757"/>
          </a:xfrm>
        </p:spPr>
        <p:txBody>
          <a:bodyPr/>
          <a:lstStyle/>
          <a:p>
            <a:pPr algn="ctr"/>
            <a:r>
              <a:rPr lang="en-US" dirty="0"/>
              <a:t>The End</a:t>
            </a:r>
            <a:endParaRPr lang="th-TH" dirty="0"/>
          </a:p>
        </p:txBody>
      </p:sp>
    </p:spTree>
    <p:extLst>
      <p:ext uri="{BB962C8B-B14F-4D97-AF65-F5344CB8AC3E}">
        <p14:creationId xmlns:p14="http://schemas.microsoft.com/office/powerpoint/2010/main" val="934023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3AECB-931B-4AEB-872E-1B8C1935A629}"/>
              </a:ext>
            </a:extLst>
          </p:cNvPr>
          <p:cNvSpPr>
            <a:spLocks noGrp="1"/>
          </p:cNvSpPr>
          <p:nvPr>
            <p:ph type="title"/>
          </p:nvPr>
        </p:nvSpPr>
        <p:spPr/>
        <p:txBody>
          <a:bodyPr/>
          <a:lstStyle/>
          <a:p>
            <a:r>
              <a:rPr lang="en-US" dirty="0"/>
              <a:t>Family</a:t>
            </a:r>
            <a:endParaRPr lang="th-TH" dirty="0"/>
          </a:p>
        </p:txBody>
      </p:sp>
      <p:sp>
        <p:nvSpPr>
          <p:cNvPr id="3" name="Content Placeholder 2">
            <a:extLst>
              <a:ext uri="{FF2B5EF4-FFF2-40B4-BE49-F238E27FC236}">
                <a16:creationId xmlns:a16="http://schemas.microsoft.com/office/drawing/2014/main" id="{2D0278CC-7716-492B-B98F-322B1952A2BB}"/>
              </a:ext>
            </a:extLst>
          </p:cNvPr>
          <p:cNvSpPr>
            <a:spLocks noGrp="1"/>
          </p:cNvSpPr>
          <p:nvPr>
            <p:ph idx="1"/>
          </p:nvPr>
        </p:nvSpPr>
        <p:spPr/>
        <p:txBody>
          <a:bodyPr>
            <a:normAutofit/>
          </a:bodyPr>
          <a:lstStyle/>
          <a:p>
            <a:r>
              <a:rPr lang="en-US" sz="3600" b="1" dirty="0"/>
              <a:t>Meaning</a:t>
            </a:r>
          </a:p>
          <a:p>
            <a:r>
              <a:rPr lang="en-US" sz="3600" dirty="0"/>
              <a:t>    The family is a group of persons united by ties of marriage, blood or adoption, constituting a single household, interacting and communicating with each other in their respective social roles</a:t>
            </a:r>
            <a:endParaRPr lang="th-TH" sz="3600" dirty="0"/>
          </a:p>
        </p:txBody>
      </p:sp>
    </p:spTree>
    <p:extLst>
      <p:ext uri="{BB962C8B-B14F-4D97-AF65-F5344CB8AC3E}">
        <p14:creationId xmlns:p14="http://schemas.microsoft.com/office/powerpoint/2010/main" val="644645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DCEBF-369B-4EC1-9246-81F31B548DE6}"/>
              </a:ext>
            </a:extLst>
          </p:cNvPr>
          <p:cNvSpPr>
            <a:spLocks noGrp="1"/>
          </p:cNvSpPr>
          <p:nvPr>
            <p:ph type="title"/>
          </p:nvPr>
        </p:nvSpPr>
        <p:spPr/>
        <p:txBody>
          <a:bodyPr/>
          <a:lstStyle/>
          <a:p>
            <a:r>
              <a:rPr lang="en-US" dirty="0"/>
              <a:t>Family Health</a:t>
            </a:r>
            <a:endParaRPr lang="th-TH" dirty="0"/>
          </a:p>
        </p:txBody>
      </p:sp>
      <p:sp>
        <p:nvSpPr>
          <p:cNvPr id="3" name="Content Placeholder 2">
            <a:extLst>
              <a:ext uri="{FF2B5EF4-FFF2-40B4-BE49-F238E27FC236}">
                <a16:creationId xmlns:a16="http://schemas.microsoft.com/office/drawing/2014/main" id="{FEB6B970-811F-4C8D-92E6-E3F43134E456}"/>
              </a:ext>
            </a:extLst>
          </p:cNvPr>
          <p:cNvSpPr>
            <a:spLocks noGrp="1"/>
          </p:cNvSpPr>
          <p:nvPr>
            <p:ph idx="1"/>
          </p:nvPr>
        </p:nvSpPr>
        <p:spPr/>
        <p:txBody>
          <a:bodyPr>
            <a:normAutofit/>
          </a:bodyPr>
          <a:lstStyle/>
          <a:p>
            <a:r>
              <a:rPr lang="en-US" sz="4000" b="1" dirty="0"/>
              <a:t>Meaning</a:t>
            </a:r>
          </a:p>
          <a:p>
            <a:r>
              <a:rPr lang="en-US" sz="4000" dirty="0"/>
              <a:t>    Family health is a dynamic, changing, relative state of well-being which includes the biological, psychological, spiritual, sociological, and culture factors of the family system.</a:t>
            </a:r>
            <a:endParaRPr lang="th-TH" sz="4000" dirty="0"/>
          </a:p>
        </p:txBody>
      </p:sp>
    </p:spTree>
    <p:extLst>
      <p:ext uri="{BB962C8B-B14F-4D97-AF65-F5344CB8AC3E}">
        <p14:creationId xmlns:p14="http://schemas.microsoft.com/office/powerpoint/2010/main" val="2762600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5BB85-9BF8-40FC-8DAA-2FAD12EE4742}"/>
              </a:ext>
            </a:extLst>
          </p:cNvPr>
          <p:cNvSpPr>
            <a:spLocks noGrp="1"/>
          </p:cNvSpPr>
          <p:nvPr>
            <p:ph type="title"/>
          </p:nvPr>
        </p:nvSpPr>
        <p:spPr/>
        <p:txBody>
          <a:bodyPr/>
          <a:lstStyle/>
          <a:p>
            <a:r>
              <a:rPr lang="en-US" dirty="0"/>
              <a:t>Family Health Nursing</a:t>
            </a:r>
            <a:endParaRPr lang="th-TH" dirty="0"/>
          </a:p>
        </p:txBody>
      </p:sp>
      <p:sp>
        <p:nvSpPr>
          <p:cNvPr id="3" name="Content Placeholder 2">
            <a:extLst>
              <a:ext uri="{FF2B5EF4-FFF2-40B4-BE49-F238E27FC236}">
                <a16:creationId xmlns:a16="http://schemas.microsoft.com/office/drawing/2014/main" id="{32343F69-A86E-4F0F-B376-73EF961BDD2A}"/>
              </a:ext>
            </a:extLst>
          </p:cNvPr>
          <p:cNvSpPr>
            <a:spLocks noGrp="1"/>
          </p:cNvSpPr>
          <p:nvPr>
            <p:ph idx="1"/>
          </p:nvPr>
        </p:nvSpPr>
        <p:spPr/>
        <p:txBody>
          <a:bodyPr>
            <a:normAutofit/>
          </a:bodyPr>
          <a:lstStyle/>
          <a:p>
            <a:r>
              <a:rPr lang="en-US" sz="3200" dirty="0"/>
              <a:t>Definition and meaning of family health nursing</a:t>
            </a:r>
          </a:p>
          <a:p>
            <a:r>
              <a:rPr lang="en-US" sz="3200" dirty="0"/>
              <a:t>    Family health nursing is the practice of nursing directed towards maximizing the health and wellbeing of all individuals within in a family system. The goals of the family health nursing include optimal functioning for the individual and for the family as a unit.</a:t>
            </a:r>
            <a:endParaRPr lang="th-TH" sz="3200" dirty="0"/>
          </a:p>
        </p:txBody>
      </p:sp>
    </p:spTree>
    <p:extLst>
      <p:ext uri="{BB962C8B-B14F-4D97-AF65-F5344CB8AC3E}">
        <p14:creationId xmlns:p14="http://schemas.microsoft.com/office/powerpoint/2010/main" val="3514979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5CF7A-C632-4995-AC7A-CE8116C37C23}"/>
              </a:ext>
            </a:extLst>
          </p:cNvPr>
          <p:cNvSpPr>
            <a:spLocks noGrp="1"/>
          </p:cNvSpPr>
          <p:nvPr>
            <p:ph type="title"/>
          </p:nvPr>
        </p:nvSpPr>
        <p:spPr/>
        <p:txBody>
          <a:bodyPr/>
          <a:lstStyle/>
          <a:p>
            <a:r>
              <a:rPr lang="en-US" dirty="0"/>
              <a:t>Family Health Nursing</a:t>
            </a:r>
            <a:endParaRPr lang="th-TH" dirty="0"/>
          </a:p>
        </p:txBody>
      </p:sp>
      <p:sp>
        <p:nvSpPr>
          <p:cNvPr id="3" name="Content Placeholder 2">
            <a:extLst>
              <a:ext uri="{FF2B5EF4-FFF2-40B4-BE49-F238E27FC236}">
                <a16:creationId xmlns:a16="http://schemas.microsoft.com/office/drawing/2014/main" id="{C06409DF-BE9B-4028-8920-4C8AB2C5864B}"/>
              </a:ext>
            </a:extLst>
          </p:cNvPr>
          <p:cNvSpPr>
            <a:spLocks noGrp="1"/>
          </p:cNvSpPr>
          <p:nvPr>
            <p:ph idx="1"/>
          </p:nvPr>
        </p:nvSpPr>
        <p:spPr/>
        <p:txBody>
          <a:bodyPr>
            <a:noAutofit/>
          </a:bodyPr>
          <a:lstStyle/>
          <a:p>
            <a:r>
              <a:rPr lang="en-US" sz="2800" b="1" dirty="0"/>
              <a:t>Definition</a:t>
            </a:r>
          </a:p>
          <a:p>
            <a:r>
              <a:rPr lang="en-US" sz="2800" dirty="0"/>
              <a:t>    Family health nursing is a nursing aspect of organized family health care services which are directed or focused on family as the unit care with health as the goal. It is thus synthesis of nursing care and health care. It helps to develop self care abilities of the family and promote, protect and maintain its health. Family health nursing is generalized, well balanced and integrated comprehensive planning to accomplish its goal.</a:t>
            </a:r>
            <a:endParaRPr lang="th-TH" sz="2800" dirty="0"/>
          </a:p>
        </p:txBody>
      </p:sp>
    </p:spTree>
    <p:extLst>
      <p:ext uri="{BB962C8B-B14F-4D97-AF65-F5344CB8AC3E}">
        <p14:creationId xmlns:p14="http://schemas.microsoft.com/office/powerpoint/2010/main" val="173788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92F28-BCB0-4653-B7F4-FC46A83F004B}"/>
              </a:ext>
            </a:extLst>
          </p:cNvPr>
          <p:cNvSpPr>
            <a:spLocks noGrp="1"/>
          </p:cNvSpPr>
          <p:nvPr>
            <p:ph type="title"/>
          </p:nvPr>
        </p:nvSpPr>
        <p:spPr/>
        <p:txBody>
          <a:bodyPr/>
          <a:lstStyle/>
          <a:p>
            <a:r>
              <a:rPr lang="en-US" dirty="0"/>
              <a:t>Need of Family Focus</a:t>
            </a:r>
            <a:endParaRPr lang="th-TH" dirty="0"/>
          </a:p>
        </p:txBody>
      </p:sp>
      <p:sp>
        <p:nvSpPr>
          <p:cNvPr id="3" name="Content Placeholder 2">
            <a:extLst>
              <a:ext uri="{FF2B5EF4-FFF2-40B4-BE49-F238E27FC236}">
                <a16:creationId xmlns:a16="http://schemas.microsoft.com/office/drawing/2014/main" id="{B72F1804-5E12-478B-A062-DE9813BFBBE9}"/>
              </a:ext>
            </a:extLst>
          </p:cNvPr>
          <p:cNvSpPr>
            <a:spLocks noGrp="1"/>
          </p:cNvSpPr>
          <p:nvPr>
            <p:ph idx="1"/>
          </p:nvPr>
        </p:nvSpPr>
        <p:spPr/>
        <p:txBody>
          <a:bodyPr>
            <a:normAutofit/>
          </a:bodyPr>
          <a:lstStyle/>
          <a:p>
            <a:r>
              <a:rPr lang="en-US" sz="2400" dirty="0"/>
              <a:t>Health and illness behaviors are learned within the context of family.</a:t>
            </a:r>
          </a:p>
          <a:p>
            <a:r>
              <a:rPr lang="en-US" sz="2400" dirty="0"/>
              <a:t>Family units are affected when one or more health members experience health problems.</a:t>
            </a:r>
          </a:p>
          <a:p>
            <a:r>
              <a:rPr lang="en-US" sz="2400" dirty="0"/>
              <a:t>Families affect the health of individual members and </a:t>
            </a:r>
            <a:r>
              <a:rPr lang="en-US" sz="2400" dirty="0" err="1"/>
              <a:t>viceversa</a:t>
            </a:r>
            <a:r>
              <a:rPr lang="en-US" sz="2400" dirty="0"/>
              <a:t>.</a:t>
            </a:r>
          </a:p>
          <a:p>
            <a:r>
              <a:rPr lang="en-US" sz="2400" dirty="0"/>
              <a:t>Health care effectiveness is improved when emphasis is placed on the family.</a:t>
            </a:r>
          </a:p>
          <a:p>
            <a:r>
              <a:rPr lang="en-US" sz="2400" dirty="0"/>
              <a:t>Promotion, maintenance and restoration of the health of families is important to the survival of society.</a:t>
            </a:r>
            <a:endParaRPr lang="th-TH" sz="2400" dirty="0"/>
          </a:p>
        </p:txBody>
      </p:sp>
    </p:spTree>
    <p:extLst>
      <p:ext uri="{BB962C8B-B14F-4D97-AF65-F5344CB8AC3E}">
        <p14:creationId xmlns:p14="http://schemas.microsoft.com/office/powerpoint/2010/main" val="2581273538"/>
      </p:ext>
    </p:extLst>
  </p:cSld>
  <p:clrMapOvr>
    <a:masterClrMapping/>
  </p:clrMapOvr>
</p:sld>
</file>

<file path=ppt/theme/theme1.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Override1.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F006B4-A9E1-4F39-85C8-FB836F919348}">
  <ds:schemaRefs>
    <ds:schemaRef ds:uri="http://schemas.microsoft.com/sharepoint/v3/contenttype/forms"/>
  </ds:schemaRefs>
</ds:datastoreItem>
</file>

<file path=customXml/itemProps2.xml><?xml version="1.0" encoding="utf-8"?>
<ds:datastoreItem xmlns:ds="http://schemas.openxmlformats.org/officeDocument/2006/customXml" ds:itemID="{8F3CD65D-61A5-43C9-A837-6EC73C7DA8AB}">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16377351-63A1-4C2E-8C9A-66CDD70F1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{AFD6BA13-FAAB-4DFB-B0A6-35F8D9EA1FEC}tf11437505_win32</Template>
  <TotalTime>416</TotalTime>
  <Words>1691</Words>
  <Application>Microsoft Office PowerPoint</Application>
  <PresentationFormat>Widescreen</PresentationFormat>
  <Paragraphs>169</Paragraphs>
  <Slides>44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Calibri</vt:lpstr>
      <vt:lpstr>Georgia Pro Cond Light</vt:lpstr>
      <vt:lpstr>Speak Pro</vt:lpstr>
      <vt:lpstr>RetrospectVTI</vt:lpstr>
      <vt:lpstr>Family Nursing &amp; Home visit</vt:lpstr>
      <vt:lpstr>Difinition</vt:lpstr>
      <vt:lpstr>Nursing Process</vt:lpstr>
      <vt:lpstr>Family Nursing Process</vt:lpstr>
      <vt:lpstr>Family</vt:lpstr>
      <vt:lpstr>Family Health</vt:lpstr>
      <vt:lpstr>Family Health Nursing</vt:lpstr>
      <vt:lpstr>Family Health Nursing</vt:lpstr>
      <vt:lpstr>Need of Family Focus</vt:lpstr>
      <vt:lpstr>Objectives</vt:lpstr>
      <vt:lpstr>Objectives</vt:lpstr>
      <vt:lpstr>Principles</vt:lpstr>
      <vt:lpstr>Principles</vt:lpstr>
      <vt:lpstr>Roles of Family Nursing</vt:lpstr>
      <vt:lpstr>Roles of Family Nursing</vt:lpstr>
      <vt:lpstr>Family centered nursing appaoch</vt:lpstr>
      <vt:lpstr>Approaches to Family Nursing</vt:lpstr>
      <vt:lpstr>Family as the context </vt:lpstr>
      <vt:lpstr>Approaches to Family Nursing</vt:lpstr>
      <vt:lpstr>Family as the client </vt:lpstr>
      <vt:lpstr>Approaches to Family Nursing</vt:lpstr>
      <vt:lpstr>Family as System </vt:lpstr>
      <vt:lpstr>Approaches to Family Nursing</vt:lpstr>
      <vt:lpstr>Family as Component of Society </vt:lpstr>
      <vt:lpstr>PowerPoint Presentation</vt:lpstr>
      <vt:lpstr>PowerPoint Presentation</vt:lpstr>
      <vt:lpstr>Family Nursing Process</vt:lpstr>
      <vt:lpstr>Family Nursing Process</vt:lpstr>
      <vt:lpstr>Family Nursing Process</vt:lpstr>
      <vt:lpstr>Method of data collection</vt:lpstr>
      <vt:lpstr>Method of data collection</vt:lpstr>
      <vt:lpstr>Tool of collecting data</vt:lpstr>
      <vt:lpstr>Family Plan</vt:lpstr>
      <vt:lpstr>Priority setting</vt:lpstr>
      <vt:lpstr>Evaluation</vt:lpstr>
      <vt:lpstr>Type of Evaluation</vt:lpstr>
      <vt:lpstr>Home visit </vt:lpstr>
      <vt:lpstr>Home visit</vt:lpstr>
      <vt:lpstr>Stage of Home Visit</vt:lpstr>
      <vt:lpstr>Stage of Home Visit</vt:lpstr>
      <vt:lpstr>Stage of Home Visit</vt:lpstr>
      <vt:lpstr>Principle of priority setting to home visit</vt:lpstr>
      <vt:lpstr>Criterion to visit</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Health &amp; Home visit</dc:title>
  <dc:creator>HP</dc:creator>
  <cp:lastModifiedBy>HP</cp:lastModifiedBy>
  <cp:revision>36</cp:revision>
  <dcterms:created xsi:type="dcterms:W3CDTF">2023-01-07T04:53:12Z</dcterms:created>
  <dcterms:modified xsi:type="dcterms:W3CDTF">2023-01-08T07:12:57Z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