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5A9790-C6D5-4457-9A2E-AD569386E581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4F43CF-3516-4B58-A2BC-2B16530F3BBA}" type="datetimeFigureOut">
              <a:rPr lang="th-TH" smtClean="0"/>
              <a:t>06/03/59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โรงเรียนส่งเสริมสุขภาพ</a:t>
            </a:r>
            <a:endParaRPr lang="th-TH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1752600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อาจารย์วิภากร  สอนสนาม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314701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dirty="0" smtClean="0"/>
              <a:t>ความหมายของโรงเรียนส่งเสริมสุขภาพ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dirty="0" smtClean="0"/>
              <a:t>โรงเรียนที่มีขีดความสามารถ แข็งแกร่ง มั่นคง ที่จะเป็นสถานที่ที่มีสุขภาพอนามัยที่ดี เพื่อการอาศัย ศึกษา และทำงาน (</a:t>
            </a:r>
            <a:r>
              <a:rPr lang="en-US" sz="4400" dirty="0" smtClean="0"/>
              <a:t>A health promotion school is a school constantly strengthening its capacity as a health setting for living, learning and working</a:t>
            </a:r>
            <a:r>
              <a:rPr lang="th-TH" sz="4400" dirty="0" smtClean="0"/>
              <a:t>) (</a:t>
            </a:r>
            <a:r>
              <a:rPr lang="en-US" sz="4400" dirty="0" smtClean="0"/>
              <a:t>WHO, 1998</a:t>
            </a:r>
            <a:r>
              <a:rPr lang="th-TH" sz="4400" dirty="0" smtClean="0"/>
              <a:t>)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13266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dirty="0" smtClean="0"/>
              <a:t>ความหมายของโรงเรียนส่งเสริมสุขภาพ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800" dirty="0" smtClean="0"/>
              <a:t>โรงเรียนที่มีความร่วมมือร่วมใจกันพัฒนาพฤติกรรมและสิ่งแวดล้อมให้เอื้อต่อสุขภาพอย่างสม่ำเสมอเพื่อการมีสุขภาพดีของทุกคนในโรงเรียน กรมอนามัย กระทรวงสาธารณสุข </a:t>
            </a:r>
            <a:r>
              <a:rPr lang="en-US" sz="4800" dirty="0" smtClean="0"/>
              <a:t>: 2545</a:t>
            </a:r>
            <a:r>
              <a:rPr lang="th-TH" sz="4800" dirty="0" smtClean="0"/>
              <a:t>)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60653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ปัญหาสุขภาพที่สำคัญของนักเรียนในโรงเรียน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h-TH" dirty="0" smtClean="0"/>
              <a:t>ปัญหาสุขภาพในช่องปาก</a:t>
            </a:r>
          </a:p>
          <a:p>
            <a:pPr marL="514350" indent="-514350">
              <a:buAutoNum type="arabicParenR"/>
            </a:pPr>
            <a:r>
              <a:rPr lang="th-TH" dirty="0" smtClean="0"/>
              <a:t>ปัญหาภาวะโภชนาการ</a:t>
            </a:r>
          </a:p>
          <a:p>
            <a:pPr marL="514350" indent="-514350">
              <a:buAutoNum type="arabicParenR"/>
            </a:pPr>
            <a:r>
              <a:rPr lang="th-TH" dirty="0" smtClean="0"/>
              <a:t>ปัญหาโรคต่างๆ</a:t>
            </a:r>
          </a:p>
          <a:p>
            <a:pPr marL="514350" indent="-514350">
              <a:buAutoNum type="arabicParenR"/>
            </a:pPr>
            <a:r>
              <a:rPr lang="th-TH" dirty="0" smtClean="0"/>
              <a:t>ปัญหาอุบัติเหตุและการบาดเจ็บ</a:t>
            </a:r>
          </a:p>
          <a:p>
            <a:pPr marL="514350" indent="-514350">
              <a:buAutoNum type="arabicParenR"/>
            </a:pPr>
            <a:r>
              <a:rPr lang="th-TH" dirty="0" smtClean="0"/>
              <a:t>ปัญหาด้านพฤติกรรม (พฤติกรรมการดื่มสุรา พฤติกรรมการใช้</a:t>
            </a:r>
          </a:p>
          <a:p>
            <a:pPr marL="0" indent="0">
              <a:buNone/>
            </a:pPr>
            <a:r>
              <a:rPr lang="th-TH" dirty="0" err="1" smtClean="0"/>
              <a:t>ยาเสพติด</a:t>
            </a:r>
            <a:r>
              <a:rPr lang="th-TH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th-TH" dirty="0" smtClean="0"/>
              <a:t>ปัญหาสุขภาพจิต</a:t>
            </a:r>
          </a:p>
          <a:p>
            <a:pPr marL="514350" indent="-514350">
              <a:buAutoNum type="arabicParenR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280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dirty="0" smtClean="0"/>
              <a:t>ปัจจัยที่อิทธิพลต่อสุขภาพของนักเรียนในโรงเรียน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/>
              <a:t>ประกอบด้วย </a:t>
            </a:r>
            <a:r>
              <a:rPr lang="en-US" sz="4000" dirty="0" smtClean="0"/>
              <a:t>2 </a:t>
            </a:r>
            <a:r>
              <a:rPr lang="th-TH" sz="4000" dirty="0" smtClean="0"/>
              <a:t>ปัจจัยใหญ่</a:t>
            </a:r>
          </a:p>
          <a:p>
            <a:pPr marL="514350" indent="-514350">
              <a:buAutoNum type="arabicPeriod"/>
            </a:pPr>
            <a:r>
              <a:rPr lang="th-TH" sz="4000" dirty="0" smtClean="0"/>
              <a:t>ลักษณะพันธุ์กรรม </a:t>
            </a:r>
          </a:p>
          <a:p>
            <a:pPr marL="514350" indent="-514350">
              <a:buAutoNum type="arabicPeriod"/>
            </a:pPr>
            <a:r>
              <a:rPr lang="th-TH" sz="4000" dirty="0" smtClean="0"/>
              <a:t>ลักษณะทางวัฒนธรรม และพฤติกรรม</a:t>
            </a:r>
          </a:p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th-TH" sz="4000" dirty="0" smtClean="0"/>
              <a:t>สภาพแวดล้อม</a:t>
            </a:r>
          </a:p>
          <a:p>
            <a:pPr marL="0" indent="0">
              <a:buNone/>
            </a:pPr>
            <a:r>
              <a:rPr lang="en-US" sz="4000" dirty="0" smtClean="0"/>
              <a:t>4. </a:t>
            </a:r>
            <a:r>
              <a:rPr lang="th-TH" sz="4000" dirty="0" smtClean="0"/>
              <a:t>บริการทางสุขภาพและการปฏิบัติทางการแพทย์ในโรงเรียน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54206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องค์ประกอบโรงเรียนส่งเสริมสุขภาพ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/>
              <a:t>กรมอนามัย กระทรวงสาธารณสุข  (</a:t>
            </a:r>
            <a:r>
              <a:rPr lang="en-US" sz="3600" dirty="0" smtClean="0"/>
              <a:t>2545</a:t>
            </a:r>
            <a:r>
              <a:rPr lang="th-TH" sz="3600" dirty="0" smtClean="0"/>
              <a:t>) ได้กำหนดแนวทางการดำเนินแนวทางการดำเนินงานตามองค์ประกอบของการเป็นโรงเรียนส่งเสริมสุขภาพไว้ </a:t>
            </a:r>
            <a:r>
              <a:rPr lang="en-US" sz="3600" dirty="0" smtClean="0"/>
              <a:t>10 </a:t>
            </a:r>
            <a:r>
              <a:rPr lang="th-TH" sz="3600" dirty="0" smtClean="0"/>
              <a:t>องค์ประกอบ ดังนี้</a:t>
            </a:r>
          </a:p>
          <a:p>
            <a:pPr marL="514350" indent="-514350">
              <a:buAutoNum type="arabicPeriod"/>
            </a:pPr>
            <a:r>
              <a:rPr lang="th-TH" sz="3600" dirty="0" smtClean="0"/>
              <a:t>นโยบายของโรงเรียน</a:t>
            </a:r>
          </a:p>
          <a:p>
            <a:pPr marL="514350" indent="-514350">
              <a:buAutoNum type="arabicPeriod"/>
            </a:pPr>
            <a:r>
              <a:rPr lang="th-TH" sz="3600" dirty="0" smtClean="0"/>
              <a:t>การบริหารจัดการโรงเรียน</a:t>
            </a:r>
          </a:p>
          <a:p>
            <a:pPr marL="514350" indent="-514350">
              <a:buAutoNum type="arabicPeriod"/>
            </a:pPr>
            <a:r>
              <a:rPr lang="th-TH" sz="3600" dirty="0" smtClean="0"/>
              <a:t>โครงการร่วมระหว่างโรงเรียนและชุมชน</a:t>
            </a:r>
          </a:p>
          <a:p>
            <a:pPr marL="514350" indent="-514350">
              <a:buAutoNum type="arabicPeriod"/>
            </a:pPr>
            <a:r>
              <a:rPr lang="th-TH" sz="3600" dirty="0" smtClean="0"/>
              <a:t>การจัดสิ่งแวดล้อมในโรงเรียนที่เอื้อต่อสุขภาพ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24957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องค์ประกอบโรงเรียนส่งเสริมสุขภาพ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5) </a:t>
            </a:r>
            <a:r>
              <a:rPr lang="th-TH" sz="4000" dirty="0" smtClean="0"/>
              <a:t>บริการอนามัยโรงเรียน</a:t>
            </a:r>
          </a:p>
          <a:p>
            <a:pPr marL="0" indent="0">
              <a:buNone/>
            </a:pPr>
            <a:r>
              <a:rPr lang="en-US" sz="4000" dirty="0" smtClean="0"/>
              <a:t>6) </a:t>
            </a:r>
            <a:r>
              <a:rPr lang="th-TH" sz="4000" dirty="0" smtClean="0"/>
              <a:t>สุขศึกษาในโรงเรียน</a:t>
            </a:r>
          </a:p>
          <a:p>
            <a:pPr marL="0" indent="0">
              <a:buNone/>
            </a:pPr>
            <a:r>
              <a:rPr lang="en-US" sz="4000" dirty="0" smtClean="0"/>
              <a:t>7) </a:t>
            </a:r>
            <a:r>
              <a:rPr lang="th-TH" sz="4000" dirty="0" smtClean="0"/>
              <a:t>โภชนาการและอาหารที่ปลอดภัย</a:t>
            </a:r>
          </a:p>
          <a:p>
            <a:pPr marL="0" indent="0">
              <a:buNone/>
            </a:pPr>
            <a:r>
              <a:rPr lang="en-US" sz="4000" dirty="0" smtClean="0"/>
              <a:t>8) </a:t>
            </a:r>
            <a:r>
              <a:rPr lang="th-TH" sz="4000" dirty="0" smtClean="0"/>
              <a:t>การออกกำลังกาย</a:t>
            </a:r>
          </a:p>
          <a:p>
            <a:pPr marL="0" indent="0">
              <a:buNone/>
            </a:pPr>
            <a:r>
              <a:rPr lang="en-US" sz="4000" dirty="0" smtClean="0"/>
              <a:t>9) </a:t>
            </a:r>
            <a:r>
              <a:rPr lang="th-TH" sz="4000" dirty="0" smtClean="0"/>
              <a:t>การให้คำปรึกษาและสนับสนุนทางสังคม</a:t>
            </a:r>
          </a:p>
          <a:p>
            <a:pPr marL="0" indent="0">
              <a:buNone/>
            </a:pPr>
            <a:r>
              <a:rPr lang="en-US" sz="4000" dirty="0" smtClean="0"/>
              <a:t>10) </a:t>
            </a:r>
            <a:r>
              <a:rPr lang="th-TH" sz="4000" dirty="0" smtClean="0"/>
              <a:t>การส่งเสริมสุขภาพบุคลากรในโรงเรียน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324259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กลวิธีและกระบวนการดำเนินการส่งเสริมสุขภาพในโรงเรียน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/>
              <a:t>การชี้นำเพื่อสุขภาพ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- การให้สุขศึกษาในโรงเรียน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- การให้คำปรึกษา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การสนับสนุนทางสังคม</a:t>
            </a:r>
          </a:p>
          <a:p>
            <a:pPr marL="514350" indent="-514350">
              <a:buAutoNum type="arabicPeriod"/>
            </a:pPr>
            <a:r>
              <a:rPr lang="th-TH" dirty="0" smtClean="0"/>
              <a:t>การเสริมพลัง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914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กระบวนการดำเนินการส่งเสริมสุขภาพในโรงเรียน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 smtClean="0"/>
              <a:t>โดยใช้หลักการ </a:t>
            </a:r>
            <a:r>
              <a:rPr lang="en-US" sz="4400" dirty="0" smtClean="0"/>
              <a:t>PDCA </a:t>
            </a:r>
            <a:r>
              <a:rPr lang="th-TH" sz="4400" dirty="0" smtClean="0"/>
              <a:t>หรือ วงจรคุณภาพ  ในทุกองค์ประกอบ (</a:t>
            </a:r>
            <a:r>
              <a:rPr lang="en-US" sz="4400" dirty="0" smtClean="0"/>
              <a:t>1o </a:t>
            </a:r>
            <a:r>
              <a:rPr lang="th-TH" sz="4400" dirty="0" smtClean="0"/>
              <a:t>ข้อ)</a:t>
            </a:r>
            <a:endParaRPr lang="en-US" sz="4400" dirty="0" smtClean="0"/>
          </a:p>
          <a:p>
            <a:pPr marL="0" indent="0">
              <a:buNone/>
            </a:pP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03898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333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โรงเรียนส่งเสริมสุขภาพ</vt:lpstr>
      <vt:lpstr>ความหมายของโรงเรียนส่งเสริมสุขภาพ</vt:lpstr>
      <vt:lpstr>ความหมายของโรงเรียนส่งเสริมสุขภาพ</vt:lpstr>
      <vt:lpstr>ปัญหาสุขภาพที่สำคัญของนักเรียนในโรงเรียน</vt:lpstr>
      <vt:lpstr>ปัจจัยที่อิทธิพลต่อสุขภาพของนักเรียนในโรงเรียน</vt:lpstr>
      <vt:lpstr>องค์ประกอบโรงเรียนส่งเสริมสุขภาพ</vt:lpstr>
      <vt:lpstr>องค์ประกอบโรงเรียนส่งเสริมสุขภาพ</vt:lpstr>
      <vt:lpstr>กลวิธีและกระบวนการดำเนินการส่งเสริมสุขภาพในโรงเรียน</vt:lpstr>
      <vt:lpstr>กระบวนการดำเนินการส่งเสริมสุขภาพในโรงเรียน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โรงเรียนส่งเสริมสุขภาพ</dc:title>
  <dc:creator>acer</dc:creator>
  <cp:lastModifiedBy>acer</cp:lastModifiedBy>
  <cp:revision>11</cp:revision>
  <dcterms:created xsi:type="dcterms:W3CDTF">2016-03-03T16:14:46Z</dcterms:created>
  <dcterms:modified xsi:type="dcterms:W3CDTF">2016-03-06T15:31:33Z</dcterms:modified>
</cp:coreProperties>
</file>