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56" r:id="rId5"/>
    <p:sldId id="266" r:id="rId6"/>
    <p:sldId id="273" r:id="rId7"/>
    <p:sldId id="269" r:id="rId8"/>
    <p:sldId id="264" r:id="rId9"/>
    <p:sldId id="262" r:id="rId10"/>
    <p:sldId id="257" r:id="rId11"/>
    <p:sldId id="270" r:id="rId12"/>
    <p:sldId id="268" r:id="rId13"/>
    <p:sldId id="265" r:id="rId14"/>
    <p:sldId id="306" r:id="rId15"/>
    <p:sldId id="307" r:id="rId16"/>
    <p:sldId id="271" r:id="rId17"/>
    <p:sldId id="300" r:id="rId18"/>
    <p:sldId id="277" r:id="rId19"/>
    <p:sldId id="281" r:id="rId20"/>
    <p:sldId id="283" r:id="rId21"/>
    <p:sldId id="286" r:id="rId22"/>
    <p:sldId id="287" r:id="rId23"/>
    <p:sldId id="288" r:id="rId24"/>
    <p:sldId id="301" r:id="rId25"/>
    <p:sldId id="289" r:id="rId26"/>
    <p:sldId id="285" r:id="rId27"/>
    <p:sldId id="276" r:id="rId28"/>
    <p:sldId id="308" r:id="rId29"/>
    <p:sldId id="279" r:id="rId30"/>
    <p:sldId id="299" r:id="rId31"/>
    <p:sldId id="275" r:id="rId32"/>
    <p:sldId id="292" r:id="rId33"/>
    <p:sldId id="294" r:id="rId34"/>
    <p:sldId id="295" r:id="rId35"/>
    <p:sldId id="309" r:id="rId36"/>
    <p:sldId id="298" r:id="rId37"/>
    <p:sldId id="272" r:id="rId38"/>
    <p:sldId id="304" r:id="rId39"/>
    <p:sldId id="311" r:id="rId40"/>
    <p:sldId id="310" r:id="rId41"/>
    <p:sldId id="263" r:id="rId42"/>
  </p:sldIdLst>
  <p:sldSz cx="12192000" cy="6858000"/>
  <p:notesSz cx="7010400" cy="92964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ยินดีต้อนรับ" id="{E75E278A-FF0E-49A4-B170-79828D63BBAD}">
          <p14:sldIdLst>
            <p14:sldId id="256"/>
            <p14:sldId id="266"/>
            <p14:sldId id="273"/>
            <p14:sldId id="269"/>
            <p14:sldId id="264"/>
            <p14:sldId id="262"/>
            <p14:sldId id="257"/>
            <p14:sldId id="270"/>
            <p14:sldId id="268"/>
            <p14:sldId id="265"/>
            <p14:sldId id="306"/>
            <p14:sldId id="307"/>
            <p14:sldId id="271"/>
          </p14:sldIdLst>
        </p14:section>
        <p14:section name="ออกแบบ ทำให้ประทับใจ และทำงานร่วมกัน" id="{B9B51309-D148-4332-87C2-07BE32FBCA3B}">
          <p14:sldIdLst>
            <p14:sldId id="300"/>
            <p14:sldId id="277"/>
            <p14:sldId id="281"/>
            <p14:sldId id="283"/>
            <p14:sldId id="286"/>
            <p14:sldId id="287"/>
            <p14:sldId id="288"/>
            <p14:sldId id="301"/>
            <p14:sldId id="289"/>
            <p14:sldId id="285"/>
            <p14:sldId id="276"/>
            <p14:sldId id="308"/>
            <p14:sldId id="279"/>
            <p14:sldId id="299"/>
            <p14:sldId id="275"/>
            <p14:sldId id="292"/>
            <p14:sldId id="294"/>
            <p14:sldId id="295"/>
            <p14:sldId id="309"/>
            <p14:sldId id="298"/>
            <p14:sldId id="272"/>
            <p14:sldId id="304"/>
            <p14:sldId id="311"/>
            <p14:sldId id="310"/>
          </p14:sldIdLst>
        </p14:section>
        <p14:section name="เรียนรู้เพิ่มเติม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Tester th-TH" initials="Tt" lastIdx="1" clrIdx="2">
    <p:extLst>
      <p:ext uri="{19B8F6BF-5375-455C-9EA6-DF929625EA0E}">
        <p15:presenceInfo xmlns:p15="http://schemas.microsoft.com/office/powerpoint/2012/main" userId="Tester th-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24726"/>
    <a:srgbClr val="D60093"/>
    <a:srgbClr val="D2B4A6"/>
    <a:srgbClr val="734F29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9T03:54:48.853" v="58"/>
      <pc:docMkLst>
        <pc:docMk/>
      </pc:docMkLst>
      <pc:sldChg chg="modSp mod modNotes">
        <pc:chgData name="Fake Test User" userId="SID-0" providerId="Test" clId="FakeClientId" dt="2019-08-09T03:41:03.975" v="34" actId="790"/>
        <pc:sldMkLst>
          <pc:docMk/>
          <pc:sldMk cId="2471807738" sldId="256"/>
        </pc:sldMkLst>
        <pc:spChg chg="mod">
          <ac:chgData name="Fake Test User" userId="SID-0" providerId="Test" clId="FakeClientId" dt="2019-08-09T03:41:03.975" v="34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9T03:41:03.975" v="34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9T03:44:13.535" v="47" actId="14826"/>
        <pc:sldMkLst>
          <pc:docMk/>
          <pc:sldMk cId="1328676004" sldId="257"/>
        </pc:sldMkLst>
        <pc:spChg chg="mod">
          <ac:chgData name="Fake Test User" userId="SID-0" providerId="Test" clId="FakeClientId" dt="2019-08-09T03:41:20.786" v="36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9T03:43:38.335" v="45" actId="20577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9T03:43:55.365" v="46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9T03:43:31.913" v="44" actId="1036"/>
          <ac:picMkLst>
            <pc:docMk/>
            <pc:sldMk cId="1328676004" sldId="257"/>
            <ac:picMk id="9" creationId="{00000000-0000-0000-0000-000000000000}"/>
          </ac:picMkLst>
        </pc:picChg>
        <pc:picChg chg="mod">
          <ac:chgData name="Fake Test User" userId="SID-0" providerId="Test" clId="FakeClientId" dt="2019-08-09T03:44:13.535" v="47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9T03:43:24.179" v="41" actId="14826"/>
        <pc:sldMkLst>
          <pc:docMk/>
          <pc:sldMk cId="2090733893" sldId="262"/>
        </pc:sldMkLst>
        <pc:spChg chg="mod">
          <ac:chgData name="Fake Test User" userId="SID-0" providerId="Test" clId="FakeClientId" dt="2019-08-09T03:41:14.068" v="35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9T03:41:14.068" v="35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9T03:43:01.087" v="40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9T03:43:24.179" v="41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9T03:42:39.276" v="39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9T03:54:48.853" v="58"/>
        <pc:sldMkLst>
          <pc:docMk/>
          <pc:sldMk cId="2317502127" sldId="263"/>
        </pc:sldMkLst>
        <pc:spChg chg="mod">
          <ac:chgData name="Fake Test User" userId="SID-0" providerId="Test" clId="FakeClientId" dt="2019-08-09T03:45:38.364" v="53" actId="2711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9T03:45:38.364" v="53" actId="2711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9T03:47:09.424" v="55" actId="1410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9T03:54:48.853" v="58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9T03:54:40.885" v="57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addCm delCm modNotes">
        <pc:chgData name="Fake Test User" userId="SID-0" providerId="Test" clId="FakeClientId" dt="2019-08-09T03:44:53.861" v="50" actId="1589"/>
        <pc:sldMkLst>
          <pc:docMk/>
          <pc:sldMk cId="1531532291" sldId="264"/>
        </pc:sldMkLst>
        <pc:spChg chg="mod">
          <ac:chgData name="Fake Test User" userId="SID-0" providerId="Test" clId="FakeClientId" dt="2019-08-09T03:41:27.301" v="37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9T03:41:27.301" v="37" actId="790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9T03:44:33.706" v="48" actId="14826"/>
          <ac:picMkLst>
            <pc:docMk/>
            <pc:sldMk cId="1531532291" sldId="264"/>
            <ac:picMk id="5" creationId="{00000000-0000-0000-0000-000000000000}"/>
          </ac:picMkLst>
        </pc:picChg>
        <pc:cmChg chg="add del">
          <pc:cmMkLst>
            <pc:docMk/>
            <pc:sldMk cId="1531532291" sldId="264"/>
            <pc:cmMk authorId="2" idx="1"/>
          </pc:cmMkLst>
        </pc:cmChg>
      </pc:sldChg>
      <pc:sldMasterChg chg="modSp mod modSldLayout">
        <pc:chgData name="Fake Test User" userId="SID-0" providerId="Test" clId="FakeClientId" dt="2019-08-09T03:38:33.657" v="26" actId="2711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9T03:36:10.580" v="8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9T03:36:10.580" v="8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9T03:36:10.580" v="8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9T03:36:10.580" v="8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9T03:36:10.580" v="8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9T03:36:47.977" v="12" actId="2711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9T03:36:47.977" v="12" actId="2711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9T03:36:47.977" v="12" actId="2711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9T03:36:47.977" v="12" actId="2711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9T03:36:47.977" v="12" actId="2711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9T03:36:47.977" v="12" actId="2711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9T03:36:47.977" v="12" actId="2711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9T03:36:47.977" v="12" actId="2711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9T03:36:35.016" v="11" actId="2711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9T03:36:35.016" v="11" actId="2711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9T03:36:35.016" v="11" actId="2711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9T03:36:35.016" v="11" actId="2711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9T03:36:35.016" v="11" actId="2711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9T03:36:35.016" v="11" actId="2711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9T03:36:35.016" v="11" actId="2711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9T03:36:35.016" v="11" actId="2711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9T03:37:05.382" v="13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9T03:37:05.382" v="13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9T03:37:05.382" v="13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9T03:37:05.382" v="13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9T03:37:05.382" v="13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9T03:37:05.382" v="13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9T03:37:05.382" v="13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9T03:37:05.382" v="13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9T03:37:19.084" v="15" actId="2711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9T03:37:19.084" v="15" actId="2711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9T03:37:19.084" v="15" actId="2711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9T03:37:19.084" v="15" actId="2711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9T03:37:19.084" v="15" actId="2711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9T03:37:19.084" v="15" actId="2711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9T03:37:19.084" v="15" actId="2711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9T03:37:19.084" v="15" actId="2711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9T03:37:19.084" v="15" actId="2711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9T03:37:30.302" v="17" actId="2711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9T03:37:30.302" v="17" actId="2711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9T03:37:30.302" v="17" actId="2711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9T03:37:30.302" v="17" actId="2711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9T03:37:30.302" v="17" actId="2711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9T03:37:30.302" v="17" actId="2711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9T03:37:30.302" v="17" actId="2711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9T03:37:30.302" v="17" actId="2711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9T03:37:30.302" v="17" actId="2711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9T03:37:30.302" v="17" actId="2711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9T03:37:30.302" v="17" actId="2711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9T03:37:43.661" v="19" actId="2711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9T03:37:43.661" v="19" actId="2711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9T03:37:43.661" v="19" actId="2711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9T03:37:43.661" v="19" actId="2711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9T03:37:43.661" v="19" actId="2711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9T03:37:43.661" v="19" actId="2711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9T03:37:43.661" v="19" actId="2711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9T03:37:52.207" v="20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9T03:37:52.207" v="20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9T03:37:52.207" v="20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9T03:37:52.207" v="20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9T03:38:01.785" v="21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9T03:38:01.785" v="21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9T03:38:01.785" v="21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9T03:38:01.785" v="21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9T03:38:01.785" v="21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9T03:38:01.785" v="21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9T03:38:01.785" v="21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9T03:38:07.769" v="22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9T03:38:07.769" v="22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9T03:38:07.769" v="22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9T03:38:07.769" v="22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9T03:38:07.769" v="22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9T03:38:07.769" v="22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9T03:38:07.769" v="22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9T03:38:33.657" v="26" actId="2711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9T03:38:33.657" v="26" actId="2711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9T03:38:33.657" v="26" actId="2711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9T03:38:33.657" v="26" actId="2711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9T03:38:33.657" v="26" actId="2711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9T03:38:33.657" v="26" actId="2711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9T03:38:33.657" v="26" actId="2711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9T03:38:33.657" v="26" actId="2711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9T03:38:26.845" v="25" actId="2711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9T03:38:26.845" v="25" actId="2711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9T03:38:26.845" v="25" actId="2711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9T03:38:26.845" v="25" actId="2711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9T03:38:26.845" v="25" actId="2711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9T03:38:26.845" v="25" actId="2711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9T03:38:26.845" v="25" actId="2711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9T03:38:26.845" v="25" actId="2711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B6CC42C6-9B20-432C-A2B9-D39933546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h-TH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DB82EA2-EF41-4F2F-9CC1-FDC248501E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7F6684-C995-4F52-A168-C5C9CBB7AB42}" type="datetime1">
              <a:rPr lang="th-TH" noProof="1" smtClean="0">
                <a:latin typeface="Leelawadee" panose="020B0502040204020203" pitchFamily="34" charset="-34"/>
                <a:cs typeface="Leelawadee" panose="020B0502040204020203" pitchFamily="34" charset="-34"/>
              </a:rPr>
              <a:t>10/05/65</a:t>
            </a:fld>
            <a:endParaRPr lang="th-TH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697E1C4-02A6-42AD-92A6-7092FFDA20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h-TH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0280F43-A061-40A7-A6A5-99B1A197A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C6779D-DB78-4F13-A419-808821DC93E1}" type="slidenum">
              <a:rPr lang="th-TH" noProof="1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0286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11572F5-DC3A-4E7D-BD2F-3789E535BD0B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rtl="0"/>
            <a:endParaRPr lang="th-TH" noProof="1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th-TH" noProof="1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1"/>
              <a:t>ระดับที่สอง</a:t>
            </a:r>
          </a:p>
          <a:p>
            <a:pPr lvl="2" rtl="0"/>
            <a:r>
              <a:rPr lang="th-TH" noProof="1"/>
              <a:t>ระดับที่สาม</a:t>
            </a:r>
          </a:p>
          <a:p>
            <a:pPr lvl="3" rtl="0"/>
            <a:r>
              <a:rPr lang="th-TH" noProof="1"/>
              <a:t>ระดับที่สี่</a:t>
            </a:r>
          </a:p>
          <a:p>
            <a:pPr lvl="4" rtl="0"/>
            <a:r>
              <a:rPr lang="th-TH" noProof="1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F61EA0F-A667-4B49-8422-0062BC55E249}" type="slidenum">
              <a:rPr lang="th-TH" noProof="1" dirty="0" smtClean="0"/>
              <a:pPr/>
              <a:t>‹#›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noProof="1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th-TH" noProof="1" smtClean="0"/>
              <a:t>1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noProof="1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th-TH" noProof="1" dirty="0" smtClean="0"/>
              <a:pPr/>
              <a:t>5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127122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noProof="1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th-TH" noProof="1" dirty="0" smtClean="0"/>
              <a:pPr/>
              <a:t>6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3263440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noProof="1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th-TH" noProof="1" dirty="0" smtClean="0"/>
              <a:pPr/>
              <a:t>7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170899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noProof="1"/>
              <a:t>ในโหมดการนำเสนอสไลด์ ให้คลิกที่ลูกศรเพื่อเข้าสู่ศูนย์การเริ่มต้นใช้งาน PowerPoint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th-TH" noProof="1" smtClean="0"/>
              <a:t>38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1" smtClean="0"/>
              <a:t>คลิกเพื่อแก้ไขสไตล์ชื่อเรื่องต้นแบบ</a:t>
            </a:r>
            <a:endParaRPr lang="th-TH" noProof="1"/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 hasCustomPrompt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noProof="1"/>
              <a:t>คลิกเพื่อแก้ไขสไตล์คำบรรยายต้นแบบ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2AD00CB-C041-47E9-B8E0-7B85BA88DE4D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860EDB8-5305-433F-BE41-D7A86D811DB3}" type="slidenum">
              <a:rPr lang="th-TH" noProof="1" smtClean="0"/>
              <a:pPr/>
              <a:t>‹#›</a:t>
            </a:fld>
            <a:endParaRPr lang="th-TH" noProof="1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1" smtClean="0"/>
              <a:t>คลิกเพื่อแก้ไขสไตล์ชื่อเรื่องต้นแบบ</a:t>
            </a:r>
            <a:endParaRPr lang="th-TH" noProof="1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1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1" smtClean="0"/>
              <a:t>ระดับที่สอง</a:t>
            </a:r>
          </a:p>
          <a:p>
            <a:pPr lvl="2" rtl="0"/>
            <a:r>
              <a:rPr lang="th-TH" noProof="1" smtClean="0"/>
              <a:t>ระดับที่สาม</a:t>
            </a:r>
          </a:p>
          <a:p>
            <a:pPr lvl="3" rtl="0"/>
            <a:r>
              <a:rPr lang="th-TH" noProof="1" smtClean="0"/>
              <a:t>ระดับที่สี่</a:t>
            </a:r>
          </a:p>
          <a:p>
            <a:pPr lvl="4" rtl="0"/>
            <a:r>
              <a:rPr lang="th-TH" noProof="1" smtClean="0"/>
              <a:t>ระดับที่ห้า</a:t>
            </a:r>
            <a:endParaRPr lang="th-TH" noProof="1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6BA0428-7821-4B0F-B5BF-B4FB3A659395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860EDB8-5305-433F-BE41-D7A86D811DB3}" type="slidenum">
              <a:rPr lang="th-TH" noProof="1" smtClean="0"/>
              <a:pPr/>
              <a:t>‹#›</a:t>
            </a:fld>
            <a:endParaRPr lang="th-TH" noProof="1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1" smtClean="0"/>
              <a:t>คลิกเพื่อแก้ไขสไตล์ชื่อเรื่องต้นแบบ</a:t>
            </a:r>
            <a:endParaRPr lang="th-TH" noProof="1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1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1" smtClean="0"/>
              <a:t>ระดับที่สอง</a:t>
            </a:r>
          </a:p>
          <a:p>
            <a:pPr lvl="2" rtl="0"/>
            <a:r>
              <a:rPr lang="th-TH" noProof="1" smtClean="0"/>
              <a:t>ระดับที่สาม</a:t>
            </a:r>
          </a:p>
          <a:p>
            <a:pPr lvl="3" rtl="0"/>
            <a:r>
              <a:rPr lang="th-TH" noProof="1" smtClean="0"/>
              <a:t>ระดับที่สี่</a:t>
            </a:r>
          </a:p>
          <a:p>
            <a:pPr lvl="4" rtl="0"/>
            <a:r>
              <a:rPr lang="th-TH" noProof="1" smtClean="0"/>
              <a:t>ระดับที่ห้า</a:t>
            </a:r>
            <a:endParaRPr lang="th-TH" noProof="1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49AAAE3-9DAC-45B0-A9D8-84BFD24E27E2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860EDB8-5305-433F-BE41-D7A86D811DB3}" type="slidenum">
              <a:rPr lang="th-TH" noProof="1" smtClean="0"/>
              <a:pPr/>
              <a:t>‹#›</a:t>
            </a:fld>
            <a:endParaRPr lang="th-TH" noProof="1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1" smtClean="0"/>
              <a:t>คลิกเพื่อแก้ไขสไตล์ชื่อเรื่องต้นแบบ</a:t>
            </a:r>
            <a:endParaRPr lang="th-TH" noProof="1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1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1" smtClean="0"/>
              <a:t>ระดับที่สอง</a:t>
            </a:r>
          </a:p>
          <a:p>
            <a:pPr lvl="2" rtl="0"/>
            <a:r>
              <a:rPr lang="th-TH" noProof="1" smtClean="0"/>
              <a:t>ระดับที่สาม</a:t>
            </a:r>
          </a:p>
          <a:p>
            <a:pPr lvl="3" rtl="0"/>
            <a:r>
              <a:rPr lang="th-TH" noProof="1" smtClean="0"/>
              <a:t>ระดับที่สี่</a:t>
            </a:r>
          </a:p>
          <a:p>
            <a:pPr lvl="4" rtl="0"/>
            <a:r>
              <a:rPr lang="th-TH" noProof="1" smtClean="0"/>
              <a:t>ระดับที่ห้า</a:t>
            </a:r>
            <a:endParaRPr lang="th-TH" noProof="1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BE2E880-4E7A-47A7-A9F9-36A1789B78F9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860EDB8-5305-433F-BE41-D7A86D811DB3}" type="slidenum">
              <a:rPr lang="th-TH" noProof="1" smtClean="0"/>
              <a:pPr/>
              <a:t>‹#›</a:t>
            </a:fld>
            <a:endParaRPr lang="th-TH" noProof="1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th-TH" noProof="1" smtClean="0"/>
              <a:t>คลิกเพื่อแก้ไขสไตล์ชื่อเรื่องต้นแบบ</a:t>
            </a:r>
            <a:endParaRPr lang="th-TH" noProof="1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Leelawadee" panose="020B0502040204020203" pitchFamily="34" charset="-34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h-TH" noProof="1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F47CBB-C8DD-4750-BEAC-A85884AA8709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th-TH" noProof="1" dirty="0" smtClean="0"/>
              <a:t>‹#›</a:t>
            </a:fld>
            <a:endParaRPr lang="th-TH" noProof="1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1" smtClean="0"/>
              <a:t>คลิกเพื่อแก้ไขสไตล์ชื่อเรื่องต้นแบบ</a:t>
            </a:r>
            <a:endParaRPr lang="th-TH" noProof="1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คลิกเพื่อแก้ไขสไตล์ของข้อความต้นแบบ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ระดับที่สอง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ระดับที่สาม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ระดับที่สี่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ระดับที่ห้า</a:t>
            </a:r>
            <a:endParaRPr lang="th-TH" noProof="1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คลิกเพื่อแก้ไขสไตล์ของข้อความต้นแบบ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ระดับที่สอง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ระดับที่สาม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ระดับที่สี่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ระดับที่ห้า</a:t>
            </a:r>
            <a:endParaRPr lang="th-TH" noProof="1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B560E3B-2D00-4350-BABA-2964D3C6F746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860EDB8-5305-433F-BE41-D7A86D811DB3}" type="slidenum">
              <a:rPr lang="th-TH" noProof="1" smtClean="0"/>
              <a:pPr/>
              <a:t>‹#›</a:t>
            </a:fld>
            <a:endParaRPr lang="th-TH" noProof="1"/>
          </a:p>
        </p:txBody>
      </p:sp>
      <p:sp>
        <p:nvSpPr>
          <p:cNvPr id="9" name="สี่เหลี่ยมผืนผ้า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1" smtClean="0"/>
              <a:t>คลิกเพื่อแก้ไขสไตล์ชื่อเรื่องต้นแบบ</a:t>
            </a:r>
            <a:endParaRPr lang="th-TH" noProof="1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1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คลิกเพื่อแก้ไขสไตล์ของข้อความต้นแบบ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ระดับที่สอง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ระดับที่สาม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ระดับที่สี่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ระดับที่ห้า</a:t>
            </a:r>
            <a:endParaRPr lang="th-TH" noProof="1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1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คลิกเพื่อแก้ไขสไตล์ของข้อความต้นแบบ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ระดับที่สอง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ระดับที่สาม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ระดับที่สี่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ระดับที่ห้า</a:t>
            </a:r>
            <a:endParaRPr lang="th-TH" noProof="1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9043DEA-5139-425C-8F14-659171A4F1F2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860EDB8-5305-433F-BE41-D7A86D811DB3}" type="slidenum">
              <a:rPr lang="th-TH" noProof="1" smtClean="0"/>
              <a:pPr/>
              <a:t>‹#›</a:t>
            </a:fld>
            <a:endParaRPr lang="th-TH" noProof="1"/>
          </a:p>
        </p:txBody>
      </p:sp>
      <p:sp>
        <p:nvSpPr>
          <p:cNvPr id="11" name="สี่เหลี่ยมผืนผ้า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1" smtClean="0"/>
              <a:t>คลิกเพื่อแก้ไขสไตล์ชื่อเรื่องต้นแบบ</a:t>
            </a:r>
            <a:endParaRPr lang="th-TH" noProof="1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3EC3710-0CBB-458F-BE82-EF8B3BE3E860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860EDB8-5305-433F-BE41-D7A86D811DB3}" type="slidenum">
              <a:rPr lang="th-TH" noProof="1" smtClean="0"/>
              <a:pPr/>
              <a:t>‹#›</a:t>
            </a:fld>
            <a:endParaRPr lang="th-TH" noProof="1"/>
          </a:p>
        </p:txBody>
      </p:sp>
      <p:sp>
        <p:nvSpPr>
          <p:cNvPr id="7" name="สี่เหลี่ยมผืนผ้า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1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496710-028E-49D0-BB7A-8BA90B35F574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1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th-TH" noProof="1" dirty="0" smtClean="0"/>
              <a:t>‹#›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noProof="1" smtClean="0"/>
              <a:t>คลิกเพื่อแก้ไขสไตล์ชื่อเรื่องต้นแบบ</a:t>
            </a:r>
            <a:endParaRPr lang="th-TH" noProof="1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คลิกเพื่อแก้ไขสไตล์ของข้อความต้นแบบ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ระดับที่สอง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ระดับที่สาม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ระดับที่สี่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th-TH" noProof="1" smtClean="0"/>
              <a:t>ระดับที่ห้า</a:t>
            </a:r>
            <a:endParaRPr lang="th-TH" noProof="1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1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1FBDD5-5ECC-4D32-9D97-B66AAA807B19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1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th-TH" noProof="1" dirty="0" smtClean="0"/>
              <a:t>‹#›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noProof="1" smtClean="0"/>
              <a:t>คลิกเพื่อแก้ไขสไตล์ชื่อเรื่องต้นแบบ</a:t>
            </a:r>
            <a:endParaRPr lang="th-TH" noProof="1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1" smtClean="0"/>
              <a:t>คลิกไอคอนเพื่อเพิ่มรูปภาพ</a:t>
            </a:r>
            <a:endParaRPr lang="th-TH" noProof="1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1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2625D1-A857-4223-A3B4-39522C6132E2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1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th-TH" noProof="1" dirty="0" smtClean="0"/>
              <a:t>‹#›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-TH" noProof="1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1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1"/>
              <a:t>ระดับที่สอง</a:t>
            </a:r>
          </a:p>
          <a:p>
            <a:pPr lvl="2" rtl="0"/>
            <a:r>
              <a:rPr lang="th-TH" noProof="1"/>
              <a:t>ระดับที่สาม</a:t>
            </a:r>
          </a:p>
          <a:p>
            <a:pPr lvl="3" rtl="0"/>
            <a:r>
              <a:rPr lang="th-TH" noProof="1"/>
              <a:t>ระดับที่สี่</a:t>
            </a:r>
          </a:p>
          <a:p>
            <a:pPr lvl="4" rtl="0"/>
            <a:r>
              <a:rPr lang="th-TH" noProof="1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59BDFED-C7FF-49F0-8396-4B726C9E46C3}" type="datetime1">
              <a:rPr lang="th-TH" noProof="1" smtClean="0"/>
              <a:t>10/05/65</a:t>
            </a:fld>
            <a:endParaRPr lang="th-TH" noProof="1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1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860EDB8-5305-433F-BE41-D7A86D811DB3}" type="slidenum">
              <a:rPr lang="th-TH" noProof="1" dirty="0" smtClean="0"/>
              <a:pPr/>
              <a:t>‹#›</a:t>
            </a:fld>
            <a:endParaRPr lang="th-TH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th-TH" noProof="1" smtClean="0"/>
              <a:t>บทที่ </a:t>
            </a:r>
            <a:r>
              <a:rPr lang="en-US" noProof="1" smtClean="0"/>
              <a:t>5 </a:t>
            </a:r>
            <a:r>
              <a:rPr lang="th-TH" noProof="1" smtClean="0"/>
              <a:t>ตัวชี้วัดภาวะสุขภาพ</a:t>
            </a:r>
            <a:r>
              <a:rPr lang="en-US" noProof="1" smtClean="0"/>
              <a:t> </a:t>
            </a:r>
            <a:r>
              <a:rPr lang="en-US" noProof="1"/>
              <a:t/>
            </a:r>
            <a:br>
              <a:rPr lang="en-US" noProof="1"/>
            </a:br>
            <a:r>
              <a:rPr lang="en-US" noProof="1" smtClean="0"/>
              <a:t>(Determinant of Heath)</a:t>
            </a:r>
            <a:br>
              <a:rPr lang="en-US" noProof="1" smtClean="0"/>
            </a:br>
            <a:endParaRPr lang="th-TH" noProof="1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8013698" cy="1556891"/>
          </a:xfrm>
        </p:spPr>
        <p:txBody>
          <a:bodyPr rtlCol="0">
            <a:noAutofit/>
          </a:bodyPr>
          <a:lstStyle/>
          <a:p>
            <a:pPr rtl="0"/>
            <a:r>
              <a:rPr lang="th-TH" sz="2400" noProof="1" smtClean="0"/>
              <a:t>ผ.ศ.</a:t>
            </a:r>
            <a:r>
              <a:rPr lang="th-TH" sz="2400" noProof="1" smtClean="0"/>
              <a:t>วิภากร สอนสนาม</a:t>
            </a:r>
          </a:p>
          <a:p>
            <a:pPr rtl="0"/>
            <a:r>
              <a:rPr lang="th-TH" sz="2400" noProof="1" smtClean="0"/>
              <a:t>วิทยาลัยพยาบาลและสุขภาพ มหาวิทยาลัยราชภัฏสวนสุนันทา</a:t>
            </a:r>
            <a:endParaRPr lang="th-TH" sz="2400" noProof="1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3434" y="0"/>
            <a:ext cx="11752666" cy="1193800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 smtClean="0"/>
              <a:t>ตารางแสดงปัจจัยกำหนดสุขภาพทางสังคมต่อผลลัพธ์ของสุขภาพ</a:t>
            </a:r>
            <a:endParaRPr lang="th-TH" sz="3200" b="1" dirty="0"/>
          </a:p>
        </p:txBody>
      </p:sp>
      <p:pic>
        <p:nvPicPr>
          <p:cNvPr id="4098" name="Picture 2" descr="Social Justice, Code of Ethics &amp; SBIRT Reimbursement – Evidenc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5" y="1571473"/>
            <a:ext cx="7167236" cy="53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8470900" y="5696634"/>
            <a:ext cx="35052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ผลลัพธ์ทางสุขภาพ </a:t>
            </a:r>
            <a:r>
              <a:rPr lang="th-TH" b="1" dirty="0" smtClean="0"/>
              <a:t>ได้แก่ อัตราตาย อัตราเกิด อายุขัย ค่าใช้จ่ายในการดูแล สภาวะสุขภาพ ข้อจำกัดการทำงาน</a:t>
            </a:r>
            <a:endParaRPr lang="th-TH" b="1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179333" y="1825595"/>
            <a:ext cx="2302233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ปัจจัยกำหนดสุขภาพทางสังคม</a:t>
            </a:r>
            <a:endParaRPr lang="th-TH" sz="2000" b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077200" y="2463801"/>
            <a:ext cx="38989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เพิ่มเรื่องอาหาร </a:t>
            </a:r>
            <a:r>
              <a:rPr lang="en-US" sz="2000" b="1" dirty="0"/>
              <a:t>(</a:t>
            </a:r>
            <a:r>
              <a:rPr lang="en-US" sz="2000" b="1" dirty="0" smtClean="0"/>
              <a:t>Food) </a:t>
            </a:r>
            <a:r>
              <a:rPr lang="th-TH" sz="2000" b="1" dirty="0" smtClean="0"/>
              <a:t>เข้ามา เกี่ยวกับ ความหิว การเข้าถึงตัวเลือกที่ดีต่อสุขภาพ</a:t>
            </a:r>
            <a:endParaRPr lang="th-TH" sz="2000" b="1" dirty="0"/>
          </a:p>
        </p:txBody>
      </p:sp>
      <p:sp>
        <p:nvSpPr>
          <p:cNvPr id="8" name="วงเล็บปีกกาขวา 7"/>
          <p:cNvSpPr/>
          <p:nvPr/>
        </p:nvSpPr>
        <p:spPr>
          <a:xfrm>
            <a:off x="8077200" y="3276600"/>
            <a:ext cx="393700" cy="24200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623298" y="4257022"/>
            <a:ext cx="3352801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แสดงรายละเอียดของแต่ละปัจจัยกำหนดสุขภาพทางสังคม ดังรายละเอียดในสไลด์ต่อไป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143917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b="1" dirty="0"/>
              <a:t>แสดงรายละเอียดของ</a:t>
            </a:r>
            <a:r>
              <a:rPr lang="th-TH" sz="3200" b="1" dirty="0" smtClean="0"/>
              <a:t>แต่ละปัจจัยกำหนดสุขภาพทางสังคม </a:t>
            </a:r>
            <a:endParaRPr lang="th-TH" sz="32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41300" y="1699592"/>
            <a:ext cx="1181156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/>
              <a:t>ความมั่นคงทางเศรษฐกิจ (</a:t>
            </a:r>
            <a:r>
              <a:rPr lang="en-US" sz="2400" b="1" dirty="0"/>
              <a:t>Economic Stability</a:t>
            </a:r>
            <a:r>
              <a:rPr lang="en-US" sz="2400" b="1" dirty="0" smtClean="0"/>
              <a:t>)</a:t>
            </a:r>
            <a:r>
              <a:rPr lang="th-TH" sz="2400" b="1" dirty="0" smtClean="0"/>
              <a:t> </a:t>
            </a:r>
            <a:r>
              <a:rPr lang="th-TH" sz="2400" dirty="0" smtClean="0"/>
              <a:t>ได้แก่ การมีงานทำ (</a:t>
            </a:r>
            <a:r>
              <a:rPr lang="en-US" sz="2400" dirty="0" smtClean="0"/>
              <a:t>Employment) </a:t>
            </a:r>
            <a:r>
              <a:rPr lang="th-TH" sz="2400" dirty="0" smtClean="0"/>
              <a:t>รายได้ (</a:t>
            </a:r>
            <a:r>
              <a:rPr lang="en-US" sz="2400" dirty="0" smtClean="0"/>
              <a:t>Income) </a:t>
            </a:r>
            <a:endParaRPr lang="th-TH" sz="2400" dirty="0" smtClean="0"/>
          </a:p>
          <a:p>
            <a:r>
              <a:rPr lang="th-TH" sz="2400" dirty="0"/>
              <a:t> </a:t>
            </a:r>
            <a:r>
              <a:rPr lang="th-TH" sz="2400" dirty="0" smtClean="0"/>
              <a:t>        รายจ่าย (</a:t>
            </a:r>
            <a:r>
              <a:rPr lang="en-US" sz="2400" dirty="0" smtClean="0"/>
              <a:t>Expenses) </a:t>
            </a:r>
            <a:r>
              <a:rPr lang="th-TH" sz="2400" dirty="0" smtClean="0"/>
              <a:t>หนี้สิน (</a:t>
            </a:r>
            <a:r>
              <a:rPr lang="en-US" sz="2400" dirty="0" smtClean="0"/>
              <a:t>Debt) </a:t>
            </a:r>
            <a:r>
              <a:rPr lang="th-TH" sz="2400" dirty="0" smtClean="0"/>
              <a:t>การสนับสนุนค่ารักษาพยาบาล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th-TH" sz="2400" b="1" dirty="0" smtClean="0"/>
              <a:t>เพื่อนบ้านและสิ่งแวดล้อม </a:t>
            </a:r>
            <a:r>
              <a:rPr lang="th-TH" sz="2400" dirty="0" smtClean="0"/>
              <a:t>(</a:t>
            </a:r>
            <a:r>
              <a:rPr lang="en-US" sz="2400" b="1" dirty="0" smtClean="0"/>
              <a:t>Neighborhood and Physical Environment) </a:t>
            </a:r>
            <a:r>
              <a:rPr lang="th-TH" sz="2400" dirty="0" smtClean="0"/>
              <a:t>ได้แก่ ที่อยู่ (</a:t>
            </a:r>
            <a:r>
              <a:rPr lang="en-US" sz="2400" dirty="0" smtClean="0"/>
              <a:t>Housing) </a:t>
            </a:r>
            <a:endParaRPr lang="th-TH" sz="2400" dirty="0" smtClean="0"/>
          </a:p>
          <a:p>
            <a:r>
              <a:rPr lang="th-TH" sz="2400" dirty="0"/>
              <a:t> </a:t>
            </a:r>
            <a:r>
              <a:rPr lang="th-TH" sz="2400" dirty="0" smtClean="0"/>
              <a:t>         การขนส่ง (</a:t>
            </a:r>
            <a:r>
              <a:rPr lang="en-US" sz="2400" dirty="0" smtClean="0"/>
              <a:t>Transportation)  </a:t>
            </a:r>
            <a:r>
              <a:rPr lang="th-TH" sz="2400" dirty="0" smtClean="0"/>
              <a:t>ความปลอดภัย (</a:t>
            </a:r>
            <a:r>
              <a:rPr lang="en-US" sz="2400" dirty="0" smtClean="0"/>
              <a:t>Safety) </a:t>
            </a:r>
            <a:r>
              <a:rPr lang="th-TH" sz="2400" dirty="0" smtClean="0"/>
              <a:t>สวนสาธารณะ (</a:t>
            </a:r>
            <a:r>
              <a:rPr lang="en-US" sz="2400" dirty="0" smtClean="0"/>
              <a:t>Park) </a:t>
            </a:r>
            <a:r>
              <a:rPr lang="th-TH" sz="2400" dirty="0" smtClean="0"/>
              <a:t>สนามเด็กเล่น (</a:t>
            </a:r>
            <a:r>
              <a:rPr lang="en-US" sz="2400" dirty="0" smtClean="0"/>
              <a:t>Playgrounds) </a:t>
            </a:r>
            <a:endParaRPr lang="th-TH" sz="2400" dirty="0" smtClean="0"/>
          </a:p>
          <a:p>
            <a:r>
              <a:rPr lang="th-TH" sz="2400" dirty="0"/>
              <a:t> </a:t>
            </a:r>
            <a:r>
              <a:rPr lang="th-TH" sz="2400" dirty="0" smtClean="0"/>
              <a:t>         ภูมิศาสตร์ (</a:t>
            </a:r>
            <a:r>
              <a:rPr lang="en-US" sz="2400" dirty="0" smtClean="0"/>
              <a:t>Geography) </a:t>
            </a:r>
            <a:r>
              <a:rPr lang="th-TH" sz="2400" dirty="0" smtClean="0"/>
              <a:t>เป็นต้น</a:t>
            </a:r>
          </a:p>
          <a:p>
            <a:endParaRPr lang="th-TH" sz="2400" dirty="0"/>
          </a:p>
          <a:p>
            <a:r>
              <a:rPr lang="th-TH" sz="2400" b="1" dirty="0" smtClean="0"/>
              <a:t>การศึกษา (</a:t>
            </a:r>
            <a:r>
              <a:rPr lang="en-US" sz="2400" b="1" dirty="0" smtClean="0"/>
              <a:t>Education) </a:t>
            </a:r>
            <a:r>
              <a:rPr lang="th-TH" sz="2400" dirty="0" smtClean="0"/>
              <a:t>ได้แก่ ความรอบรู้ </a:t>
            </a:r>
            <a:r>
              <a:rPr lang="en-US" sz="2400" dirty="0" smtClean="0"/>
              <a:t>(Literacy) </a:t>
            </a:r>
            <a:r>
              <a:rPr lang="th-TH" sz="2400" dirty="0" smtClean="0"/>
              <a:t>ภาษา </a:t>
            </a:r>
            <a:r>
              <a:rPr lang="en-US" sz="2400" dirty="0" smtClean="0"/>
              <a:t>(Language) </a:t>
            </a:r>
            <a:endParaRPr lang="th-TH" sz="2400" dirty="0" smtClean="0"/>
          </a:p>
          <a:p>
            <a:r>
              <a:rPr lang="th-TH" sz="2400" dirty="0"/>
              <a:t> </a:t>
            </a:r>
            <a:r>
              <a:rPr lang="th-TH" sz="2400" dirty="0" smtClean="0"/>
              <a:t>         การศึกษาปฐมวัย </a:t>
            </a:r>
            <a:r>
              <a:rPr lang="en-US" sz="2400" dirty="0" smtClean="0"/>
              <a:t>(Early Childhood Education) </a:t>
            </a:r>
            <a:r>
              <a:rPr lang="th-TH" sz="2400" dirty="0" smtClean="0"/>
              <a:t>อาชีวศึกษา</a:t>
            </a:r>
            <a:r>
              <a:rPr lang="en-US" sz="2400" dirty="0" smtClean="0"/>
              <a:t> (Vocational training) </a:t>
            </a:r>
            <a:r>
              <a:rPr lang="th-TH" sz="2400" dirty="0" smtClean="0"/>
              <a:t>และการศึกษาระดับ</a:t>
            </a:r>
            <a:r>
              <a:rPr lang="en-US" sz="2400" dirty="0" smtClean="0"/>
              <a:t>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</a:t>
            </a:r>
            <a:r>
              <a:rPr lang="th-TH" sz="2400" dirty="0" smtClean="0"/>
              <a:t>อุดมศึกษา </a:t>
            </a:r>
            <a:r>
              <a:rPr lang="en-US" sz="2400" dirty="0" smtClean="0"/>
              <a:t>(Higher Education)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84804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b="1" dirty="0"/>
              <a:t>แสดงรายละเอียดของแต่ละปัจจัยกำหนดสุขภาพทางสังคม 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06400" y="1635124"/>
            <a:ext cx="11493499" cy="5108576"/>
          </a:xfrm>
        </p:spPr>
        <p:txBody>
          <a:bodyPr>
            <a:normAutofit/>
          </a:bodyPr>
          <a:lstStyle/>
          <a:p>
            <a:r>
              <a:rPr lang="th-TH" sz="2000" b="1" dirty="0"/>
              <a:t>บริบทสังคมและ</a:t>
            </a:r>
            <a:r>
              <a:rPr lang="th-TH" sz="2000" b="1" dirty="0" smtClean="0"/>
              <a:t>ชุมชน </a:t>
            </a:r>
            <a:r>
              <a:rPr lang="en-US" sz="2000" b="1" dirty="0" smtClean="0"/>
              <a:t>(community and social context)</a:t>
            </a:r>
            <a:r>
              <a:rPr lang="en-US" sz="2000" dirty="0" smtClean="0"/>
              <a:t> </a:t>
            </a:r>
            <a:r>
              <a:rPr lang="th-TH" sz="2000" dirty="0" smtClean="0"/>
              <a:t>ได้แก่ ปฏิสัมพันธ์ทางสังคม (</a:t>
            </a:r>
            <a:r>
              <a:rPr lang="en-US" sz="2000" dirty="0"/>
              <a:t>S</a:t>
            </a:r>
            <a:r>
              <a:rPr lang="en-US" sz="2000" dirty="0" smtClean="0"/>
              <a:t>ocial integration) </a:t>
            </a:r>
            <a:r>
              <a:rPr lang="th-TH" sz="2000" dirty="0" smtClean="0"/>
              <a:t>	ระบบสนับสนุน</a:t>
            </a:r>
            <a:r>
              <a:rPr lang="en-US" sz="2000" dirty="0" smtClean="0"/>
              <a:t> (Support systems) </a:t>
            </a:r>
            <a:r>
              <a:rPr lang="th-TH" sz="2000" dirty="0" smtClean="0"/>
              <a:t>การมีส่วนร่วมของชุมชน (</a:t>
            </a:r>
            <a:r>
              <a:rPr lang="en-US" sz="2000" dirty="0"/>
              <a:t>C</a:t>
            </a:r>
            <a:r>
              <a:rPr lang="en-US" sz="2000" dirty="0" smtClean="0"/>
              <a:t>ommunity engagement) </a:t>
            </a:r>
            <a:r>
              <a:rPr lang="th-TH" sz="2000" dirty="0" smtClean="0"/>
              <a:t>ความเครียด   	การเลือกปฏิบัติ (</a:t>
            </a:r>
            <a:r>
              <a:rPr lang="en-US" sz="2000" dirty="0" smtClean="0"/>
              <a:t>Discrimination stress)</a:t>
            </a:r>
          </a:p>
          <a:p>
            <a:r>
              <a:rPr lang="th-TH" sz="2000" b="1" dirty="0" smtClean="0"/>
              <a:t>สุขภาพ</a:t>
            </a:r>
            <a:r>
              <a:rPr lang="th-TH" sz="2000" b="1" dirty="0"/>
              <a:t>และการดูแล</a:t>
            </a:r>
            <a:r>
              <a:rPr lang="th-TH" sz="2000" b="1" dirty="0" smtClean="0"/>
              <a:t>สุขภาพ </a:t>
            </a:r>
            <a:r>
              <a:rPr lang="en-US" sz="2000" b="1" dirty="0" smtClean="0"/>
              <a:t>(Health care &amp; Health care System) </a:t>
            </a:r>
            <a:r>
              <a:rPr lang="th-TH" sz="2000" dirty="0" smtClean="0"/>
              <a:t>ได้แก่ ผู้ให้บริการสุขภาพ </a:t>
            </a:r>
            <a:r>
              <a:rPr lang="en-US" sz="2000" dirty="0" smtClean="0"/>
              <a:t>(Health 	coverage provider) </a:t>
            </a:r>
            <a:r>
              <a:rPr lang="th-TH" sz="2000" dirty="0" smtClean="0"/>
              <a:t>ความพร้อมให้บริการ </a:t>
            </a:r>
            <a:r>
              <a:rPr lang="en-US" sz="2000" dirty="0" smtClean="0"/>
              <a:t>(Availability provider) </a:t>
            </a:r>
            <a:r>
              <a:rPr lang="th-TH" sz="2000" dirty="0" smtClean="0"/>
              <a:t>องค์ประกอบทางภาษาและวัฒนธรรม </a:t>
            </a:r>
            <a:r>
              <a:rPr lang="en-US" sz="2000" dirty="0" smtClean="0"/>
              <a:t>	(linguistic and culture competency) </a:t>
            </a:r>
            <a:r>
              <a:rPr lang="th-TH" sz="2000" dirty="0" smtClean="0"/>
              <a:t>คุณภาพการดูแล</a:t>
            </a:r>
            <a:r>
              <a:rPr lang="en-US" sz="2000" dirty="0" smtClean="0"/>
              <a:t> (quality of care)</a:t>
            </a:r>
            <a:endParaRPr lang="th-TH" sz="2000" dirty="0"/>
          </a:p>
          <a:p>
            <a:endParaRPr lang="th-TH" sz="2000" dirty="0"/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79405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Activity 1 </a:t>
            </a:r>
            <a:r>
              <a:rPr lang="th-TH" b="1" dirty="0" smtClean="0"/>
              <a:t>สุขภาพส่วนบุคคล (</a:t>
            </a:r>
            <a:r>
              <a:rPr lang="en-US" b="1" dirty="0" smtClean="0"/>
              <a:t>Individual Health</a:t>
            </a:r>
            <a:r>
              <a:rPr lang="th-TH" b="1" dirty="0" smtClean="0"/>
              <a:t>) </a:t>
            </a:r>
            <a:endParaRPr lang="th-TH" b="1" dirty="0"/>
          </a:p>
        </p:txBody>
      </p:sp>
      <p:pic>
        <p:nvPicPr>
          <p:cNvPr id="10242" name="Picture 2" descr="An individual's health does not occur in isolation. Rather, many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" y="1761331"/>
            <a:ext cx="4926806" cy="493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5207001" y="1536700"/>
            <a:ext cx="709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จากภาพแสดงให้เห็นว่าสุขภาพส่วนบุคคล เกี่ยวข้องกับองค์ประกอบของ</a:t>
            </a:r>
          </a:p>
          <a:p>
            <a:r>
              <a:rPr lang="en-US" sz="2400" b="1" dirty="0" smtClean="0"/>
              <a:t>Social Environment, Lifestyle &amp; Behavior, </a:t>
            </a:r>
          </a:p>
          <a:p>
            <a:r>
              <a:rPr lang="en-US" sz="2400" b="1" dirty="0" smtClean="0"/>
              <a:t>Economic Environment </a:t>
            </a:r>
            <a:r>
              <a:rPr lang="th-TH" sz="2400" b="1" dirty="0" smtClean="0"/>
              <a:t>และ </a:t>
            </a:r>
            <a:r>
              <a:rPr lang="en-US" sz="2400" b="1" dirty="0" smtClean="0"/>
              <a:t>Physical Environment</a:t>
            </a:r>
          </a:p>
          <a:p>
            <a:r>
              <a:rPr lang="th-TH" sz="2400" b="1" dirty="0" smtClean="0">
                <a:solidFill>
                  <a:srgbClr val="D24726"/>
                </a:solidFill>
              </a:rPr>
              <a:t>จงอธิบายรายละเอียดว่าแต่ละองค์ประกอบทั้ง </a:t>
            </a:r>
            <a:r>
              <a:rPr lang="en-US" sz="2400" b="1" dirty="0" smtClean="0">
                <a:solidFill>
                  <a:srgbClr val="D24726"/>
                </a:solidFill>
              </a:rPr>
              <a:t>4 </a:t>
            </a:r>
            <a:r>
              <a:rPr lang="th-TH" sz="2400" b="1" dirty="0" smtClean="0">
                <a:solidFill>
                  <a:srgbClr val="D24726"/>
                </a:solidFill>
              </a:rPr>
              <a:t>ประกอบด้วยปัจจัยใดบ้าง</a:t>
            </a:r>
            <a:endParaRPr lang="th-TH" sz="2400" b="1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8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pter Fifteen Cardiovascular Disease. Cardiovascular diseas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9" y="372766"/>
            <a:ext cx="8568267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/>
          <p:cNvSpPr txBox="1"/>
          <p:nvPr/>
        </p:nvSpPr>
        <p:spPr>
          <a:xfrm>
            <a:off x="2286000" y="4287618"/>
            <a:ext cx="138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ปัจจัยของโรค</a:t>
            </a:r>
            <a:endParaRPr lang="th-TH" sz="2400" b="1" dirty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559301" y="428761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สาเหตุที่แท้จริง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530600" y="1295401"/>
            <a:ext cx="481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กรอบของโรคและความพิการทางสาธารณสุข</a:t>
            </a:r>
            <a:endParaRPr lang="th-TH" sz="24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927164" y="1955801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โรคไม่ติดต่อ</a:t>
            </a:r>
            <a:endParaRPr lang="th-TH" sz="2400" b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9927164" y="3144792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โรคติดต่อ</a:t>
            </a:r>
            <a:endParaRPr lang="th-TH" sz="2400" b="1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9965266" y="4333783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โรคจากสิ่งแวดล้อมและการบาดเจ็บ</a:t>
            </a:r>
            <a:endParaRPr lang="th-TH" sz="2400" b="1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176182" y="5664200"/>
            <a:ext cx="3164418" cy="3683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366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b="1" dirty="0" smtClean="0"/>
              <a:t>ปัจจัยด้านพฤติกรรมเสี่ยงสุขภาพในประชากร</a:t>
            </a:r>
            <a:endParaRPr lang="th-TH" sz="3200" b="1" dirty="0"/>
          </a:p>
        </p:txBody>
      </p:sp>
      <p:pic>
        <p:nvPicPr>
          <p:cNvPr id="16386" name="Picture 2" descr="Behavioral determina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452488"/>
            <a:ext cx="7302500" cy="50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9525000" y="3810001"/>
            <a:ext cx="2438399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ส่งผลต่อสุขภาพ โรค </a:t>
            </a:r>
          </a:p>
          <a:p>
            <a:r>
              <a:rPr lang="th-TH" sz="2400" b="1" dirty="0" smtClean="0"/>
              <a:t>การบาดเจ็บ หรือตาย</a:t>
            </a:r>
            <a:endParaRPr lang="th-TH" sz="2400" b="1" dirty="0"/>
          </a:p>
        </p:txBody>
      </p:sp>
      <p:sp>
        <p:nvSpPr>
          <p:cNvPr id="4" name="ลูกศรขวา 3"/>
          <p:cNvSpPr/>
          <p:nvPr/>
        </p:nvSpPr>
        <p:spPr>
          <a:xfrm>
            <a:off x="9074150" y="4009599"/>
            <a:ext cx="3175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438400" y="4256733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สาเหตุจากพฤติกรรม</a:t>
            </a:r>
            <a:endParaRPr lang="th-TH" b="1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546600" y="2908300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สาเหตุกายภาพ สังคม สิ่งแวดล้อม</a:t>
            </a:r>
            <a:endParaRPr lang="th-TH" b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419600" y="5600700"/>
            <a:ext cx="260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สาเหตุจากสิ่งแวดล้อมการดูแลสุขภาพ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81163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สาเหตุของการตาย</a:t>
            </a:r>
            <a:endParaRPr lang="th-TH" b="1" dirty="0"/>
          </a:p>
        </p:txBody>
      </p:sp>
      <p:pic>
        <p:nvPicPr>
          <p:cNvPr id="20482" name="Picture 2" descr="Obesity Epidemic, Bigger Crisis than Hunger. - NotEnoughGood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44" y="1452819"/>
            <a:ext cx="6939756" cy="511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9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4766" y="4572"/>
            <a:ext cx="11188701" cy="1208868"/>
          </a:xfrm>
        </p:spPr>
        <p:txBody>
          <a:bodyPr/>
          <a:lstStyle/>
          <a:p>
            <a:pPr algn="ctr"/>
            <a:r>
              <a:rPr lang="th-TH" b="1" dirty="0" smtClean="0"/>
              <a:t>ปัจจัยเสี่ยงการเกิดโรคไม่ติดต่อ (</a:t>
            </a:r>
            <a:r>
              <a:rPr lang="en-US" b="1" dirty="0" smtClean="0"/>
              <a:t>Risk Factors for NCDs)</a:t>
            </a:r>
            <a:endParaRPr lang="th-TH" b="1" dirty="0"/>
          </a:p>
        </p:txBody>
      </p:sp>
      <p:pic>
        <p:nvPicPr>
          <p:cNvPr id="22530" name="Picture 2" descr="Recognising and combatting the threat of NCDs | Non communicabl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3" y="2536399"/>
            <a:ext cx="5658509" cy="39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National health programes for non communicable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34" y="2420219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3191466" y="1818115"/>
            <a:ext cx="557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Non Communicable diseases (NCDs)</a:t>
            </a:r>
            <a:endParaRPr lang="th-TH" sz="24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922726" y="5295900"/>
            <a:ext cx="212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ไม่สามารถปรับเปลี่ยนได้</a:t>
            </a:r>
            <a:endParaRPr lang="th-TH" sz="2000" b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710377" y="6005811"/>
            <a:ext cx="212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สามารถปรับเปลี่ยนได้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363034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ปัจจัยเสี่ยงต่อการเกิด </a:t>
            </a:r>
            <a:r>
              <a:rPr lang="en-US" b="1" dirty="0" smtClean="0"/>
              <a:t>NCD</a:t>
            </a:r>
            <a:endParaRPr lang="th-TH" b="1" dirty="0"/>
          </a:p>
        </p:txBody>
      </p:sp>
      <p:pic>
        <p:nvPicPr>
          <p:cNvPr id="7" name="Picture 2" descr="Non-communicable diseases and associated risk facto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16" y="1436709"/>
            <a:ext cx="8768233" cy="519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0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เส้นทางความสัมพันธ์ระหว่างปัจจัยการเกิดโรค</a:t>
            </a:r>
            <a:r>
              <a:rPr lang="en-US" b="1" dirty="0" smtClean="0"/>
              <a:t>NCD</a:t>
            </a:r>
            <a:endParaRPr lang="th-TH" b="1" dirty="0"/>
          </a:p>
        </p:txBody>
      </p:sp>
      <p:pic>
        <p:nvPicPr>
          <p:cNvPr id="26628" name="Picture 4" descr="Philippine Perspectives: Noncommunicable Diseases, Risk Factors and H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17" y="1419225"/>
            <a:ext cx="7035800" cy="52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2461217" y="26543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ภายใต้ปัจจัยกำหนด</a:t>
            </a:r>
            <a:endParaRPr lang="th-TH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419600" y="26543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ปัจจัยเสี่ยงทั่วไป</a:t>
            </a:r>
            <a:endParaRPr lang="th-TH" b="1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034016" y="2654300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ปัจจัยเสี่ยงระดับกลาง</a:t>
            </a:r>
            <a:endParaRPr lang="th-TH" b="1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317751" y="2667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โรค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00548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ความต้องการของชีวิต (</a:t>
            </a:r>
            <a:r>
              <a:rPr lang="en-US" dirty="0" smtClean="0"/>
              <a:t>Demands of life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 descr="The Meikirch Model of Health: Health occurs when individuals u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" y="1825625"/>
            <a:ext cx="4879975" cy="48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6436317" y="2018804"/>
            <a:ext cx="53111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ความต้องการของชีวิต มีความเกี่ยวข้องกับ </a:t>
            </a:r>
            <a:r>
              <a:rPr lang="en-US" sz="2400" dirty="0" smtClean="0"/>
              <a:t>3 </a:t>
            </a:r>
            <a:r>
              <a:rPr lang="th-TH" sz="2400" dirty="0" smtClean="0"/>
              <a:t>มิติ หลักๆ ที่มีความสัมพันธ์ที่ทับซ้อนและครอบกันอยู่อันจะส่งผลต่อสุขภาพ</a:t>
            </a:r>
          </a:p>
          <a:p>
            <a:r>
              <a:rPr lang="th-TH" sz="2400" dirty="0"/>
              <a:t> </a:t>
            </a:r>
            <a:r>
              <a:rPr lang="th-TH" sz="2400" dirty="0" smtClean="0"/>
              <a:t>    </a:t>
            </a:r>
            <a:r>
              <a:rPr lang="en-US" sz="2400" dirty="0" smtClean="0"/>
              <a:t>1. Individual </a:t>
            </a:r>
            <a:r>
              <a:rPr lang="th-TH" sz="2400" dirty="0" smtClean="0"/>
              <a:t>เป็นปัจจัยกำหนดบุคคลทางสุขภาพ มีความแบบสองทางส่งผลต่อกันและกัน ซึ่งกำกับโดยศักยภาพที่ได้มาเป็นการส่วนตัว (</a:t>
            </a:r>
            <a:r>
              <a:rPr lang="en-US" sz="2400" dirty="0" smtClean="0"/>
              <a:t>personally acquired Potential </a:t>
            </a:r>
            <a:r>
              <a:rPr lang="th-TH" sz="2400" dirty="0" smtClean="0"/>
              <a:t>และ ศักยภาพทางชีวภาพ</a:t>
            </a:r>
            <a:r>
              <a:rPr lang="en-US" sz="2400" dirty="0"/>
              <a:t>(</a:t>
            </a:r>
            <a:r>
              <a:rPr lang="en-US" sz="2400" dirty="0" smtClean="0"/>
              <a:t>Biologically given potential) </a:t>
            </a:r>
            <a:r>
              <a:rPr lang="th-TH" sz="2400" dirty="0" smtClean="0"/>
              <a:t>ซึ่งเป็นปัจจัยภายในบุคคล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2. Society </a:t>
            </a:r>
            <a:r>
              <a:rPr lang="th-TH" sz="2400" dirty="0" smtClean="0"/>
              <a:t>เป็นปัจจัยกำหนดสังคมทางสุขภาพที่ส่งผลต่อสุขภาพ</a:t>
            </a:r>
          </a:p>
          <a:p>
            <a:r>
              <a:rPr lang="th-TH" sz="2400" dirty="0"/>
              <a:t> </a:t>
            </a:r>
            <a:r>
              <a:rPr lang="th-TH" sz="2400" dirty="0" smtClean="0"/>
              <a:t>     </a:t>
            </a:r>
            <a:r>
              <a:rPr lang="en-US" sz="2400" dirty="0" smtClean="0"/>
              <a:t>3. Environment </a:t>
            </a:r>
            <a:r>
              <a:rPr lang="th-TH" sz="2400" dirty="0" smtClean="0"/>
              <a:t>เป็นปัจจัยกำหนดสิ่งแวดล้อมทางสุขภาพ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006437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ปัจจัยเสี่ยงร่วมของการโรคต่างๆ</a:t>
            </a:r>
            <a:endParaRPr lang="th-TH" b="1" dirty="0"/>
          </a:p>
        </p:txBody>
      </p:sp>
      <p:pic>
        <p:nvPicPr>
          <p:cNvPr id="27650" name="Picture 2" descr="NCD Alliance on Twitter: &quot;Risk factors in common for commo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67914"/>
            <a:ext cx="8200573" cy="52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5600700" y="6488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หลอดเลือดหัวใจ</a:t>
            </a: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110186" y="648866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มะเร็ง</a:t>
            </a:r>
            <a:endParaRPr lang="th-TH" b="1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075386" y="648866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เบาหวาน</a:t>
            </a:r>
            <a:endParaRPr lang="th-TH" b="1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953173" y="6482242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ทางเดิน</a:t>
            </a:r>
            <a:r>
              <a:rPr lang="th-TH" dirty="0" smtClean="0"/>
              <a:t>หายใจเรื้อรัง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323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4434" y="-127000"/>
            <a:ext cx="11117666" cy="1208868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 smtClean="0"/>
              <a:t>ความเชื่อมโยงของปัจจัยกำหนดทางสังคมสู่โรคหลอดเลือดหัวใจ</a:t>
            </a:r>
            <a:endParaRPr lang="th-TH" sz="3200" b="1" dirty="0"/>
          </a:p>
        </p:txBody>
      </p:sp>
      <p:pic>
        <p:nvPicPr>
          <p:cNvPr id="4" name="Picture 4" descr="Prevention and control of lifestyle disease - ppt video onlin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28" y="1208868"/>
            <a:ext cx="7921178" cy="59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2716146" y="6127810"/>
            <a:ext cx="1805054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ปัจจัยกำหนดทางสังคม</a:t>
            </a:r>
            <a:endParaRPr lang="th-TH" sz="2000" b="1" dirty="0"/>
          </a:p>
        </p:txBody>
      </p:sp>
      <p:sp>
        <p:nvSpPr>
          <p:cNvPr id="5" name="ลูกศรขวา 4"/>
          <p:cNvSpPr/>
          <p:nvPr/>
        </p:nvSpPr>
        <p:spPr>
          <a:xfrm>
            <a:off x="4521200" y="6213565"/>
            <a:ext cx="2413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776201" y="6127810"/>
            <a:ext cx="1282700" cy="400110"/>
          </a:xfrm>
          <a:prstGeom prst="rect">
            <a:avLst/>
          </a:prstGeom>
          <a:noFill/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พฤติกรรมเสี่ยง</a:t>
            </a:r>
            <a:endParaRPr lang="th-TH" sz="2000" b="1" dirty="0"/>
          </a:p>
        </p:txBody>
      </p:sp>
      <p:sp>
        <p:nvSpPr>
          <p:cNvPr id="7" name="ลูกศรขวา 6"/>
          <p:cNvSpPr/>
          <p:nvPr/>
        </p:nvSpPr>
        <p:spPr>
          <a:xfrm>
            <a:off x="6086253" y="6213565"/>
            <a:ext cx="250233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363838" y="6127810"/>
            <a:ext cx="1358064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th-TH" sz="2000" dirty="0" smtClean="0"/>
              <a:t>เสี่ยงเมตตาบอ</a:t>
            </a:r>
            <a:r>
              <a:rPr lang="th-TH" sz="2000" dirty="0" err="1" smtClean="0"/>
              <a:t>ลิค</a:t>
            </a:r>
            <a:endParaRPr lang="th-TH" sz="2000" dirty="0"/>
          </a:p>
        </p:txBody>
      </p:sp>
      <p:sp>
        <p:nvSpPr>
          <p:cNvPr id="9" name="ลูกศรขวา 8"/>
          <p:cNvSpPr/>
          <p:nvPr/>
        </p:nvSpPr>
        <p:spPr>
          <a:xfrm>
            <a:off x="7751256" y="6213565"/>
            <a:ext cx="250233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8001489" y="6127810"/>
            <a:ext cx="1638300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โรคหลอดเลือดหัวใจ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309686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5 </a:t>
            </a:r>
            <a:r>
              <a:rPr lang="th-TH" b="1" dirty="0" smtClean="0"/>
              <a:t>ปัจจัยเสี่ยงหลักต่อการเกิด </a:t>
            </a:r>
            <a:r>
              <a:rPr lang="en-US" b="1" dirty="0" smtClean="0"/>
              <a:t>NCD</a:t>
            </a:r>
            <a:endParaRPr lang="th-TH" b="1" dirty="0"/>
          </a:p>
        </p:txBody>
      </p:sp>
      <p:pic>
        <p:nvPicPr>
          <p:cNvPr id="28674" name="Picture 2" descr="WHO Thailand on Twitter: &quot;Cancer. Diabetes. Lung disease. Hear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39" y="1407621"/>
            <a:ext cx="5199755" cy="5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3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ปัจจัยเสี่ยงต่อการเกิดการติดเชื้อ</a:t>
            </a:r>
            <a:endParaRPr lang="th-TH" b="1" dirty="0"/>
          </a:p>
        </p:txBody>
      </p:sp>
      <p:pic>
        <p:nvPicPr>
          <p:cNvPr id="24578" name="Picture 2" descr="FW220 Infectious Dise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01" y="1414582"/>
            <a:ext cx="7267232" cy="54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2946400" y="2755900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ควบคุมได้</a:t>
            </a:r>
            <a:endParaRPr lang="th-TH" sz="2400" b="1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9288995" y="2755899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ควบคุมไม่ได้</a:t>
            </a:r>
            <a:endParaRPr lang="th-TH" sz="24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345501" y="3053947"/>
            <a:ext cx="187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รับประทานอย่างสมดุล</a:t>
            </a:r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616200" y="335199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ออกกำลังกาย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540858" y="3671089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พักผ่อนเพียงพอ</a:t>
            </a:r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368832" y="4019373"/>
            <a:ext cx="161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การจัดการความเครียด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345501" y="4502086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การได้รับวัคซีนตามเวลา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798941" y="4984799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สุขอนามัยดี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219535" y="5354131"/>
            <a:ext cx="212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ป้องกันผิวหนังจากอันตราย</a:t>
            </a:r>
            <a:endParaRPr lang="th-TH" dirty="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9612733" y="307362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อายุ</a:t>
            </a:r>
            <a:endParaRPr lang="th-TH" dirty="0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9300580" y="3397522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ภายใต้การผ่าตัด</a:t>
            </a:r>
            <a:endParaRPr lang="th-TH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9439239" y="3855755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มีโรคเรื้อรัง</a:t>
            </a:r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9469823" y="4484752"/>
            <a:ext cx="85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พันธุกรรม</a:t>
            </a:r>
            <a:endParaRPr lang="th-TH" dirty="0"/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9439239" y="487141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ประเด็นทางสังคมวัฒนธรรม</a:t>
            </a:r>
            <a:endParaRPr lang="th-TH" dirty="0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9612733" y="5169466"/>
            <a:ext cx="209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-สภาพความเป็นอยู่ที่แออัด</a:t>
            </a:r>
            <a:endParaRPr lang="th-TH" dirty="0"/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9564457" y="5537369"/>
            <a:ext cx="111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-ความยากจน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466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ปัจจัยกำหนดพฤติกรรมสุขภาพ</a:t>
            </a:r>
            <a:endParaRPr lang="th-TH" b="1" dirty="0"/>
          </a:p>
        </p:txBody>
      </p:sp>
      <p:pic>
        <p:nvPicPr>
          <p:cNvPr id="15362" name="Picture 2" descr="pHealth - User profiling and segmen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08" y="1348137"/>
            <a:ext cx="7363417" cy="55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3048001" y="4318000"/>
            <a:ext cx="124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ความตระหนัก</a:t>
            </a:r>
            <a:endParaRPr lang="th-TH" sz="2000" b="1" dirty="0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547506" y="3086100"/>
            <a:ext cx="843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กล่องข้อความ 5"/>
          <p:cNvSpPr txBox="1"/>
          <p:nvPr/>
        </p:nvSpPr>
        <p:spPr>
          <a:xfrm>
            <a:off x="469900" y="271676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ส่งผลตรง</a:t>
            </a:r>
            <a:endParaRPr lang="th-TH" dirty="0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470345" y="3455432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..........</a:t>
            </a:r>
            <a:endParaRPr lang="th-TH" dirty="0"/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469900" y="3284498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ส่งผลทางอ้อม</a:t>
            </a:r>
            <a:endParaRPr lang="th-TH" dirty="0"/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4560138" y="348392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ความสามารถตนเอง</a:t>
            </a:r>
            <a:endParaRPr lang="th-TH" dirty="0"/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4673600" y="5176282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ผลลัพธ์ที่คาดหวัง</a:t>
            </a:r>
            <a:endParaRPr lang="th-TH" dirty="0"/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7150100" y="2556470"/>
            <a:ext cx="109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สามารถทำได้</a:t>
            </a:r>
            <a:endParaRPr lang="th-TH" dirty="0"/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6944918" y="5176282"/>
            <a:ext cx="151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ปัญหาและอุปสรรค</a:t>
            </a:r>
            <a:endParaRPr lang="th-TH" dirty="0"/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6475018" y="431800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ความตั้งใจ</a:t>
            </a:r>
            <a:endParaRPr lang="th-TH" dirty="0"/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8008533" y="3483928"/>
            <a:ext cx="149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พฤติกรรมที่มีเหตุผล</a:t>
            </a:r>
            <a:endParaRPr lang="th-TH" dirty="0"/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7912100" y="6064371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พฤติกรรมอัตโนมัติ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4667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9234" y="0"/>
            <a:ext cx="10749367" cy="1208868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ปัจจัยกำหนดในสถานการณ์สุขภาพต่างๆ 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ขายหัวเราะ&quot; ออกการ์ตูนโควิด-19 ให้ความรู้ที่ถูกต้องทางวิชากา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3" y="3914038"/>
            <a:ext cx="2781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1558557"/>
            <a:ext cx="2505075" cy="18288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2" y="1585176"/>
            <a:ext cx="3224503" cy="1952554"/>
          </a:xfrm>
          <a:prstGeom prst="rect">
            <a:avLst/>
          </a:prstGeom>
        </p:spPr>
      </p:pic>
      <p:pic>
        <p:nvPicPr>
          <p:cNvPr id="1034" name="Picture 10" descr="อุบัติเหตุรถจักรยานยนต์, เวกเตอร์, การ์ตูน, อักขระภาพ PNG และ เวก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32" y="2460807"/>
            <a:ext cx="2552477" cy="255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รูปการ์ตูนพยาบาล ภาพพยาบาลแบบการ์ตูน สวย น่ารัก ใจละลาย – วาดรูปดอทคอ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89" y="1780135"/>
            <a:ext cx="2820096" cy="27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685" y="4757146"/>
            <a:ext cx="2562225" cy="1790700"/>
          </a:xfrm>
          <a:prstGeom prst="rect">
            <a:avLst/>
          </a:prstGeom>
        </p:spPr>
      </p:pic>
      <p:pic>
        <p:nvPicPr>
          <p:cNvPr id="1040" name="Picture 16" descr="การ์ตูนเวกเตอร์หญิงอ้วนวิ่งฟรี ดาวน์โหลดรูปภาพ (รหัส) 610284929_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15" y="41110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ไข้เลือดออก ความรู้ฉบับการ์ตูน ป่วยรอบสองทำไมหนักกว่าเดิม ?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16" y="4870454"/>
            <a:ext cx="2730500" cy="182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62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สาเหตุของ</a:t>
            </a:r>
            <a:r>
              <a:rPr lang="th-TH" b="1" dirty="0"/>
              <a:t>ความอ้วน </a:t>
            </a:r>
            <a:r>
              <a:rPr lang="en-US" b="1" dirty="0"/>
              <a:t>&amp; </a:t>
            </a:r>
            <a:r>
              <a:rPr lang="th-TH" b="1" dirty="0" smtClean="0"/>
              <a:t>ผลของความ</a:t>
            </a:r>
            <a:r>
              <a:rPr lang="th-TH" b="1" dirty="0"/>
              <a:t>อ้วน</a:t>
            </a:r>
            <a:endParaRPr lang="th-TH" dirty="0"/>
          </a:p>
        </p:txBody>
      </p:sp>
      <p:pic>
        <p:nvPicPr>
          <p:cNvPr id="18434" name="Picture 2" descr="The major causes and consequences of obesity. | Download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69" y="1428078"/>
            <a:ext cx="6163631" cy="55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5947884" y="1333500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ต้านอินซูลิน</a:t>
            </a:r>
            <a:endParaRPr lang="th-TH" sz="20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8712200" y="2070100"/>
            <a:ext cx="161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โรคหลอดเลือดหัวใจ</a:t>
            </a:r>
            <a:endParaRPr lang="th-TH" sz="2000" b="1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787131" y="4335528"/>
            <a:ext cx="73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มะเร็ง</a:t>
            </a:r>
            <a:endParaRPr lang="th-TH" sz="2000" b="1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916603" y="5268187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หยุดหายใจ</a:t>
            </a:r>
            <a:endParaRPr lang="th-TH" sz="2000" b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796428" y="6147854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ปัญหาสุขภาพจิต</a:t>
            </a:r>
            <a:endParaRPr lang="th-TH" sz="2000" b="1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613400" y="6534737"/>
            <a:ext cx="1181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ภาวะมีลูกยาก</a:t>
            </a:r>
            <a:endParaRPr lang="th-TH" sz="2000" b="1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801631" y="3323667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โรคไขข้ออักเสบ</a:t>
            </a:r>
            <a:endParaRPr lang="th-TH" sz="2000" b="1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187700" y="5668297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พันธุกรรม</a:t>
            </a:r>
            <a:endParaRPr lang="th-TH" sz="2000" b="1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033073" y="4868077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สิ่งแวดล้อม</a:t>
            </a:r>
            <a:endParaRPr lang="th-TH" sz="2000" b="1" dirty="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054100" y="3814462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สถานะทางสังคมเศรษฐกิจ</a:t>
            </a:r>
            <a:endParaRPr lang="th-TH" sz="2000" b="1" dirty="0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764422" y="2677336"/>
            <a:ext cx="21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/>
              <a:t>พฤติกรรมการกิน/</a:t>
            </a:r>
          </a:p>
          <a:p>
            <a:pPr algn="ctr"/>
            <a:r>
              <a:rPr lang="th-TH" b="1" dirty="0" smtClean="0"/>
              <a:t>ทานมากไปหรือโภชนาการไม่ดี</a:t>
            </a:r>
            <a:endParaRPr lang="th-TH" b="1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890692" y="2023831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กิจกรรมทางกาย / วิถีชีวิต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2245937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ปัจจัยเสี่ยงต่อการเกิดโรคหลอดเลือดหัวใจ</a:t>
            </a:r>
            <a:endParaRPr lang="th-TH" b="1" dirty="0"/>
          </a:p>
        </p:txBody>
      </p:sp>
      <p:pic>
        <p:nvPicPr>
          <p:cNvPr id="38914" name="Picture 2" descr="risk-factors | Luxembourg Institute of Heal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08" y="1507630"/>
            <a:ext cx="7134817" cy="52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927100" y="1689100"/>
            <a:ext cx="1827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ปัจจัยที่ปรับเปลี่ยนได้</a:t>
            </a:r>
            <a:endParaRPr lang="th-TH" sz="2000" b="1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9711624" y="1581210"/>
            <a:ext cx="206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ปัจจัยที่ปรับเปลี่ยนไม่ได้</a:t>
            </a:r>
            <a:endParaRPr lang="th-TH" sz="20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5558809" y="16891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อายุ</a:t>
            </a:r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870700" y="208921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 smtClean="0"/>
              <a:t>ยีนส์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127500" y="2089210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เบาหวาน</a:t>
            </a:r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479800" y="33401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สูบบุหรี่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416300" y="5350749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กิจกรรมทางกาย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798248" y="6054128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รับประทานอาหารไม่ดีต่อสุขภาพ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248400" y="605412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อ้วน</a:t>
            </a:r>
            <a:endParaRPr lang="th-TH" dirty="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6950958" y="535074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ความดันโลหิตสูง</a:t>
            </a:r>
            <a:endParaRPr lang="th-TH" dirty="0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7404100" y="3332915"/>
            <a:ext cx="685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เชื้อขาติ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295936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9700" y="-228600"/>
            <a:ext cx="12052300" cy="1208868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 smtClean="0"/>
              <a:t>เพศสรีระ (</a:t>
            </a:r>
            <a:r>
              <a:rPr lang="en-US" sz="3200" b="1" dirty="0" smtClean="0"/>
              <a:t>sex)</a:t>
            </a:r>
            <a:r>
              <a:rPr lang="th-TH" sz="3200" b="1" dirty="0" smtClean="0"/>
              <a:t> และเพศภาวะ (</a:t>
            </a:r>
            <a:r>
              <a:rPr lang="en-US" sz="3200" b="1" dirty="0" smtClean="0"/>
              <a:t>Gender)</a:t>
            </a:r>
            <a:r>
              <a:rPr lang="th-TH" sz="3200" b="1" dirty="0" smtClean="0"/>
              <a:t> กับการเกิดโรคหัวใจ</a:t>
            </a:r>
            <a:endParaRPr lang="th-TH" sz="3200" b="1" dirty="0"/>
          </a:p>
        </p:txBody>
      </p:sp>
      <p:pic>
        <p:nvPicPr>
          <p:cNvPr id="14338" name="Picture 2" descr="Figure. Gender and sex as determinants of cardiovascular health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526630"/>
            <a:ext cx="7416800" cy="53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8140700" y="1526630"/>
            <a:ext cx="4051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จากภาพแสดงถึงปัจจัยเพศสรีระ และเพศภาวะ</a:t>
            </a:r>
          </a:p>
          <a:p>
            <a:r>
              <a:rPr lang="th-TH" sz="2400" b="1" dirty="0" smtClean="0"/>
              <a:t>กับการเกิดโรคหลอดเลือดหัวใจ ซึ่งเกี่ยวข้องกับ</a:t>
            </a:r>
          </a:p>
          <a:p>
            <a:r>
              <a:rPr lang="th-TH" sz="2400" b="1" dirty="0" smtClean="0"/>
              <a:t>ปัจจัยด้านพุทธิปัญญาของบุคคล ได้แก่ ความรู้ ความเชื่อ ทัศนคติ บรรทัดฐาน และบทบาท ส่งผลต่อการปรับพฤติกรรมสุขภาพ เช่น การรับประทานอาหาร ดื่มแอลกอฮอล์ สูบบุหรี่ การใช้ยา เป็นต้น ตลอดจนการสัมผัสและตอบสนองต่อความเครียดทางจิตสังคม เช่น ความรุนแรงจากที่ทำงาน ที่บ้าน ความเครียดทางการเงิน   ทำให้เกิดการเปลี่ยนแปลงของกลไกการปรับตัว ซึ่งส่งผลต่อการแสดงทางชีววิทยา เช่น        ความดันโลหิต ไขมัน และการทำงานของไต เป็นต้น จากนั้นเข้าสู่ระยะโรคที่ไม่แสดงอาการและดำเนินไปสู่โรคหลอดเลือดหัวใจ </a:t>
            </a:r>
          </a:p>
          <a:p>
            <a:endParaRPr lang="th-TH" sz="24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69900" y="350520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พุทธิปัญญา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502150" y="3135868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ระยะโรคที่ไม่แสดงอาการ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7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2: </a:t>
            </a:r>
            <a:r>
              <a:rPr lang="th-TH" b="1" dirty="0" smtClean="0"/>
              <a:t>เบาหวาน </a:t>
            </a:r>
            <a:r>
              <a:rPr lang="en-US" b="1" dirty="0" smtClean="0"/>
              <a:t>Type 2</a:t>
            </a:r>
            <a:endParaRPr lang="th-TH" b="1" dirty="0"/>
          </a:p>
        </p:txBody>
      </p:sp>
      <p:pic>
        <p:nvPicPr>
          <p:cNvPr id="31746" name="Picture 2" descr="Type 2 Diabetes Mellitus: Causes, Symptoms And Treat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43" y="0"/>
            <a:ext cx="4941057" cy="494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Type 2 Diabetes Causes and Risk Fa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2" y="4475358"/>
            <a:ext cx="5234608" cy="238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ovember is National Diabetes Month - APG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081"/>
            <a:ext cx="7118274" cy="391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736424" y="5817825"/>
            <a:ext cx="564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C00000"/>
                </a:solidFill>
              </a:rPr>
              <a:t>จากสไลด์นี้นักศึกษาได้เรียนรู้เกี่ยวกับอะไรบ้าง จงอธิบาย</a:t>
            </a:r>
            <a:endParaRPr lang="th-TH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9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9400" y="0"/>
            <a:ext cx="11074401" cy="1208868"/>
          </a:xfrm>
        </p:spPr>
        <p:txBody>
          <a:bodyPr/>
          <a:lstStyle/>
          <a:p>
            <a:pPr algn="ctr"/>
            <a:r>
              <a:rPr lang="th-TH" b="1" dirty="0" smtClean="0"/>
              <a:t>แสดงให้เห็นถึงปัจจัยกำหนดสุขภาพของประชากร</a:t>
            </a:r>
            <a:endParaRPr lang="th-TH" b="1" dirty="0"/>
          </a:p>
        </p:txBody>
      </p:sp>
      <p:pic>
        <p:nvPicPr>
          <p:cNvPr id="12290" name="Picture 2" descr="HealthPopuli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1" y="1734756"/>
            <a:ext cx="8419307" cy="409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8639979" y="1734756"/>
            <a:ext cx="34250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จะเห็นว่าพฤติกรรมผู้บริโภค (บุคคล)เป็นปัจจัยกำหนดที่มีร้อยละสูงสุด (</a:t>
            </a:r>
            <a:r>
              <a:rPr lang="en-US" sz="2400" dirty="0" smtClean="0"/>
              <a:t>40%</a:t>
            </a:r>
            <a:r>
              <a:rPr lang="th-TH" sz="2400" dirty="0" smtClean="0"/>
              <a:t>) เช่น การสูบบุหรี่ การควบคุมอาหาร และการออกกำลังกาย การดื่มเครื่องดื่มแอลกอฮอล์ นิสัยการนอนหลับพักผ่อน และสัมพันธภาพกับสังคม</a:t>
            </a:r>
          </a:p>
          <a:p>
            <a:r>
              <a:rPr lang="th-TH" sz="2400" dirty="0" smtClean="0"/>
              <a:t>รองลงมาคือ พันธุกรรม (</a:t>
            </a:r>
            <a:r>
              <a:rPr lang="en-US" sz="2400" dirty="0" smtClean="0"/>
              <a:t>30%) </a:t>
            </a:r>
            <a:r>
              <a:rPr lang="th-TH" sz="2400" dirty="0" smtClean="0"/>
              <a:t>ในส่วนของปัจจัยทางสังคมเศรษฐกิจ (</a:t>
            </a:r>
            <a:r>
              <a:rPr lang="en-US" sz="2400" dirty="0" smtClean="0"/>
              <a:t>20%) </a:t>
            </a:r>
            <a:r>
              <a:rPr lang="th-TH" sz="2400" dirty="0" smtClean="0"/>
              <a:t>อันได้แก่ ปัจจัยด้านการศึกษา สถานภาพการทำงาน การสนับสนุนทางสังคม รายรับ และความปลอดภัยของชุมชน เป็นต้น และอีกร้อยละ </a:t>
            </a:r>
            <a:r>
              <a:rPr lang="en-US" sz="2400" dirty="0" smtClean="0"/>
              <a:t>10 </a:t>
            </a:r>
            <a:r>
              <a:rPr lang="th-TH" sz="2400" dirty="0" smtClean="0"/>
              <a:t>เกี่ยวกับปัจจัยด้านการดูแลสุขภาพ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771652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ปัจจัยกำหนดความดันโลหิตสูง</a:t>
            </a:r>
            <a:endParaRPr lang="th-TH" b="1" dirty="0"/>
          </a:p>
        </p:txBody>
      </p:sp>
      <p:pic>
        <p:nvPicPr>
          <p:cNvPr id="33796" name="Picture 4" descr="Hyper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456449"/>
            <a:ext cx="7194550" cy="540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01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วงจรความดันโลหิตสูงในสตรี</a:t>
            </a:r>
            <a:endParaRPr lang="th-TH" b="1" dirty="0"/>
          </a:p>
        </p:txBody>
      </p:sp>
      <p:pic>
        <p:nvPicPr>
          <p:cNvPr id="34820" name="Picture 4" descr="Hypertension Across a Woman's Life Cycle | JACC: Journal of th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669101"/>
            <a:ext cx="6616701" cy="509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5501139" y="17653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ตั้งครรภ์</a:t>
            </a:r>
            <a:endParaRPr lang="th-TH" b="1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997700" y="252730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หมดประจำเดือน</a:t>
            </a:r>
            <a:endParaRPr lang="th-TH" b="1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136084" y="382127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สูงอายุ</a:t>
            </a:r>
            <a:endParaRPr lang="th-TH" b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251700" y="5696506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ปัญหายา</a:t>
            </a:r>
            <a:endParaRPr lang="th-TH" b="1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220563" y="6391526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ข้อมูลทางคลินิก</a:t>
            </a:r>
            <a:endParaRPr lang="th-TH" b="1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114675" y="5881172"/>
            <a:ext cx="179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เชื้อชาติและปัญหาเชื้อชาติ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235200" y="4432300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การป้องกันระดับปฐมภูมิ</a:t>
            </a:r>
            <a:endParaRPr lang="th-TH" b="1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501050" y="228840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วัยรุ่น เด็ก ผู้ใหญ่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479109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100" y="-215900"/>
            <a:ext cx="11658600" cy="1208868"/>
          </a:xfrm>
        </p:spPr>
        <p:txBody>
          <a:bodyPr/>
          <a:lstStyle/>
          <a:p>
            <a:pPr algn="ctr"/>
            <a:r>
              <a:rPr lang="th-TH" b="1" dirty="0" smtClean="0"/>
              <a:t>ความดันโลหิตสูง (</a:t>
            </a:r>
            <a:r>
              <a:rPr lang="en-US" b="1" dirty="0" smtClean="0"/>
              <a:t>Hypertension</a:t>
            </a:r>
            <a:r>
              <a:rPr lang="th-TH" b="1" dirty="0"/>
              <a:t>)</a:t>
            </a:r>
            <a:r>
              <a:rPr lang="th-TH" b="1" dirty="0" smtClean="0"/>
              <a:t>กับการสูงอายุ (</a:t>
            </a:r>
            <a:r>
              <a:rPr lang="en-US" b="1" dirty="0" smtClean="0"/>
              <a:t>Aging)</a:t>
            </a:r>
            <a:endParaRPr lang="th-TH" b="1" dirty="0"/>
          </a:p>
        </p:txBody>
      </p:sp>
      <p:pic>
        <p:nvPicPr>
          <p:cNvPr id="4" name="Picture 2" descr="PDF] Common Mechanisms of Aging and Hypertension – The Vascular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50" y="1464348"/>
            <a:ext cx="5673667" cy="518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7099300" y="5994400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ความดันโลหิตสูง</a:t>
            </a:r>
            <a:endParaRPr lang="th-TH" sz="2000" b="1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602843" y="1464348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ความสูงอายุ</a:t>
            </a:r>
            <a:endParaRPr lang="th-TH" sz="2000" b="1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667000" y="3136900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การอักเสบ</a:t>
            </a:r>
            <a:endParaRPr lang="th-TH" sz="2000" b="1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9321800" y="237490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/>
              <a:t>ปฏิกริยา</a:t>
            </a:r>
            <a:r>
              <a:rPr lang="th-TH" sz="2000" b="1" dirty="0" smtClean="0"/>
              <a:t>เคมีไม่ปกติ</a:t>
            </a:r>
            <a:endParaRPr lang="th-TH" sz="2000" b="1" dirty="0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9321800" y="31369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เกี่ยวกับความเครียด</a:t>
            </a:r>
            <a:endParaRPr lang="th-TH" sz="2000" b="1" dirty="0"/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>
            <a:off x="1104072" y="4927600"/>
            <a:ext cx="130806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กล่องข้อความ 15"/>
          <p:cNvSpPr txBox="1"/>
          <p:nvPr/>
        </p:nvSpPr>
        <p:spPr>
          <a:xfrm>
            <a:off x="812979" y="5024896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หมายถึงส่งผลสองทางไป-มา</a:t>
            </a:r>
            <a:endParaRPr lang="th-TH" sz="2000" b="1" dirty="0"/>
          </a:p>
        </p:txBody>
      </p:sp>
      <p:cxnSp>
        <p:nvCxnSpPr>
          <p:cNvPr id="18" name="ลูกศรเชื่อมต่อแบบตรง 17"/>
          <p:cNvCxnSpPr/>
          <p:nvPr/>
        </p:nvCxnSpPr>
        <p:spPr>
          <a:xfrm>
            <a:off x="1439631" y="5741346"/>
            <a:ext cx="972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21"/>
          <p:cNvSpPr txBox="1"/>
          <p:nvPr/>
        </p:nvSpPr>
        <p:spPr>
          <a:xfrm>
            <a:off x="602293" y="5541291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   สาเหตุ</a:t>
            </a:r>
            <a:endParaRPr lang="th-TH" sz="2000" b="1" dirty="0"/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2412135" y="5522301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ผล</a:t>
            </a:r>
            <a:endParaRPr lang="th-TH" sz="2000" b="1" dirty="0"/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1483360" y="5944632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..........</a:t>
            </a:r>
            <a:endParaRPr lang="th-TH" dirty="0"/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1507214" y="5800612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ทางอ้อม</a:t>
            </a:r>
            <a:endParaRPr lang="th-TH" sz="2000" b="1" dirty="0"/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578439" y="5960392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   สาเหตุ</a:t>
            </a:r>
            <a:endParaRPr lang="th-TH" sz="2000" b="1" dirty="0"/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2412135" y="5960392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ผล</a:t>
            </a:r>
            <a:endParaRPr lang="th-TH" sz="2000" b="1" dirty="0"/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1420078" y="456135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ทางตรง</a:t>
            </a:r>
            <a:endParaRPr lang="th-TH" sz="2000" b="1" dirty="0"/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1483360" y="5366182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ทางตรง</a:t>
            </a:r>
            <a:endParaRPr lang="th-TH" sz="2000" b="1" dirty="0"/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900890" y="4089400"/>
            <a:ext cx="1946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ความหมายของสัญลักษณ์</a:t>
            </a:r>
            <a:endParaRPr lang="th-TH" sz="2000" b="1" dirty="0"/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7193393" y="492760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ทำงานบกพร่อง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085498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Activity</a:t>
            </a:r>
            <a:r>
              <a:rPr lang="th-TH" b="1" dirty="0" smtClean="0"/>
              <a:t> </a:t>
            </a:r>
            <a:r>
              <a:rPr lang="en-US" b="1" dirty="0" smtClean="0"/>
              <a:t>3: </a:t>
            </a:r>
            <a:r>
              <a:rPr lang="th-TH" b="1" dirty="0" smtClean="0"/>
              <a:t>ปัจจัยเสี่ยงของความดันโลหิตสูง</a:t>
            </a:r>
            <a:endParaRPr lang="th-TH" b="1" dirty="0"/>
          </a:p>
        </p:txBody>
      </p:sp>
      <p:pic>
        <p:nvPicPr>
          <p:cNvPr id="37890" name="Picture 2" descr="What Is Hypertension? - Types, Causes, Symptoms &amp; Treat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6" y="1968500"/>
            <a:ext cx="5607844" cy="26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36" y="1612900"/>
            <a:ext cx="6129866" cy="4597399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333691" y="5487625"/>
            <a:ext cx="564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C00000"/>
                </a:solidFill>
              </a:rPr>
              <a:t>จากสไลด์นี้นักศึกษาได้เรียนรู้เกี่ยวกับอะไรบ้าง จงอธิบาย</a:t>
            </a:r>
            <a:endParaRPr lang="th-TH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57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Activity</a:t>
            </a:r>
            <a:r>
              <a:rPr lang="th-TH" b="1" dirty="0" smtClean="0"/>
              <a:t> </a:t>
            </a:r>
            <a:r>
              <a:rPr lang="en-US" b="1" dirty="0" smtClean="0"/>
              <a:t>4: </a:t>
            </a:r>
            <a:r>
              <a:rPr lang="th-TH" b="1" dirty="0" smtClean="0"/>
              <a:t>ปัจจัยด้านสิ่งแวดล้อมที่มีผลต่ออุบัติเหตุ</a:t>
            </a:r>
            <a:endParaRPr lang="th-TH" b="1" dirty="0"/>
          </a:p>
        </p:txBody>
      </p:sp>
      <p:pic>
        <p:nvPicPr>
          <p:cNvPr id="11268" name="Picture 4" descr="Determinants Know Inju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713519"/>
            <a:ext cx="5156200" cy="51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457891" y="1452535"/>
            <a:ext cx="564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C00000"/>
                </a:solidFill>
              </a:rPr>
              <a:t>จากสไลด์นี้นักศึกษาได้เรียนรู้เกี่ยวกับอะไรบ้าง จงอธิบาย</a:t>
            </a:r>
            <a:endParaRPr lang="th-TH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27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4434" y="0"/>
            <a:ext cx="11346266" cy="120886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                                                  Activity 5:</a:t>
            </a:r>
            <a:r>
              <a:rPr lang="th-TH" sz="3200" b="1" dirty="0" smtClean="0"/>
              <a:t>โรคหลอดเลือดสมอง</a:t>
            </a:r>
            <a:endParaRPr lang="th-TH" sz="3200" b="1" dirty="0"/>
          </a:p>
        </p:txBody>
      </p:sp>
      <p:pic>
        <p:nvPicPr>
          <p:cNvPr id="44034" name="Picture 2" descr="Risk factors for stroke or Brain attack. Cerebrovascular accident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434"/>
            <a:ext cx="6351588" cy="635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ลูกศรลง 3"/>
          <p:cNvSpPr/>
          <p:nvPr/>
        </p:nvSpPr>
        <p:spPr>
          <a:xfrm rot="5400000">
            <a:off x="7416800" y="1620434"/>
            <a:ext cx="711200" cy="467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140524" y="1498600"/>
            <a:ext cx="3810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C00000"/>
                </a:solidFill>
              </a:rPr>
              <a:t>จากสไลด์นี้นักศึกษาได้เรียนรู้เกี่ยวกับอะไรบ้างจงอธิบาย</a:t>
            </a:r>
            <a:endParaRPr lang="th-TH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09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Activity 6: Covid-19</a:t>
            </a:r>
            <a:endParaRPr lang="th-TH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87400" y="1841500"/>
            <a:ext cx="10898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จากสถานการณ์ </a:t>
            </a:r>
            <a:r>
              <a:rPr lang="en-US" sz="3600" b="1" dirty="0" smtClean="0"/>
              <a:t>covid-19 </a:t>
            </a:r>
            <a:r>
              <a:rPr lang="th-TH" sz="3600" b="1" dirty="0" smtClean="0"/>
              <a:t>ในปัจจุบัน ให้นักศึกษาเขียนอธิบายเกี่ยวกับปัจจัยกำหนดการเกิดโรค </a:t>
            </a:r>
            <a:r>
              <a:rPr lang="en-US" sz="3600" b="1" dirty="0" smtClean="0"/>
              <a:t>covid-19 </a:t>
            </a:r>
            <a:r>
              <a:rPr lang="th-TH" sz="3600" b="1" dirty="0" smtClean="0"/>
              <a:t>ให้ครอบคลุมประเด็นตาม </a:t>
            </a:r>
            <a:r>
              <a:rPr lang="en-US" sz="3600" b="1" dirty="0" smtClean="0"/>
              <a:t>Determinant of Health  Components </a:t>
            </a:r>
            <a:r>
              <a:rPr lang="th-TH" sz="3600" b="1" dirty="0" smtClean="0"/>
              <a:t> </a:t>
            </a:r>
          </a:p>
          <a:p>
            <a:r>
              <a:rPr lang="th-TH" sz="3600" b="1" dirty="0" smtClean="0"/>
              <a:t> 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65977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สรุป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8434" y="2057400"/>
            <a:ext cx="10850966" cy="4038600"/>
          </a:xfrm>
        </p:spPr>
        <p:txBody>
          <a:bodyPr>
            <a:normAutofit/>
          </a:bodyPr>
          <a:lstStyle/>
          <a:p>
            <a:pPr algn="thaiDist">
              <a:lnSpc>
                <a:spcPct val="100000"/>
              </a:lnSpc>
            </a:pPr>
            <a:r>
              <a:rPr lang="th-TH" sz="2800" dirty="0" smtClean="0">
                <a:latin typeface="Arial" panose="020B0604020202020204" pitchFamily="34" charset="0"/>
              </a:rPr>
              <a:t>ปัจจัยกำหนดสุขภาพ เป็นองค์ประกอบที่เป็นสาเหตุ เป็นความเสี่ยง ของการเกิดโรค หรือปัญหาสุขภาพตามมา ทั้งในโรคไม่ติดต่อ โรคติดต่อ โรคจากสิ่งแวดล้อมและอุบัติเหตุ ซึ่งปัจจัยหรือองค์ประกอบเหล่านี้มีทั้งที่สามารถควบคุมได้ เช่น พฤติกรรมการสูบบุหรี่ การรับประทานอาหาร การออกกำลังกาย การใช้สารเสพติด เป็นต้น และไม่สามารถควบคุมได้ เช่น อายุ เพศ เชื้อชาติ พันธุกรรม เป็นต้น ซึ่งนำไปสู่การใช้พรรณนา  เกี่ยวกับการกระจายของโรคและปัญหาสุขภาพ ได้รับการยืนยันจากการศึกษาวิจัย ว่ามีความเชื่อมโยง มีความสัมพันธ์ หรือมีอิทธิพลต่อการเกิดโรค หรือปัญหาสุขภาพได้ และมีความแตกต่างกันได้เพราะมีองค์ประกอบอื่นๆ ที่แตกต่างกัน</a:t>
            </a:r>
            <a:endParaRPr 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75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1" y="2618138"/>
            <a:ext cx="4508715" cy="2187227"/>
          </a:xfrm>
        </p:spPr>
        <p:txBody>
          <a:bodyPr rtlCol="0"/>
          <a:lstStyle/>
          <a:p>
            <a:pPr algn="ctr"/>
            <a:r>
              <a:rPr lang="en-US" dirty="0"/>
              <a:t>Thank You</a:t>
            </a:r>
            <a:r>
              <a:rPr lang="th-TH" dirty="0"/>
              <a:t/>
            </a:r>
            <a:br>
              <a:rPr lang="th-TH" dirty="0"/>
            </a:br>
            <a:endParaRPr lang="th-TH" noProof="1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Goog</a:t>
            </a:r>
            <a:r>
              <a:rPr lang="en-US" dirty="0" smtClean="0"/>
              <a:t> luck for your exam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ปัจจัยกำหนดสุขภาพหลัก</a:t>
            </a:r>
            <a:endParaRPr lang="th-TH" b="1" dirty="0"/>
          </a:p>
        </p:txBody>
      </p:sp>
      <p:pic>
        <p:nvPicPr>
          <p:cNvPr id="8194" name="Picture 2" descr="From behaviour change to public health improvement: re aiming our eff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35" y="1423371"/>
            <a:ext cx="7929966" cy="52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5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6142" y="0"/>
            <a:ext cx="11874525" cy="1270000"/>
          </a:xfrm>
        </p:spPr>
        <p:txBody>
          <a:bodyPr rtlCol="0"/>
          <a:lstStyle/>
          <a:p>
            <a:pPr algn="ctr"/>
            <a:r>
              <a:rPr lang="th-TH" b="1" noProof="1" smtClean="0"/>
              <a:t>ปัจจัยกำหนดขององค์ประกอบสุขภาพ</a:t>
            </a:r>
            <a:endParaRPr lang="th-TH" b="1" noProof="1"/>
          </a:p>
        </p:txBody>
      </p:sp>
      <p:pic>
        <p:nvPicPr>
          <p:cNvPr id="3074" name="Picture 2" descr="Copd Social Determinants Of Health - Kronis 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26" y="1597025"/>
            <a:ext cx="6499841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457200" y="2074696"/>
            <a:ext cx="459740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ปัจจัยกำหนดทางสังคมและเศรษฐกิจ วัฒนธรรม และสิ่งแวดล้อม</a:t>
            </a:r>
          </a:p>
          <a:p>
            <a:r>
              <a:rPr lang="th-TH" sz="2000" b="1" dirty="0" smtClean="0"/>
              <a:t>ที่เอื้อต่อสุขภาพ เช่น นโยบายสาธารณะเพื่อสุขภาพสู้เมืองปลอดบุหรี่ ซึ่งส่งผลต่อการกำกับ ควบคุมพฤติกรรม หรือการใช้ชีวิตของผู้คนในเรื่องการสูบบุหรี่ตามมา เป็นต้น</a:t>
            </a:r>
            <a:endParaRPr lang="th-TH" sz="2000" b="1" dirty="0"/>
          </a:p>
        </p:txBody>
      </p:sp>
      <p:sp>
        <p:nvSpPr>
          <p:cNvPr id="5" name="ลูกศรขวา 4"/>
          <p:cNvSpPr/>
          <p:nvPr/>
        </p:nvSpPr>
        <p:spPr>
          <a:xfrm>
            <a:off x="5054601" y="2610301"/>
            <a:ext cx="1035025" cy="293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920750" y="3664786"/>
            <a:ext cx="3670300" cy="31700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เกี่ยวกับการดำรงชีวิต และสภาวะการทำงาน เช่น สิ่งแวดล้อมในที่ทำงาน ระดับการศึกษา การบริการดูแลสุขภาพ อาหาร น้ำดื่มน้ำใช้ ครอบครัว เป็นตัวชี้วัดที่อยู่ภายใต้มิติของเครือข่ายทางสังคมและชุมชน (</a:t>
            </a:r>
            <a:r>
              <a:rPr lang="en-US" sz="2000" dirty="0" smtClean="0"/>
              <a:t>social and community network)</a:t>
            </a:r>
            <a:r>
              <a:rPr lang="th-TH" sz="2000" dirty="0" smtClean="0"/>
              <a:t> อันจะครอบงำหรือมีส่วนกำหนดวิถีชีวิตของปัจเจกชน (</a:t>
            </a:r>
            <a:r>
              <a:rPr lang="en-US" sz="2000" dirty="0" smtClean="0"/>
              <a:t>Individual lifestyle networks</a:t>
            </a:r>
            <a:r>
              <a:rPr lang="th-TH" sz="2000" dirty="0" smtClean="0"/>
              <a:t>) ร่วมด้วย ซึ่งอาจมีความแตกต่างกันตามปัจจัยส่วนบุคคล เช่น อายุ เพศ พันธุกรรม</a:t>
            </a:r>
          </a:p>
          <a:p>
            <a:r>
              <a:rPr lang="th-TH" sz="2000" dirty="0" smtClean="0"/>
              <a:t>เป็นต้น ซึ่งยากที่จะเปลี่ยนแปลง </a:t>
            </a:r>
            <a:endParaRPr lang="th-TH" sz="2000" dirty="0"/>
          </a:p>
        </p:txBody>
      </p:sp>
      <p:sp>
        <p:nvSpPr>
          <p:cNvPr id="9" name="ลูกศรลง 8"/>
          <p:cNvSpPr/>
          <p:nvPr/>
        </p:nvSpPr>
        <p:spPr>
          <a:xfrm>
            <a:off x="2628900" y="3430660"/>
            <a:ext cx="254000" cy="234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th-TH" b="1" noProof="1" smtClean="0"/>
              <a:t>ปัจจัยทางสังคมและวัฒนธรรม </a:t>
            </a:r>
            <a:endParaRPr lang="th-TH" b="1" noProof="1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10085" y="6497247"/>
            <a:ext cx="3938883" cy="2215622"/>
          </a:xfrm>
          <a:prstGeom prst="rect">
            <a:avLst/>
          </a:prstGeom>
        </p:spPr>
      </p:pic>
      <p:pic>
        <p:nvPicPr>
          <p:cNvPr id="1026" name="Picture 2" descr="Indian Tourism Industry Ana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" y="1432730"/>
            <a:ext cx="6752689" cy="50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ลูกศรขวา 2"/>
          <p:cNvSpPr/>
          <p:nvPr/>
        </p:nvSpPr>
        <p:spPr>
          <a:xfrm>
            <a:off x="7357123" y="2504661"/>
            <a:ext cx="355642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7357123" y="3059387"/>
            <a:ext cx="355642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ขวา 8"/>
          <p:cNvSpPr/>
          <p:nvPr/>
        </p:nvSpPr>
        <p:spPr>
          <a:xfrm>
            <a:off x="7357123" y="4432852"/>
            <a:ext cx="355642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7357123" y="5015947"/>
            <a:ext cx="355642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วา 10"/>
          <p:cNvSpPr/>
          <p:nvPr/>
        </p:nvSpPr>
        <p:spPr>
          <a:xfrm>
            <a:off x="7357123" y="5479772"/>
            <a:ext cx="355642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004313" y="536820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เทศกาลต่างๆ </a:t>
            </a:r>
            <a:endParaRPr lang="th-TH" sz="2000" b="1" dirty="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004313" y="4352066"/>
            <a:ext cx="4230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การบำรุงรักษาสถานที่ทางประวัตศาสตร์ พิพิธภัณฑ์ เป็นต้น</a:t>
            </a:r>
            <a:endParaRPr lang="th-TH" sz="2000" b="1" dirty="0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8004313" y="2420750"/>
            <a:ext cx="321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การเปลี่ยนแปลงโครงสร้างประชากรผู้สูงอายุ</a:t>
            </a:r>
            <a:endParaRPr lang="th-TH" sz="2000" b="1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8004313" y="2986298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ความนิยมต่อวิถีสุขภาพ</a:t>
            </a:r>
            <a:endParaRPr lang="th-TH" sz="2000" b="1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8004312" y="4917614"/>
            <a:ext cx="3211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งานแสดงนิทรรศการ และมหกรรมสินค้า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9502" y="0"/>
            <a:ext cx="11945498" cy="1208868"/>
          </a:xfrm>
        </p:spPr>
        <p:txBody>
          <a:bodyPr rtlCol="0"/>
          <a:lstStyle/>
          <a:p>
            <a:pPr algn="ctr" rtl="0"/>
            <a:r>
              <a:rPr lang="th-TH" b="1" noProof="1" smtClean="0"/>
              <a:t>ปัจจัยทางการเมือง (</a:t>
            </a:r>
            <a:r>
              <a:rPr lang="en-US" b="1" noProof="1" smtClean="0"/>
              <a:t>Political Factors</a:t>
            </a:r>
            <a:r>
              <a:rPr lang="th-TH" b="1" noProof="1" smtClean="0"/>
              <a:t>) กรณีตัวอย่างอินเดีย</a:t>
            </a:r>
            <a:endParaRPr lang="th-TH" b="1" noProof="1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43877"/>
            <a:ext cx="499915" cy="445047"/>
          </a:xfrm>
          <a:prstGeom prst="rect">
            <a:avLst/>
          </a:prstGeom>
        </p:spPr>
      </p:pic>
      <p:pic>
        <p:nvPicPr>
          <p:cNvPr id="2050" name="Picture 2" descr="Indian Tourism Industry Analy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1" y="1412068"/>
            <a:ext cx="7109824" cy="53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ลูกศรขวา 4"/>
          <p:cNvSpPr/>
          <p:nvPr/>
        </p:nvSpPr>
        <p:spPr>
          <a:xfrm>
            <a:off x="6438900" y="2540000"/>
            <a:ext cx="10668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6438900" y="2984500"/>
            <a:ext cx="10668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วา 10"/>
          <p:cNvSpPr/>
          <p:nvPr/>
        </p:nvSpPr>
        <p:spPr>
          <a:xfrm>
            <a:off x="6438900" y="3429000"/>
            <a:ext cx="10668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6438900" y="3909232"/>
            <a:ext cx="10668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ขวา 12"/>
          <p:cNvSpPr/>
          <p:nvPr/>
        </p:nvSpPr>
        <p:spPr>
          <a:xfrm>
            <a:off x="6438900" y="4342782"/>
            <a:ext cx="10668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 13"/>
          <p:cNvSpPr/>
          <p:nvPr/>
        </p:nvSpPr>
        <p:spPr>
          <a:xfrm>
            <a:off x="6438900" y="4811685"/>
            <a:ext cx="10668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>
            <a:off x="6438900" y="5291482"/>
            <a:ext cx="10668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วา 15"/>
          <p:cNvSpPr/>
          <p:nvPr/>
        </p:nvSpPr>
        <p:spPr>
          <a:xfrm>
            <a:off x="6429225" y="5735107"/>
            <a:ext cx="10668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683501" y="2460595"/>
            <a:ext cx="332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ลัทธิก่อการร้าน และการรักษาความปลอดภัย</a:t>
            </a:r>
            <a:endParaRPr lang="th-TH" sz="2000" b="1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683501" y="2901810"/>
            <a:ext cx="234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โครงสร้างพื้นฐาน</a:t>
            </a:r>
            <a:endParaRPr lang="th-TH" sz="2000" b="1" dirty="0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7683501" y="3369087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รัฐบาลไม่ดี</a:t>
            </a:r>
            <a:endParaRPr lang="th-TH" sz="2000" b="1" dirty="0"/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7692707" y="3845216"/>
            <a:ext cx="259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ความสัมพันธ์กับประเทศเพื่อนบ้าน</a:t>
            </a:r>
            <a:endParaRPr lang="th-TH" sz="2000" b="1" dirty="0"/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7681903" y="4263377"/>
            <a:ext cx="115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ใจแคบ</a:t>
            </a:r>
            <a:endParaRPr lang="th-TH" sz="2000" b="1" dirty="0"/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7681902" y="4753708"/>
            <a:ext cx="217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ขาดตัวแทนระหว่างประเทศ</a:t>
            </a:r>
            <a:endParaRPr lang="th-TH" sz="2000" b="1" dirty="0"/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681902" y="5227466"/>
            <a:ext cx="2351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ประชาธิปไตยที่ใหญ่ที่สุดในโลก</a:t>
            </a:r>
            <a:endParaRPr lang="th-TH" sz="2000" b="1" dirty="0"/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7681902" y="5632351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บทบาทในการเมทองระหว่างประเทศ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9034" y="112979"/>
            <a:ext cx="10749367" cy="1208868"/>
          </a:xfrm>
        </p:spPr>
        <p:txBody>
          <a:bodyPr/>
          <a:lstStyle/>
          <a:p>
            <a:pPr algn="ctr"/>
            <a:r>
              <a:rPr lang="th-TH" dirty="0" smtClean="0"/>
              <a:t>ปัจจัยกำหนดทางสังคม-วัฒนธรรม ประกอบด้วยตัวชี้วัดต่อไปนี้</a:t>
            </a:r>
            <a:endParaRPr lang="th-TH" dirty="0"/>
          </a:p>
        </p:txBody>
      </p:sp>
      <p:pic>
        <p:nvPicPr>
          <p:cNvPr id="9218" name="Picture 2" descr="Socio-cultural determinants of child centric health policy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84" y="1379514"/>
            <a:ext cx="8403332" cy="529904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6871822" y="2114486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ความตระหนัก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388854" y="3588122"/>
            <a:ext cx="140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การติดต่อสื่อสาร</a:t>
            </a:r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596700" y="4630986"/>
            <a:ext cx="985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ความเชื่อใจ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871822" y="563569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อิสรภาพ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504766" y="212464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ลีลาชีวิต/วิถีชีวิต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857369" y="3480546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การเปลี่ยนแปลง</a:t>
            </a:r>
            <a:endParaRPr lang="th-TH" dirty="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857369" y="471572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ประวัติศาสตร์</a:t>
            </a:r>
            <a:endParaRPr lang="th-TH" dirty="0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4504766" y="5635690"/>
            <a:ext cx="96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ความอดทน</a:t>
            </a:r>
            <a:endParaRPr lang="th-TH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5834116" y="600502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ศาสนา</a:t>
            </a:r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4987517" y="4215518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ปัจจัยกำหนดทางสังคม-วัฒนธรรม</a:t>
            </a:r>
            <a:endParaRPr lang="th-TH" dirty="0"/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5483067" y="1635783"/>
            <a:ext cx="138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กิจกรรมทางสังคม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453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ปัจจัยกำหนดทาง</a:t>
            </a:r>
            <a:r>
              <a:rPr lang="th-TH" dirty="0" smtClean="0"/>
              <a:t>สังคมต่อสุขภาพ ประกอบด้วย</a:t>
            </a: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3782" y="1543812"/>
            <a:ext cx="5350669" cy="5326888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5116446" y="4597400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ปัจจัยกำหนดทางสังคม</a:t>
            </a:r>
            <a:endParaRPr lang="th-TH" sz="20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896100" y="1905000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เพื่อนบ้านและสิ่งแวดล้อม</a:t>
            </a:r>
            <a:endParaRPr lang="th-TH" sz="2000" b="1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654451" y="3441700"/>
            <a:ext cx="206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สุขภาพและการดูแลสุขภาพ</a:t>
            </a:r>
            <a:endParaRPr lang="th-TH" sz="2000" b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026400" y="5674532"/>
            <a:ext cx="181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บริบทสังคมและชุมชน</a:t>
            </a:r>
            <a:endParaRPr lang="th-TH" sz="2000" b="1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997200" y="5674532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การศึกษา</a:t>
            </a:r>
            <a:endParaRPr lang="th-TH" sz="2000" b="1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346475" y="3472478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ความมั่นคงทางเศรษฐกิจ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2028105044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19271_TF02923944" id="{19562994-A1F0-4E01-9277-0AEE6BF09A44}" vid="{4FD93387-A3E7-441A-AB65-9F660382A359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0C04F-E7AC-41AB-9C6D-1B1BB88BFF7F}">
  <ds:schemaRefs>
    <ds:schemaRef ds:uri="4873beb7-5857-4685-be1f-d57550cc96cc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ยินดีต้อนรับสู่ PowerPoint</Template>
  <TotalTime>1678</TotalTime>
  <Words>1592</Words>
  <Application>Microsoft Office PowerPoint</Application>
  <PresentationFormat>Widescreen</PresentationFormat>
  <Paragraphs>220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Cordia New</vt:lpstr>
      <vt:lpstr>Leelawadee</vt:lpstr>
      <vt:lpstr>Segoe UI</vt:lpstr>
      <vt:lpstr>WelcomeDoc</vt:lpstr>
      <vt:lpstr>บทที่ 5 ตัวชี้วัดภาวะสุขภาพ  (Determinant of Heath) </vt:lpstr>
      <vt:lpstr>ความต้องการของชีวิต (Demands of life)</vt:lpstr>
      <vt:lpstr>แสดงให้เห็นถึงปัจจัยกำหนดสุขภาพของประชากร</vt:lpstr>
      <vt:lpstr>ปัจจัยกำหนดสุขภาพหลัก</vt:lpstr>
      <vt:lpstr>ปัจจัยกำหนดขององค์ประกอบสุขภาพ</vt:lpstr>
      <vt:lpstr>ปัจจัยทางสังคมและวัฒนธรรม </vt:lpstr>
      <vt:lpstr>ปัจจัยทางการเมือง (Political Factors) กรณีตัวอย่างอินเดีย</vt:lpstr>
      <vt:lpstr>ปัจจัยกำหนดทางสังคม-วัฒนธรรม ประกอบด้วยตัวชี้วัดต่อไปนี้</vt:lpstr>
      <vt:lpstr>ปัจจัยกำหนดทางสังคมต่อสุขภาพ ประกอบด้วย</vt:lpstr>
      <vt:lpstr>ตารางแสดงปัจจัยกำหนดสุขภาพทางสังคมต่อผลลัพธ์ของสุขภาพ</vt:lpstr>
      <vt:lpstr>แสดงรายละเอียดของแต่ละปัจจัยกำหนดสุขภาพทางสังคม </vt:lpstr>
      <vt:lpstr>แสดงรายละเอียดของแต่ละปัจจัยกำหนดสุขภาพทางสังคม </vt:lpstr>
      <vt:lpstr>Activity 1 สุขภาพส่วนบุคคล (Individual Health) </vt:lpstr>
      <vt:lpstr>PowerPoint Presentation</vt:lpstr>
      <vt:lpstr>ปัจจัยด้านพฤติกรรมเสี่ยงสุขภาพในประชากร</vt:lpstr>
      <vt:lpstr>สาเหตุของการตาย</vt:lpstr>
      <vt:lpstr>ปัจจัยเสี่ยงการเกิดโรคไม่ติดต่อ (Risk Factors for NCDs)</vt:lpstr>
      <vt:lpstr>ปัจจัยเสี่ยงต่อการเกิด NCD</vt:lpstr>
      <vt:lpstr>เส้นทางความสัมพันธ์ระหว่างปัจจัยการเกิดโรคNCD</vt:lpstr>
      <vt:lpstr>ปัจจัยเสี่ยงร่วมของการโรคต่างๆ</vt:lpstr>
      <vt:lpstr>ความเชื่อมโยงของปัจจัยกำหนดทางสังคมสู่โรคหลอดเลือดหัวใจ</vt:lpstr>
      <vt:lpstr>5 ปัจจัยเสี่ยงหลักต่อการเกิด NCD</vt:lpstr>
      <vt:lpstr>ปัจจัยเสี่ยงต่อการเกิดการติดเชื้อ</vt:lpstr>
      <vt:lpstr>ปัจจัยกำหนดพฤติกรรมสุขภาพ</vt:lpstr>
      <vt:lpstr>ปัจจัยกำหนดในสถานการณ์สุขภาพต่างๆ </vt:lpstr>
      <vt:lpstr>สาเหตุของความอ้วน &amp; ผลของความอ้วน</vt:lpstr>
      <vt:lpstr>ปัจจัยเสี่ยงต่อการเกิดโรคหลอดเลือดหัวใจ</vt:lpstr>
      <vt:lpstr>เพศสรีระ (sex) และเพศภาวะ (Gender) กับการเกิดโรคหัวใจ</vt:lpstr>
      <vt:lpstr>Activity 2: เบาหวาน Type 2</vt:lpstr>
      <vt:lpstr>ปัจจัยกำหนดความดันโลหิตสูง</vt:lpstr>
      <vt:lpstr>วงจรความดันโลหิตสูงในสตรี</vt:lpstr>
      <vt:lpstr>ความดันโลหิตสูง (Hypertension)กับการสูงอายุ (Aging)</vt:lpstr>
      <vt:lpstr>Activity 3: ปัจจัยเสี่ยงของความดันโลหิตสูง</vt:lpstr>
      <vt:lpstr>Activity 4: ปัจจัยด้านสิ่งแวดล้อมที่มีผลต่ออุบัติเหตุ</vt:lpstr>
      <vt:lpstr>                                                   Activity 5:โรคหลอดเลือดสมอง</vt:lpstr>
      <vt:lpstr>Activity 6: Covid-19</vt:lpstr>
      <vt:lpstr>สรุป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ยินดีต้อนรับสู่ PowerPoint</dc:title>
  <dc:creator>admin</dc:creator>
  <cp:keywords/>
  <cp:lastModifiedBy>HP</cp:lastModifiedBy>
  <cp:revision>102</cp:revision>
  <cp:lastPrinted>2022-05-10T05:57:42Z</cp:lastPrinted>
  <dcterms:created xsi:type="dcterms:W3CDTF">2020-05-04T02:06:33Z</dcterms:created>
  <dcterms:modified xsi:type="dcterms:W3CDTF">2022-05-10T06:04:25Z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