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32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5" r:id="rId22"/>
    <p:sldId id="289" r:id="rId23"/>
    <p:sldId id="290" r:id="rId24"/>
    <p:sldId id="306" r:id="rId25"/>
    <p:sldId id="307" r:id="rId26"/>
    <p:sldId id="297" r:id="rId27"/>
    <p:sldId id="298" r:id="rId28"/>
    <p:sldId id="296" r:id="rId29"/>
    <p:sldId id="300" r:id="rId30"/>
    <p:sldId id="308" r:id="rId31"/>
  </p:sldIdLst>
  <p:sldSz cx="9144000" cy="6858000" type="screen4x3"/>
  <p:notesSz cx="9296400" cy="7010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CC"/>
    <a:srgbClr val="008080"/>
    <a:srgbClr val="003300"/>
    <a:srgbClr val="AF058F"/>
    <a:srgbClr val="FF66FF"/>
    <a:srgbClr val="FF00FF"/>
    <a:srgbClr val="FF99FF"/>
    <a:srgbClr val="99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8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55F21-1F62-4C18-AA84-1A67E4C2C9FE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8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A449-B643-4F4D-A093-5521F66BF9D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959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937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759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395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750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1469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139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333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947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291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284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990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9DD98D1-A5E7-455B-84D4-EC00F62D2C24}" type="datetimeFigureOut">
              <a:rPr lang="th-TH" smtClean="0"/>
              <a:pPr/>
              <a:t>13/11/67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7BFFEBE9-CD9B-45A3-B498-6654963D5E4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8589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76250"/>
            <a:ext cx="7056438" cy="936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err="1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Nrs</a:t>
            </a:r>
            <a:r>
              <a:rPr lang="en-US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2205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การวิจัยทางการพยาบาล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149725"/>
            <a:ext cx="6400800" cy="1198563"/>
          </a:xfrm>
        </p:spPr>
        <p:txBody>
          <a:bodyPr/>
          <a:lstStyle/>
          <a:p>
            <a:pPr eaLnBrk="1" hangingPunct="1"/>
            <a:r>
              <a:rPr lang="th-TH" sz="3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ผศ.ดร.ทัศนีย์  อรรถารส</a:t>
            </a:r>
          </a:p>
          <a:p>
            <a:pPr eaLnBrk="1" hangingPunct="1"/>
            <a:endParaRPr lang="th-TH" b="1" dirty="0" smtClean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C1AA6A-D77C-46E7-A937-304530D5625C}" type="slidenum">
              <a:rPr lang="en-US" smtClean="0"/>
              <a:pPr/>
              <a:t>1</a:t>
            </a:fld>
            <a:endParaRPr lang="th-TH" smtClean="0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900113" y="1700213"/>
            <a:ext cx="7416800" cy="1081087"/>
          </a:xfrm>
          <a:prstGeom prst="rect">
            <a:avLst/>
          </a:prstGeom>
          <a:solidFill>
            <a:schemeClr val="tx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 spc="72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DilleniaUPC"/>
                <a:cs typeface="DilleniaUPC"/>
              </a:rPr>
              <a:t>"</a:t>
            </a:r>
            <a:r>
              <a:rPr lang="th-TH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DilleniaUPC"/>
                <a:cs typeface="DilleniaUPC"/>
              </a:rPr>
              <a:t>ปัญหาการวิจัย วัตถุประสงค์ สมมติฐาน</a:t>
            </a:r>
            <a:r>
              <a:rPr lang="th-TH" sz="3600" b="1" kern="10" spc="72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DilleniaUPC"/>
                <a:cs typeface="DilleniaUPC"/>
              </a:rPr>
              <a:t>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1" grpId="0" build="p"/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ความหมาย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b="1" dirty="0" smtClean="0">
                <a:solidFill>
                  <a:srgbClr val="6600CC"/>
                </a:solidFill>
                <a:latin typeface="Angsana New" pitchFamily="18" charset="-34"/>
              </a:rPr>
              <a:t>คำถามการวิจัย </a:t>
            </a:r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</a:rPr>
              <a:t>คือข้อความที่เป็นคำถามซึ่งสอดคล้องกับวัตถุประสงค์การวิจัย ทั้งนี้งานวิจัยจำนวนมากจะเขียนทั้งคำถามการวิจัยและวัตถุประสงค์ ในงานวิจัยบางเรื่องจะไม่เขียนวัตถุประสงค์การวิจัย โดยนักวิจัยต้องทราบว่าคำถามการวิจัยที่ดีจะนำไปสู่วัตถุประสงค์การวิจัย คำถามการวิจัยจะมีลักษณะดังนี้</a:t>
            </a:r>
            <a:endParaRPr lang="en-US" b="1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chemeClr val="bg1"/>
                </a:solidFill>
                <a:latin typeface="Angsana New" pitchFamily="18" charset="-34"/>
              </a:rPr>
              <a:t>     1. </a:t>
            </a:r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</a:rPr>
              <a:t>เป็นคำถามที่มีประโยชน์ เข้าใจง่าย และตรงไปตรงมา</a:t>
            </a:r>
            <a:endParaRPr lang="en-US" b="1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chemeClr val="bg1"/>
                </a:solidFill>
                <a:latin typeface="Angsana New" pitchFamily="18" charset="-34"/>
              </a:rPr>
              <a:t>     2. </a:t>
            </a:r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</a:rPr>
              <a:t>เป็นคำถามที่เชิญชวนให้ค้นหาคำตอบ</a:t>
            </a:r>
            <a:endParaRPr lang="en-US" b="1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chemeClr val="bg1"/>
                </a:solidFill>
                <a:latin typeface="Angsana New" pitchFamily="18" charset="-34"/>
              </a:rPr>
              <a:t>     3. </a:t>
            </a:r>
            <a:r>
              <a:rPr lang="th-TH" b="1" dirty="0" smtClean="0">
                <a:solidFill>
                  <a:schemeClr val="bg1"/>
                </a:solidFill>
                <a:latin typeface="Angsana New" pitchFamily="18" charset="-34"/>
              </a:rPr>
              <a:t>คำตอบของคำถามช่วยให้ทราบถึงประเภทของข้อมูลที่ต้องเก็บรวบรวมเพื่อตอบคำถาม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6C82B5-35A1-47F6-95D1-F3A25C254FC6}" type="slidenum">
              <a:rPr lang="en-US" smtClean="0"/>
              <a:pPr/>
              <a:t>10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ตัวอย่างการเขียนคำถามการวิจัย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h-TH" sz="2800" b="1" dirty="0" smtClean="0">
                <a:solidFill>
                  <a:schemeClr val="bg1"/>
                </a:solidFill>
              </a:rPr>
              <a:t>ชื่อเรื่อง  </a:t>
            </a:r>
            <a:r>
              <a:rPr lang="th-TH" sz="2800" b="1" dirty="0" smtClean="0">
                <a:solidFill>
                  <a:schemeClr val="tx1">
                    <a:lumMod val="95000"/>
                  </a:schemeClr>
                </a:solidFill>
              </a:rPr>
              <a:t>การศึกษาการรับรู้ของพยาบาลและการปฏิบัติการพยาบาลตามแนวคิดการดูแลโดยให้ครอบครัวเป็นศูนย์กลาง</a:t>
            </a:r>
          </a:p>
          <a:p>
            <a:pPr eaLnBrk="1" hangingPunct="1">
              <a:lnSpc>
                <a:spcPct val="80000"/>
              </a:lnSpc>
            </a:pPr>
            <a:r>
              <a:rPr lang="th-TH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คำถามการวิจัย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800" b="1" dirty="0" smtClean="0">
                <a:solidFill>
                  <a:srgbClr val="CC00FF"/>
                </a:solidFill>
              </a:rPr>
              <a:t>	</a:t>
            </a:r>
            <a:r>
              <a:rPr lang="en-US" sz="2800" b="1" dirty="0" smtClean="0">
                <a:latin typeface="Angsana New" pitchFamily="18" charset="-34"/>
              </a:rPr>
              <a:t>1.  </a:t>
            </a:r>
            <a:r>
              <a:rPr lang="th-TH" sz="2800" b="1" dirty="0" smtClean="0">
                <a:latin typeface="Angsana New" pitchFamily="18" charset="-34"/>
              </a:rPr>
              <a:t>พยาบาลมีการรับรู้การดูแลโดยให้ครอบครัวเป็นศูนย์กลางอย่างไร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800" b="1" dirty="0" smtClean="0">
                <a:latin typeface="Angsana New" pitchFamily="18" charset="-34"/>
              </a:rPr>
              <a:t>	</a:t>
            </a:r>
            <a:r>
              <a:rPr lang="en-US" sz="2800" b="1" dirty="0" smtClean="0">
                <a:latin typeface="Angsana New" pitchFamily="18" charset="-34"/>
              </a:rPr>
              <a:t>2. </a:t>
            </a:r>
            <a:r>
              <a:rPr lang="th-TH" sz="2800" b="1" dirty="0" smtClean="0">
                <a:latin typeface="Angsana New" pitchFamily="18" charset="-34"/>
              </a:rPr>
              <a:t>พยาบาลมีการปฏิบัติการดูแลโดยให้ครอบครัวเป็นศูนย์กลางอย่างไร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800" b="1" dirty="0" smtClean="0">
                <a:latin typeface="Angsana New" pitchFamily="18" charset="-34"/>
              </a:rPr>
              <a:t>	</a:t>
            </a:r>
            <a:r>
              <a:rPr lang="en-US" sz="2800" b="1" dirty="0" smtClean="0">
                <a:latin typeface="Angsana New" pitchFamily="18" charset="-34"/>
              </a:rPr>
              <a:t>3. </a:t>
            </a:r>
            <a:r>
              <a:rPr lang="th-TH" sz="2800" b="1" dirty="0" smtClean="0">
                <a:latin typeface="Angsana New" pitchFamily="18" charset="-34"/>
              </a:rPr>
              <a:t>การรับรู้ของพยาบาลแตกต่างจากการปฏิบัติการดูแลโดยให้ครอบครัวเป็นศูนย์กลางหรือไม่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800" b="1" dirty="0" smtClean="0">
                <a:latin typeface="Angsana New" pitchFamily="18" charset="-34"/>
              </a:rPr>
              <a:t>	</a:t>
            </a:r>
            <a:r>
              <a:rPr lang="en-US" sz="2800" b="1" dirty="0" smtClean="0">
                <a:latin typeface="Angsana New" pitchFamily="18" charset="-34"/>
              </a:rPr>
              <a:t>4. </a:t>
            </a:r>
            <a:r>
              <a:rPr lang="th-TH" sz="2800" b="1" dirty="0" smtClean="0">
                <a:latin typeface="Angsana New" pitchFamily="18" charset="-34"/>
              </a:rPr>
              <a:t>ปัจจัย</a:t>
            </a:r>
            <a:r>
              <a:rPr lang="th-TH" sz="2800" b="1" dirty="0" smtClean="0"/>
              <a:t>ด้านอายุ ระดับการศึกษา สถานภาพสมรส ตำแหน่ง และระยะเวลาที่ปฏิบัติการพยาบาลเด็ก มีความสัมพันธ์กับการรับรู้และการปฏิบัติการพยาบาลตามแนวคิด</a:t>
            </a:r>
            <a:r>
              <a:rPr lang="th-TH" sz="2800" b="1" dirty="0" smtClean="0">
                <a:latin typeface="Angsana New" pitchFamily="18" charset="-34"/>
              </a:rPr>
              <a:t>การดูแลโดยให้ครอบครัวเป็นศูนย์กลางหรือไม่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2800" b="1" dirty="0" smtClean="0">
                <a:solidFill>
                  <a:srgbClr val="FFFF00"/>
                </a:solidFill>
                <a:latin typeface="Angsana New" pitchFamily="18" charset="-34"/>
              </a:rPr>
              <a:t>                                        (ทัศนีย์ อรรถารส  จุไร อภัยจิรรัตน์ จุรีย์ สุ่นสวัสดิ์</a:t>
            </a:r>
            <a:r>
              <a:rPr lang="en-US" sz="2800" b="1" dirty="0" smtClean="0">
                <a:solidFill>
                  <a:srgbClr val="FFFF00"/>
                </a:solidFill>
                <a:latin typeface="Angsana New" pitchFamily="18" charset="-34"/>
              </a:rPr>
              <a:t>, 2549)</a:t>
            </a:r>
            <a:endParaRPr lang="th-TH" sz="2800" b="1" dirty="0" smtClean="0">
              <a:solidFill>
                <a:srgbClr val="FFFF00"/>
              </a:solidFill>
              <a:latin typeface="Angsana New" pitchFamily="18" charset="-34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28A4E9-526B-411C-B6B9-809228087198}" type="slidenum">
              <a:rPr lang="en-US" smtClean="0"/>
              <a:pPr/>
              <a:t>11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วัตถุประสงค์การวิจัย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sz="3600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solidFill>
                  <a:schemeClr val="bg1"/>
                </a:solidFill>
              </a:rPr>
              <a:t>		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ข้อความที่แสดงถึงการกำหนดขอบเขตการวิจัย หรือบ่งบอกว่าการวิจัยนั้นจะทำสิ่งใดบ้าง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82437-1E92-4867-8B56-B7F9E44B39B1}" type="slidenum">
              <a:rPr lang="en-US" smtClean="0"/>
              <a:pPr/>
              <a:t>12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DDD15D-F682-441B-BF02-A81CFA984C4B}" type="slidenum">
              <a:rPr lang="en-US" smtClean="0"/>
              <a:pPr/>
              <a:t>13</a:t>
            </a:fld>
            <a:endParaRPr lang="th-TH" smtClean="0"/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2268538" y="476250"/>
            <a:ext cx="4751387" cy="1573213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Research Objectives</a:t>
            </a:r>
            <a:endParaRPr lang="th-TH" sz="4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Comic Sans MS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995613" y="4479925"/>
            <a:ext cx="2297112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00FFFF"/>
                </a:solidFill>
                <a:cs typeface="EucrosiaUPC" pitchFamily="18" charset="-34"/>
              </a:rPr>
              <a:t>แนวทางการวิจัย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373813" y="2008188"/>
            <a:ext cx="2535237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4000" b="1">
                <a:solidFill>
                  <a:srgbClr val="00FFFF"/>
                </a:solidFill>
                <a:cs typeface="EucrosiaUPC" pitchFamily="18" charset="-34"/>
              </a:rPr>
              <a:t>ขอบเขตการวิจัย</a:t>
            </a:r>
          </a:p>
          <a:p>
            <a:pPr>
              <a:buFontTx/>
              <a:buChar char="•"/>
            </a:pPr>
            <a:r>
              <a:rPr lang="th-TH" sz="3200" b="1">
                <a:solidFill>
                  <a:srgbClr val="00FFFF"/>
                </a:solidFill>
                <a:cs typeface="EucrosiaUPC" pitchFamily="18" charset="-34"/>
              </a:rPr>
              <a:t> วิธีการ</a:t>
            </a:r>
          </a:p>
          <a:p>
            <a:pPr>
              <a:buFontTx/>
              <a:buChar char="•"/>
            </a:pPr>
            <a:r>
              <a:rPr lang="th-TH" sz="3200" b="1">
                <a:solidFill>
                  <a:srgbClr val="00FFFF"/>
                </a:solidFill>
                <a:cs typeface="EucrosiaUPC" pitchFamily="18" charset="-34"/>
              </a:rPr>
              <a:t> กลุ่มประชากร</a:t>
            </a:r>
          </a:p>
          <a:p>
            <a:pPr>
              <a:buFontTx/>
              <a:buChar char="•"/>
            </a:pPr>
            <a:r>
              <a:rPr lang="th-TH" sz="3200" b="1">
                <a:solidFill>
                  <a:srgbClr val="00FFFF"/>
                </a:solidFill>
                <a:cs typeface="EucrosiaUPC" pitchFamily="18" charset="-34"/>
              </a:rPr>
              <a:t> ระยะเวลา</a:t>
            </a:r>
          </a:p>
          <a:p>
            <a:pPr>
              <a:buFontTx/>
              <a:buChar char="•"/>
            </a:pPr>
            <a:r>
              <a:rPr lang="th-TH" sz="3200" b="1">
                <a:solidFill>
                  <a:srgbClr val="00FFFF"/>
                </a:solidFill>
                <a:cs typeface="EucrosiaUPC" pitchFamily="18" charset="-34"/>
              </a:rPr>
              <a:t> สถานที่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79388" y="2049463"/>
            <a:ext cx="4176712" cy="1209675"/>
            <a:chOff x="113" y="1291"/>
            <a:chExt cx="2631" cy="762"/>
          </a:xfrm>
        </p:grpSpPr>
        <p:sp>
          <p:nvSpPr>
            <p:cNvPr id="19467" name="Text Box 13"/>
            <p:cNvSpPr txBox="1">
              <a:spLocks noChangeArrowheads="1"/>
            </p:cNvSpPr>
            <p:nvPr/>
          </p:nvSpPr>
          <p:spPr bwMode="auto">
            <a:xfrm>
              <a:off x="113" y="1650"/>
              <a:ext cx="1951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00FFFF"/>
                  </a:solidFill>
                  <a:cs typeface="EucrosiaUPC" pitchFamily="18" charset="-34"/>
                </a:rPr>
                <a:t>ประเด็นปัญหาการวิจัย</a:t>
              </a:r>
            </a:p>
          </p:txBody>
        </p:sp>
        <p:sp>
          <p:nvSpPr>
            <p:cNvPr id="19468" name="Line 16"/>
            <p:cNvSpPr>
              <a:spLocks noChangeShapeType="1"/>
            </p:cNvSpPr>
            <p:nvPr/>
          </p:nvSpPr>
          <p:spPr bwMode="auto">
            <a:xfrm flipH="1">
              <a:off x="1202" y="1291"/>
              <a:ext cx="1542" cy="359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4211638" y="2190750"/>
            <a:ext cx="360362" cy="2286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4859338" y="2049463"/>
            <a:ext cx="1368425" cy="123507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26" grpId="0"/>
      <p:bldP spid="13327" grpId="0"/>
      <p:bldP spid="13329" grpId="0" animBg="1"/>
      <p:bldP spid="133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122488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6000" b="1" dirty="0" smtClean="0">
                <a:solidFill>
                  <a:schemeClr val="bg1"/>
                </a:solidFill>
                <a:latin typeface="Rockwell" pitchFamily="18" charset="0"/>
                <a:cs typeface="EucrosiaUPC" pitchFamily="18" charset="-34"/>
              </a:rPr>
              <a:t>รูปแบบการเขียนวัตถุประสงค์การวิจัย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61050" y="1916832"/>
            <a:ext cx="8713787" cy="2481262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h-TH" sz="4000" b="1" smtClean="0">
                <a:solidFill>
                  <a:srgbClr val="0000FF"/>
                </a:solidFill>
                <a:cs typeface="EucrosiaUPC" pitchFamily="18" charset="-34"/>
              </a:rPr>
              <a:t>ประโยคบอกเล่า</a:t>
            </a:r>
          </a:p>
          <a:p>
            <a:pPr eaLnBrk="1" hangingPunct="1">
              <a:lnSpc>
                <a:spcPct val="80000"/>
              </a:lnSpc>
            </a:pPr>
            <a:r>
              <a:rPr lang="th-TH" sz="4000" b="1" smtClean="0">
                <a:solidFill>
                  <a:srgbClr val="0000FF"/>
                </a:solidFill>
                <a:cs typeface="EucrosiaUPC" pitchFamily="18" charset="-34"/>
              </a:rPr>
              <a:t>การเปรียบเทียบ / ความสัมพันธ์</a:t>
            </a:r>
            <a:endParaRPr lang="en-US" sz="4000" b="1" smtClean="0">
              <a:solidFill>
                <a:srgbClr val="0000FF"/>
              </a:solidFill>
              <a:cs typeface="EucrosiaUPC" pitchFamily="18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th-TH" sz="4000" b="1" smtClean="0">
                <a:solidFill>
                  <a:srgbClr val="0000FF"/>
                </a:solidFill>
                <a:cs typeface="EucrosiaUPC" pitchFamily="18" charset="-34"/>
              </a:rPr>
              <a:t>ข้อเดียว / แยกข้อ</a:t>
            </a:r>
            <a:endParaRPr lang="en-US" sz="4000" b="1" smtClean="0">
              <a:solidFill>
                <a:srgbClr val="0000FF"/>
              </a:solidFill>
              <a:cs typeface="EucrosiaUPC" pitchFamily="18" charset="-34"/>
            </a:endParaRPr>
          </a:p>
          <a:p>
            <a:pPr eaLnBrk="1" hangingPunct="1">
              <a:lnSpc>
                <a:spcPct val="80000"/>
              </a:lnSpc>
            </a:pPr>
            <a:r>
              <a:rPr lang="th-TH" sz="4000" b="1" smtClean="0">
                <a:solidFill>
                  <a:srgbClr val="0000FF"/>
                </a:solidFill>
                <a:cs typeface="EucrosiaUPC" pitchFamily="18" charset="-34"/>
              </a:rPr>
              <a:t>วัตถุประสงค์ทั่วไป / วัตถุประสงค์เฉพาะ</a:t>
            </a:r>
            <a:endParaRPr lang="en-US" sz="4000" b="1" smtClean="0">
              <a:solidFill>
                <a:srgbClr val="0000FF"/>
              </a:solidFill>
              <a:cs typeface="EucrosiaUPC" pitchFamily="18" charset="-34"/>
            </a:endParaRP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0B6AF6-29BE-47B3-AA9B-E581795514A1}" type="slidenum">
              <a:rPr lang="en-US" smtClean="0"/>
              <a:pPr/>
              <a:t>14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การเขียนประโยคบอกเล่า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solidFill>
                  <a:srgbClr val="FF00FF"/>
                </a:solidFill>
              </a:rPr>
              <a:t>ชื่อวิจัย 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พฤติกรรมการเลี้ยงดูเด็ก ปัญหาสุขภาพของทารก และความต้องการบริการพยาบาลของผู้ดูแลเด็กทารก (วิภาดา แสงนิมิตรชัยกุล และปรีย์กมล รัชนกุล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2552)</a:t>
            </a:r>
            <a:endParaRPr lang="th-TH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 smtClean="0">
                <a:solidFill>
                  <a:srgbClr val="FF00FF"/>
                </a:solidFill>
                <a:latin typeface="TH SarabunPSK" pitchFamily="34" charset="-34"/>
                <a:cs typeface="TH SarabunPSK" pitchFamily="34" charset="-34"/>
              </a:rPr>
              <a:t>วัตถุประสงค์การวิจัย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1. 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เพื่อศึกษาพฤติกรรมการเลี้ยงดูเด็กของผู้ดูแล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2. 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เพื่อศึกษาปัญหาสุขภาพที่พบบ่อยของทารก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3.  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เพื่อศึกษาความต้องการบริการพยาบาลของผู้ดูแล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251CFE-8BE5-457C-8B34-4935FF5AB52D}" type="slidenum">
              <a:rPr lang="en-US" smtClean="0"/>
              <a:pPr/>
              <a:t>15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การเขียนเปรียบเทียบ/ความสัมพันธ์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6600CC"/>
                </a:solidFill>
                <a:latin typeface="TH SarabunPSK" pitchFamily="34" charset="-34"/>
                <a:cs typeface="TH SarabunPSK" pitchFamily="34" charset="-34"/>
              </a:rPr>
              <a:t>ชื่อการวิจัย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ของโปรแกรมการจัดการความเหนื่อยล้าร่วมกับโยคะต่อความเหนื่อยล้าในผู้ป่วยมะเร็งที่ได้รับรังสีรักษา (จิราภรณ์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บุตรทอง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วงจันทร์ เพชรพิเชฐเชียร</a:t>
            </a:r>
            <a:r>
              <a:rPr lang="en-US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อุไร หัตถกิจ</a:t>
            </a:r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2552)</a:t>
            </a:r>
            <a:endParaRPr lang="th-TH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b="1" dirty="0" smtClean="0">
                <a:solidFill>
                  <a:srgbClr val="6600CC"/>
                </a:solidFill>
                <a:latin typeface="TH SarabunPSK" pitchFamily="34" charset="-34"/>
                <a:cs typeface="TH SarabunPSK" pitchFamily="34" charset="-34"/>
              </a:rPr>
              <a:t>วัตถุประสงค์การวิจัย  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		เพื่อเปรียบเทียบระดับความเหนื่อยล้าในผู้ป่วยมะเร็งที่ได้รับรังสีรักษาก่อนและหลังการเข้าร่วมโปรแกรมการจัดการความเหนื่อยล้าร่วมกับโยคะ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BD15C3-2ED9-4FB8-A3AD-9818D464F57C}" type="slidenum">
              <a:rPr lang="en-US" smtClean="0"/>
              <a:pPr/>
              <a:t>16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วัตถุประสงค์ทั่วไป/วัตถุประสงค์เฉพาะ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00FF"/>
                </a:solidFill>
              </a:rPr>
              <a:t>The purpose of this study is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-</a:t>
            </a:r>
            <a:r>
              <a:rPr lang="en-US" dirty="0" smtClean="0">
                <a:solidFill>
                  <a:schemeClr val="bg1"/>
                </a:solidFill>
              </a:rPr>
              <a:t>To develop a family-centered care model for the children with cancer and their families.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3300"/>
                </a:solidFill>
              </a:rPr>
              <a:t>The family-centered care model would describes the following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3300"/>
                </a:solidFill>
              </a:rPr>
              <a:t>      the process of…………..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3300"/>
                </a:solidFill>
              </a:rPr>
              <a:t>	   the factor influencing…………..</a:t>
            </a:r>
          </a:p>
          <a:p>
            <a:pPr eaLnBrk="1" hangingPunct="1">
              <a:buFontTx/>
              <a:buNone/>
            </a:pPr>
            <a:endParaRPr lang="th-TH" dirty="0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AA511B-D50F-47DF-AA1A-5CB9DBC1C232}" type="slidenum">
              <a:rPr lang="en-US" smtClean="0"/>
              <a:pPr/>
              <a:t>17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h-TH" sz="4000" b="1" dirty="0" smtClean="0">
                <a:solidFill>
                  <a:srgbClr val="FFFF00"/>
                </a:solidFill>
              </a:rPr>
              <a:t/>
            </a:r>
            <a:br>
              <a:rPr lang="th-TH" sz="4000" b="1" dirty="0" smtClean="0">
                <a:solidFill>
                  <a:srgbClr val="FFFF00"/>
                </a:solidFill>
              </a:rPr>
            </a:br>
            <a:r>
              <a:rPr lang="th-TH" sz="4000" b="1" dirty="0" smtClean="0">
                <a:solidFill>
                  <a:srgbClr val="0000FF"/>
                </a:solidFill>
              </a:rPr>
              <a:t>ตัวอย่างการเขียนวัตถุประสงค์</a:t>
            </a:r>
            <a:br>
              <a:rPr lang="th-TH" sz="4000" b="1" dirty="0" smtClean="0">
                <a:solidFill>
                  <a:srgbClr val="0000FF"/>
                </a:solidFill>
              </a:rPr>
            </a:br>
            <a:endParaRPr lang="th-TH" sz="4000" b="1" dirty="0" smtClean="0">
              <a:solidFill>
                <a:srgbClr val="0000FF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800" b="1" dirty="0" smtClean="0">
                <a:solidFill>
                  <a:srgbClr val="6600CC"/>
                </a:solidFill>
                <a:latin typeface="Angsana New" pitchFamily="18" charset="-34"/>
              </a:rPr>
              <a:t>ชื่อเรื่อง 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การศึกษาการรับรู้ของพยาบาลและการปฏิบัติการพยาบาลตามแนวคิดการดูแลโดยให้ครอบครัวเป็นศูนย์กลาง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r>
              <a:rPr lang="th-TH" sz="2800" b="1" dirty="0" smtClean="0">
                <a:solidFill>
                  <a:srgbClr val="CC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เพื่อศึกษาการรับรู้และการปฏิบัติการพยาบาลตามแนวคิดการดูแลโดยให้ครอบครัวเป็นศูนย์กลาง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ศึกษาปัจจัยที่สัมพันธ์กับการรับรู้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อายุ ระดับการศึกษา สถานภาพสมรส ตำแหน่ง และระยะเวลาการปฏิบัติการพยาบาลเด็ก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(ทัศนีย์ อรรถารส  จุไร อภัยจิรรัตน์ จุรีย์ สุ่นสวัสดิ์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2549</a:t>
            </a:r>
            <a:r>
              <a:rPr lang="th-TH" sz="2800" b="1" dirty="0" smtClean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800" b="1" dirty="0" smtClean="0">
              <a:solidFill>
                <a:schemeClr val="accent2"/>
              </a:solidFill>
            </a:endParaRP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3C1623-B652-4F89-9813-2C109E0E837F}" type="slidenum">
              <a:rPr lang="en-US" smtClean="0"/>
              <a:pPr/>
              <a:t>18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สมมติฐานการวิจัย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การคาดการณ์ หรือการอธิบายปรากฏการณ์ระหว่างตัวแปร 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ตัวหรือมากกว่า 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  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ตัวขึ้นไป ว่ามีความสัมพันธ์เชื่อมโยงกันอย่างไร 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ธวัชชัย  วรพงศธร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2540) </a:t>
            </a:r>
            <a:endParaRPr lang="th-TH" sz="2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คำตอบที่ผู้วิจัยคาดคะเนไว้ล่วงหน้าอย่างมีเหตุผล เป็นข้อความที่อยู่ในรูปของการคาดคะเนความสัมพันธ์ระหว่างกลุ่มของตัวแปร (ตัวแปรต้น) ตัวแปรอิสระ ตัวแปรตามที่ผู้วิจัยศึกษา การตั้งสมมติฐานจะช่วยเป็นกรอบการดำเนินการวิจัยเป็นไปตามวัตถุประสงค์ ช่วยให้ผู้วิจัยสามารถเชื่อมโยงตัวแปรในสมมติฐานกับแนวคิดทฤษฏีที่เกี่ยวข้องได้อย่างชัดเจน ซึ่งในความเป็นจริงไม่สามารถพิสูจน์แนวคิด ทฤษฏีได้โดยตรง จะต้องมีการทดสอบสมมติฐานการวิจัยและผลการทดสอบเป็นการสนับสนุนหรือไม่สนับสนุนสมมติฐานเท่านั้น     (รัตน์ศิริ ทาโต</a:t>
            </a:r>
            <a:r>
              <a:rPr lang="en-US" sz="2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, 2551)</a:t>
            </a:r>
            <a:endParaRPr lang="th-TH" sz="2800" b="1" dirty="0" smtClean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32EFD0-12C4-4A9D-87EE-704919DA5745}" type="slidenum">
              <a:rPr lang="en-US" smtClean="0"/>
              <a:pPr/>
              <a:t>19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chemeClr val="bg2">
                    <a:lumMod val="50000"/>
                  </a:schemeClr>
                </a:solidFill>
              </a:rPr>
              <a:t>ผลลัพธ์การเรียนรู้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1. อธิบายวิธีการกำหนดปัญหาการวิจัยได้</a:t>
            </a: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2. ระบุแหล่งที่มาของของปัญหาการวิจัย</a:t>
            </a: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3. เขียนวัตถุประสงค์การวิจัย คำถามการวิจัย และสมมติฐานการวิจัยได้</a:t>
            </a: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4. จำแนกความแตกต่างของสมมติฐานการวิจัยได้</a:t>
            </a:r>
          </a:p>
          <a:p>
            <a:pPr eaLnBrk="1" hangingPunct="1"/>
            <a:r>
              <a:rPr lang="th-TH" b="1" dirty="0" smtClean="0">
                <a:solidFill>
                  <a:srgbClr val="0000FF"/>
                </a:solidFill>
              </a:rPr>
              <a:t>5. เขียนข้อตกลงเบื้องต้น ข้อจำกัดการวิจัย และขอบเขตการวิจัยได้</a:t>
            </a:r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A4999-6CC1-40A7-909B-1721DF39F605}" type="slidenum">
              <a:rPr lang="en-US" smtClean="0"/>
              <a:pPr/>
              <a:t>2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706437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Hypothesis</a:t>
            </a:r>
            <a:endParaRPr lang="th-TH" sz="4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713787" cy="2232025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4000" b="1" dirty="0" smtClean="0">
                <a:solidFill>
                  <a:schemeClr val="bg1"/>
                </a:solidFill>
                <a:cs typeface="EucrosiaUPC" pitchFamily="18" charset="-34"/>
              </a:rPr>
              <a:t>“</a:t>
            </a:r>
            <a:r>
              <a:rPr lang="th-TH" sz="36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ข้อความคาดการณ์ความสัมพันธ์เชื่อมโยงระหว่างตัวแปร ซึ่งวัดและทดสอบความเป็นจริงได้ด้วยกระบวนการวิจัย</a:t>
            </a:r>
            <a:r>
              <a:rPr lang="th-TH" sz="4000" b="1" dirty="0" smtClean="0">
                <a:solidFill>
                  <a:schemeClr val="bg1"/>
                </a:solidFill>
                <a:cs typeface="EucrosiaUPC" pitchFamily="18" charset="-34"/>
              </a:rPr>
              <a:t>”</a:t>
            </a:r>
            <a:endParaRPr lang="en-US" sz="4000" b="1" dirty="0" smtClean="0">
              <a:solidFill>
                <a:schemeClr val="bg1"/>
              </a:solidFill>
              <a:cs typeface="EucrosiaUPC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4000" b="1" dirty="0" smtClean="0">
              <a:solidFill>
                <a:schemeClr val="bg1"/>
              </a:solidFill>
              <a:cs typeface="EucrosiaUPC" pitchFamily="18" charset="-34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F85B7-96E8-4FB2-95D1-44CF4EE5CA86}" type="slidenum">
              <a:rPr lang="en-US" smtClean="0"/>
              <a:pPr/>
              <a:t>20</a:t>
            </a:fld>
            <a:endParaRPr lang="th-TH" smtClean="0"/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2537618" y="2383613"/>
            <a:ext cx="403225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66FF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 dirty="0">
              <a:solidFill>
                <a:srgbClr val="9966FF"/>
              </a:solidFill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790031" y="2945588"/>
            <a:ext cx="3527425" cy="1439862"/>
            <a:chOff x="340" y="2795"/>
            <a:chExt cx="2222" cy="907"/>
          </a:xfrm>
        </p:grpSpPr>
        <p:sp>
          <p:nvSpPr>
            <p:cNvPr id="26649" name="Oval 32"/>
            <p:cNvSpPr>
              <a:spLocks noChangeArrowheads="1"/>
            </p:cNvSpPr>
            <p:nvPr/>
          </p:nvSpPr>
          <p:spPr bwMode="auto">
            <a:xfrm>
              <a:off x="340" y="2795"/>
              <a:ext cx="2222" cy="907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h-TH">
                <a:solidFill>
                  <a:srgbClr val="FF66FF"/>
                </a:solidFill>
              </a:endParaRPr>
            </a:p>
          </p:txBody>
        </p:sp>
        <p:sp>
          <p:nvSpPr>
            <p:cNvPr id="26650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657" y="3022"/>
              <a:ext cx="1633" cy="46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000" b="1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FF66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Hypothesis</a:t>
              </a:r>
              <a:endParaRPr lang="th-TH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animBg="1"/>
      <p:bldP spid="174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ประเภทของสมมติฐาน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>
              <a:lumMod val="95000"/>
            </a:schemeClr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th-TH" sz="3600" b="1" dirty="0" smtClean="0">
                <a:solidFill>
                  <a:schemeClr val="bg2">
                    <a:lumMod val="75000"/>
                  </a:schemeClr>
                </a:solidFill>
                <a:latin typeface="Angsana New" pitchFamily="18" charset="-34"/>
              </a:rPr>
              <a:t>1. สมมติฐานการวิจัย</a:t>
            </a:r>
          </a:p>
          <a:p>
            <a:pPr marL="0" indent="0" eaLnBrk="1" hangingPunct="1">
              <a:buNone/>
            </a:pPr>
            <a:r>
              <a:rPr lang="th-TH" sz="3600" b="1" dirty="0" smtClean="0">
                <a:solidFill>
                  <a:schemeClr val="bg2">
                    <a:lumMod val="75000"/>
                  </a:schemeClr>
                </a:solidFill>
                <a:latin typeface="Angsana New" pitchFamily="18" charset="-34"/>
              </a:rPr>
              <a:t>2. สมมติฐานทางสถิติ</a:t>
            </a:r>
          </a:p>
          <a:p>
            <a:pPr marL="609600" indent="-609600" eaLnBrk="1" hangingPunct="1">
              <a:buFontTx/>
              <a:buNone/>
            </a:pPr>
            <a:r>
              <a:rPr lang="th-TH" sz="3600" b="1" dirty="0" smtClean="0">
                <a:solidFill>
                  <a:schemeClr val="bg2">
                    <a:lumMod val="75000"/>
                  </a:schemeClr>
                </a:solidFill>
                <a:latin typeface="Angsana New" pitchFamily="18" charset="-34"/>
              </a:rPr>
              <a:t>		</a:t>
            </a:r>
            <a:endParaRPr lang="th-TH" sz="1800" dirty="0" smtClean="0">
              <a:solidFill>
                <a:schemeClr val="bg1"/>
              </a:solidFill>
            </a:endParaRP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1BB71-414F-4603-85EC-A3C9FD72522F}" type="slidenum">
              <a:rPr lang="en-US" smtClean="0"/>
              <a:pPr/>
              <a:t>21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h-TH" sz="4000" b="1" dirty="0" smtClean="0">
                <a:solidFill>
                  <a:srgbClr val="FFFF00"/>
                </a:solidFill>
              </a:rPr>
              <a:t/>
            </a:r>
            <a:br>
              <a:rPr lang="th-TH" sz="4000" b="1" dirty="0" smtClean="0">
                <a:solidFill>
                  <a:srgbClr val="FFFF00"/>
                </a:solidFill>
              </a:rPr>
            </a:br>
            <a:r>
              <a:rPr lang="th-TH" sz="4000" b="1" dirty="0" smtClean="0">
                <a:solidFill>
                  <a:srgbClr val="0000FF"/>
                </a:solidFill>
              </a:rPr>
              <a:t>ตัวอย่างการเขียนสมมติฐานการวิจัย</a:t>
            </a:r>
            <a:br>
              <a:rPr lang="th-TH" sz="4000" b="1" dirty="0" smtClean="0">
                <a:solidFill>
                  <a:srgbClr val="0000FF"/>
                </a:solidFill>
              </a:rPr>
            </a:br>
            <a:endParaRPr lang="th-TH" sz="4000" b="1" dirty="0" smtClean="0">
              <a:solidFill>
                <a:srgbClr val="0000FF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800" b="1" dirty="0" smtClean="0">
                <a:solidFill>
                  <a:srgbClr val="CC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ชื่อเรื่อง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การศึกษาการรับรู้ของพยาบาลและการปฏิบัติการพยาบาลตามแนวคิดการดูแลโดยให้ครอบครัวเป็นศูนย์กลาง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solidFill>
                  <a:srgbClr val="CC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เพื่อศึกษาการรับรู้และการปฏิบัติการพยาบาลตามแนวคิดการดูแลโดยให้ครอบครัวเป็นศูนย์กลาง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พื่อศึกษาปัจจัยที่สัมพันธ์กับการรับรู้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อายุ ระดับการศึกษา สถานภาพสมรส ตำแหน่ง และระยะเวลาการปฏิบัติการพยาบาลเด็ก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800" b="1" dirty="0" smtClean="0">
                <a:solidFill>
                  <a:schemeClr val="accent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</a:t>
            </a:r>
            <a:r>
              <a:rPr lang="th-TH" sz="2800" b="1" dirty="0" smtClean="0">
                <a:solidFill>
                  <a:srgbClr val="00808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(ทัศนีย์ อรรถารส  จุไร อภัยจิรรัตน์ จุรีย์ สุ่นสวัสดิ์</a:t>
            </a:r>
            <a:r>
              <a:rPr lang="en-US" sz="2800" b="1" dirty="0" smtClean="0">
                <a:solidFill>
                  <a:srgbClr val="00808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2549)</a:t>
            </a:r>
            <a:endParaRPr lang="th-TH" sz="2800" b="1" dirty="0" smtClean="0">
              <a:solidFill>
                <a:srgbClr val="00808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h-TH" sz="2800" b="1" dirty="0" smtClean="0">
              <a:solidFill>
                <a:schemeClr val="accent2"/>
              </a:solidFill>
            </a:endParaRP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3FB905-DE8B-4B22-9239-5F28423C8B43}" type="slidenum">
              <a:rPr lang="en-US" smtClean="0"/>
              <a:pPr/>
              <a:t>22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ตัวอย่างของการเขียนสมมติฐานการวิจัย(ต่อ)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การรับรู้ของพยาบาล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แตกต่าง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8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ปัจจัยส่วนบุคคล ได้แก่ อายุ ระดับการศึกษา สถานภาพสมรส ตำแหน่ง และระยะเวลาการปฏิบัติการพยาบาลเด็กมี</a:t>
            </a:r>
            <a:r>
              <a:rPr lang="th-TH" sz="2800" b="1" dirty="0" smtClean="0">
                <a:solidFill>
                  <a:srgbClr val="FF006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ความสัมพันธ์</a:t>
            </a:r>
            <a: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กับการรับรู้ของพยาบาลและการปฏิบัติการพยาบาลตามแนวคิดการดูแลโดยให้ครอบครัวเป็นศูนย์กลาง</a:t>
            </a:r>
            <a:br>
              <a:rPr lang="th-TH" sz="28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28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609600" indent="-609600" eaLnBrk="1" hangingPunct="1">
              <a:buFontTx/>
              <a:buNone/>
            </a:pPr>
            <a:endParaRPr lang="th-TH" b="1" dirty="0" smtClean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950CE2-F7D5-446B-BD4E-71900BAEDC51}" type="slidenum">
              <a:rPr lang="en-US" smtClean="0"/>
              <a:pPr/>
              <a:t>23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ตัวอย่างความสอดคล้องของการเขียนวัตถุประสงค์และสมมติฐาน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ชื่อเรื่อง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ผลของการกระตุ้นประสาทสัมผัสการรับกลิ่นด้วยน้ำนมมารดา ต่อการตอบสนองความเจ็บปวดจากการเจาะเลือด บริเวณส้นเท้าในทารกแรกเกิดครบกำหนด (สิรวี อินหรุ่น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ทิพวัลย์ ดารามาศ และเรณู พุกบุญมี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, 2556)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solidFill>
                  <a:srgbClr val="6600CC"/>
                </a:solidFill>
                <a:latin typeface="TH SarabunPSK" pitchFamily="34" charset="-34"/>
                <a:cs typeface="TH SarabunPSK" pitchFamily="34" charset="-34"/>
              </a:rPr>
              <a:t>วัตถุประสงค์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  <a:latin typeface="TH SarabunPSK" pitchFamily="34" charset="-34"/>
                <a:cs typeface="TH SarabunPSK" pitchFamily="34" charset="-34"/>
              </a:rPr>
              <a:t>เพื่อเปรียบเทียบคะแนนพฤติกรรมความเจ็บปวดอัตราการเต้นของหัวใจ และค่าความอิ่มตัวของออกซิเจนในเลือดของทารกแรกเกิดครบกำหนดที่ได้รับการเจาะเลือดบริเวณเส้นเท้าระหว่างกลุ่มที่ได้รับการกระตุ้นประสาทสัมผัสการรับกลิ่นด้วยน้ำนมมารดา และกลุ่มที่ได้รับการพยาบาลตามปกติ</a:t>
            </a:r>
            <a:endParaRPr lang="th-TH" sz="2400" b="1" dirty="0">
              <a:solidFill>
                <a:schemeClr val="bg1">
                  <a:lumMod val="10000"/>
                  <a:lumOff val="9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ตัวอย่างความสอดคล้องของการเขียนวัตถุประสงค์และสมมติฐาน (ต่อ)</a:t>
            </a:r>
            <a:endParaRPr lang="th-TH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คะแนนพฤติกรรมความเจ็บปวด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ของทารกแรกเกิดครบกำหนดที่ได้รับการเจาะเลือดบริเวณเส้นเท้าในกลุ่มที่ได้รับการกระตุ้นประสาทสัมผัสการรับกลิ่นด้วยน้ำนมมารดา ต่ำกว่ากลุ่มที่ได้รับการพยาบาลตามปกติ</a:t>
            </a:r>
          </a:p>
          <a:p>
            <a:r>
              <a:rPr lang="th-TH" b="1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อัตราการเต้นของหัวใจ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ของทารกแรกเกิดครบกำหนดที่ได้รับการเจาะเลือดบริเวณเส้นเท้าในกลุ่มที่ได้รับการกระตุ้นประสาทสัมผัสการรับกลิ่นด้วยน้ำนมมารดา ต่ำกว่ากลุ่มที่ได้รับการพยาบาลตามปกติ</a:t>
            </a:r>
          </a:p>
          <a:p>
            <a:r>
              <a:rPr lang="th-TH" b="1" dirty="0" smtClean="0">
                <a:solidFill>
                  <a:schemeClr val="tx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ค่าความอิ่มตัวของออกซิเจนในเลือด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ของทารกแรกเกิดครบกำหนดที่ได้รับการเจาะเลือดบริเวณเส้นเท้าในกลุ่มที่ได้รับการกระตุ้นประสาทสัมผัสการรับกลิ่นด้วยน้ำนมมารดา สูงกว่ากลุ่มที่ได้รับการพยาบาลตามปกติ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FE6FA7-F2CC-42F1-B181-B5756BAFAA0C}" type="slidenum">
              <a:rPr lang="en-US" smtClean="0"/>
              <a:pPr/>
              <a:t>26</a:t>
            </a:fld>
            <a:endParaRPr lang="th-TH" smtClean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427538" y="2060575"/>
            <a:ext cx="4465637" cy="3938588"/>
            <a:chOff x="2745" y="1951"/>
            <a:chExt cx="2813" cy="2481"/>
          </a:xfrm>
          <a:solidFill>
            <a:schemeClr val="tx1">
              <a:lumMod val="95000"/>
            </a:schemeClr>
          </a:solidFill>
        </p:grpSpPr>
        <p:sp>
          <p:nvSpPr>
            <p:cNvPr id="43024" name="AutoShape 12"/>
            <p:cNvSpPr>
              <a:spLocks noChangeArrowheads="1"/>
            </p:cNvSpPr>
            <p:nvPr/>
          </p:nvSpPr>
          <p:spPr bwMode="auto">
            <a:xfrm rot="1465731">
              <a:off x="2745" y="1951"/>
              <a:ext cx="2813" cy="2481"/>
            </a:xfrm>
            <a:prstGeom prst="irregularSeal2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2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061" y="2931"/>
              <a:ext cx="1815" cy="497"/>
            </a:xfrm>
            <a:prstGeom prst="rect">
              <a:avLst/>
            </a:prstGeom>
            <a:grp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th-TH" sz="40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chemeClr val="bg1">
                        <a:alpha val="50000"/>
                      </a:schemeClr>
                    </a:outerShdw>
                  </a:effectLst>
                  <a:latin typeface="JasmineUPC"/>
                  <a:cs typeface="JasmineUPC"/>
                </a:rPr>
                <a:t>ขอบเขตการวิจัย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73063" y="4694238"/>
            <a:ext cx="6143625" cy="1871662"/>
            <a:chOff x="235" y="2957"/>
            <a:chExt cx="3870" cy="1179"/>
          </a:xfrm>
        </p:grpSpPr>
        <p:sp>
          <p:nvSpPr>
            <p:cNvPr id="43022" name="WordArt 16" descr="หยดน้ำ"/>
            <p:cNvSpPr>
              <a:spLocks noChangeArrowheads="1" noChangeShapeType="1" noTextEdit="1"/>
            </p:cNvSpPr>
            <p:nvPr/>
          </p:nvSpPr>
          <p:spPr bwMode="auto">
            <a:xfrm rot="350660">
              <a:off x="235" y="2957"/>
              <a:ext cx="2961" cy="1179"/>
            </a:xfrm>
            <a:prstGeom prst="rect">
              <a:avLst/>
            </a:prstGeom>
          </p:spPr>
          <p:txBody>
            <a:bodyPr wrap="none" fromWordArt="1">
              <a:prstTxWarp prst="textCurveDown">
                <a:avLst>
                  <a:gd name="adj" fmla="val 43477"/>
                </a:avLst>
              </a:prstTxWarp>
              <a:scene3d>
                <a:camera prst="legacyPerspectiveTopLeft">
                  <a:rot lat="0" lon="20519990" rev="0"/>
                </a:camera>
                <a:lightRig rig="legacyHarsh3" dir="r"/>
              </a:scene3d>
              <a:sp3d extrusionH="430200" prstMaterial="legacyMatte">
                <a:extrusionClr>
                  <a:srgbClr val="006600"/>
                </a:extrusionClr>
              </a:sp3d>
            </a:bodyPr>
            <a:lstStyle/>
            <a:p>
              <a:pPr algn="ctr"/>
              <a:r>
                <a:rPr lang="th-TH" sz="3600" b="1" kern="10">
                  <a:ln w="9525"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DilleniaUPC"/>
                  <a:cs typeface="DilleniaUPC"/>
                </a:rPr>
                <a:t>สถานที่ในการทำวิจัย</a:t>
              </a:r>
            </a:p>
          </p:txBody>
        </p:sp>
        <p:sp>
          <p:nvSpPr>
            <p:cNvPr id="43023" name="Line 18"/>
            <p:cNvSpPr>
              <a:spLocks noChangeShapeType="1"/>
            </p:cNvSpPr>
            <p:nvPr/>
          </p:nvSpPr>
          <p:spPr bwMode="auto">
            <a:xfrm flipV="1">
              <a:off x="3061" y="3430"/>
              <a:ext cx="1044" cy="318"/>
            </a:xfrm>
            <a:prstGeom prst="line">
              <a:avLst/>
            </a:prstGeom>
            <a:noFill/>
            <a:ln w="38100">
              <a:solidFill>
                <a:srgbClr val="66FF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68313" y="2781300"/>
            <a:ext cx="4175125" cy="2087563"/>
            <a:chOff x="295" y="1752"/>
            <a:chExt cx="2630" cy="1315"/>
          </a:xfrm>
        </p:grpSpPr>
        <p:sp>
          <p:nvSpPr>
            <p:cNvPr id="43020" name="WordArt 17"/>
            <p:cNvSpPr>
              <a:spLocks noChangeArrowheads="1" noChangeShapeType="1" noTextEdit="1"/>
            </p:cNvSpPr>
            <p:nvPr/>
          </p:nvSpPr>
          <p:spPr bwMode="auto">
            <a:xfrm rot="198623">
              <a:off x="295" y="1752"/>
              <a:ext cx="1633" cy="1315"/>
            </a:xfrm>
            <a:prstGeom prst="rect">
              <a:avLst/>
            </a:prstGeom>
          </p:spPr>
          <p:txBody>
            <a:bodyPr wrap="none" fromWordArt="1">
              <a:prstTxWarp prst="textDeflateInflate">
                <a:avLst>
                  <a:gd name="adj" fmla="val 28028"/>
                </a:avLst>
              </a:prstTxWarp>
              <a:scene3d>
                <a:camera prst="legacyPerspectiveFront">
                  <a:rot lat="20519990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th-TH" sz="3600" b="1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CC00FF"/>
                      </a:gs>
                      <a:gs pos="100000">
                        <a:srgbClr val="FFFFCC"/>
                      </a:gs>
                    </a:gsLst>
                    <a:lin ang="5160000" scaled="1"/>
                  </a:gradFill>
                  <a:latin typeface="FreesiaUPC"/>
                  <a:cs typeface="FreesiaUPC"/>
                </a:rPr>
                <a:t>ระยะเวลา</a:t>
              </a:r>
            </a:p>
          </p:txBody>
        </p:sp>
        <p:sp>
          <p:nvSpPr>
            <p:cNvPr id="43021" name="Line 19"/>
            <p:cNvSpPr>
              <a:spLocks noChangeShapeType="1"/>
            </p:cNvSpPr>
            <p:nvPr/>
          </p:nvSpPr>
          <p:spPr bwMode="auto">
            <a:xfrm>
              <a:off x="2064" y="2160"/>
              <a:ext cx="861" cy="408"/>
            </a:xfrm>
            <a:prstGeom prst="line">
              <a:avLst/>
            </a:prstGeom>
            <a:noFill/>
            <a:ln w="38100">
              <a:solidFill>
                <a:srgbClr val="CC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827088" y="333375"/>
            <a:ext cx="4752975" cy="2447925"/>
            <a:chOff x="521" y="210"/>
            <a:chExt cx="2994" cy="1542"/>
          </a:xfrm>
        </p:grpSpPr>
        <p:sp>
          <p:nvSpPr>
            <p:cNvPr id="43018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21" y="210"/>
              <a:ext cx="1633" cy="816"/>
            </a:xfrm>
            <a:prstGeom prst="rect">
              <a:avLst/>
            </a:prstGeom>
          </p:spPr>
          <p:txBody>
            <a:bodyPr wrap="none" fromWordArt="1">
              <a:prstTxWarp prst="textDeflateBottom">
                <a:avLst>
                  <a:gd name="adj" fmla="val 76472"/>
                </a:avLst>
              </a:prstTxWarp>
              <a:scene3d>
                <a:camera prst="legacyPerspectiveFront">
                  <a:rot lat="19799991" lon="19439992" rev="0"/>
                </a:camera>
                <a:lightRig rig="legacyNormal2" dir="t"/>
              </a:scene3d>
              <a:sp3d extrusionH="354000" prstMaterial="legacyMatte">
                <a:extrusionClr>
                  <a:srgbClr val="939676"/>
                </a:extrusionClr>
              </a:sp3d>
            </a:bodyPr>
            <a:lstStyle/>
            <a:p>
              <a:pPr algn="ctr"/>
              <a:r>
                <a:rPr lang="th-TH" sz="3600" b="1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707070"/>
                      </a:gs>
                      <a:gs pos="100000">
                        <a:srgbClr val="FFFFFF"/>
                      </a:gs>
                    </a:gsLst>
                    <a:path path="rect">
                      <a:fillToRect l="50000" t="50000" r="50000" b="50000"/>
                    </a:path>
                  </a:gradFill>
                  <a:latin typeface="JasmineUPC"/>
                  <a:cs typeface="JasmineUPC"/>
                </a:rPr>
                <a:t>กลุ่มตัวอย่าง</a:t>
              </a:r>
            </a:p>
          </p:txBody>
        </p:sp>
        <p:sp>
          <p:nvSpPr>
            <p:cNvPr id="43019" name="Line 20"/>
            <p:cNvSpPr>
              <a:spLocks noChangeShapeType="1"/>
            </p:cNvSpPr>
            <p:nvPr/>
          </p:nvSpPr>
          <p:spPr bwMode="auto">
            <a:xfrm>
              <a:off x="2200" y="890"/>
              <a:ext cx="1315" cy="862"/>
            </a:xfrm>
            <a:prstGeom prst="line">
              <a:avLst/>
            </a:prstGeom>
            <a:noFill/>
            <a:ln w="38100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651500" y="260350"/>
            <a:ext cx="2809875" cy="2520950"/>
            <a:chOff x="3560" y="164"/>
            <a:chExt cx="1770" cy="1588"/>
          </a:xfrm>
        </p:grpSpPr>
        <p:sp>
          <p:nvSpPr>
            <p:cNvPr id="4301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3560" y="164"/>
              <a:ext cx="1770" cy="590"/>
            </a:xfrm>
            <a:prstGeom prst="rect">
              <a:avLst/>
            </a:prstGeom>
          </p:spPr>
          <p:txBody>
            <a:bodyPr wrap="none" fromWordArt="1">
              <a:prstTxWarp prst="textFadeUp">
                <a:avLst>
                  <a:gd name="adj" fmla="val 9991"/>
                </a:avLst>
              </a:prstTxWarp>
            </a:bodyPr>
            <a:lstStyle/>
            <a:p>
              <a:pPr algn="ctr"/>
              <a:r>
                <a:rPr lang="th-TH" sz="3600" b="1" kern="10">
                  <a:ln w="12700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90503"/>
                      </a:gs>
                      <a:gs pos="100000">
                        <a:srgbClr val="FFCC00"/>
                      </a:gs>
                    </a:gsLst>
                    <a:lin ang="5400000" scaled="1"/>
                  </a:gradFill>
                  <a:effectLst>
                    <a:outerShdw dist="35921" dir="2700000" sy="50000" rotWithShape="0">
                      <a:srgbClr val="875B0D">
                        <a:alpha val="70000"/>
                      </a:srgbClr>
                    </a:outerShdw>
                  </a:effectLst>
                  <a:latin typeface="KodchiangUPC"/>
                  <a:cs typeface="KodchiangUPC"/>
                </a:rPr>
                <a:t>ตัวแปร</a:t>
              </a:r>
            </a:p>
          </p:txBody>
        </p:sp>
        <p:sp>
          <p:nvSpPr>
            <p:cNvPr id="43017" name="Line 21"/>
            <p:cNvSpPr>
              <a:spLocks noChangeShapeType="1"/>
            </p:cNvSpPr>
            <p:nvPr/>
          </p:nvSpPr>
          <p:spPr bwMode="auto">
            <a:xfrm flipH="1">
              <a:off x="4150" y="890"/>
              <a:ext cx="408" cy="86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ตัวอย่างขอบเขตการวิจัย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th-TH" sz="32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จัยครั้งนี้เป็นการศึกษาการรับรู้ของพยาบาลและการปฏิบัติการพยาบาลตามแนวคิดการดูแลโดยให้ครอบครัวเป็นศูนย์กลาง และศึกษาปัจจัยส่วนบุคคลที่สัมพันธ์กับการรับรู้ของพยาบาลและการปฏิบัติการพยาบาลตามแนวคิดการดูแลโดยให้ครอบครัวเป็นศูนย์กลาง โดยศึกษาในพยาบาลที่ปฏิบัติงานที่โรงพยาบาลจุฬาลงกรณ์ พระมงกุฎเกล้า รามาธิบดี วิทยาลัยแพทยศาสตร์กรุงเทพมหานครและวชิรพยาบาล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	(</a:t>
            </a: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ทัศนีย์ อรรถารส  จุไร อภัยจิรรัตน์ จุรีย์ สุ่นสวัสดิ์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2549</a:t>
            </a:r>
            <a:r>
              <a:rPr lang="th-TH" sz="2400" b="1" dirty="0">
                <a:solidFill>
                  <a:schemeClr val="accent3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eaLnBrk="1" hangingPunct="1">
              <a:buFontTx/>
              <a:buNone/>
            </a:pPr>
            <a:endParaRPr lang="th-TH" b="1" dirty="0" smtClean="0">
              <a:solidFill>
                <a:srgbClr val="0070C0"/>
              </a:solidFill>
            </a:endParaRP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980D00-C923-4D9C-B3D6-DF5183AED1A7}" type="slidenum">
              <a:rPr lang="en-US" smtClean="0"/>
              <a:pPr/>
              <a:t>27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1C5D5-674C-4FA9-9D97-72AD00EBD6A4}" type="slidenum">
              <a:rPr lang="en-US" smtClean="0"/>
              <a:pPr/>
              <a:t>28</a:t>
            </a:fld>
            <a:endParaRPr lang="th-TH" smtClean="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484438" y="2133600"/>
            <a:ext cx="4103687" cy="2519363"/>
            <a:chOff x="1565" y="1344"/>
            <a:chExt cx="2585" cy="1587"/>
          </a:xfrm>
        </p:grpSpPr>
        <p:sp>
          <p:nvSpPr>
            <p:cNvPr id="41994" name="Oval 3"/>
            <p:cNvSpPr>
              <a:spLocks noChangeArrowheads="1"/>
            </p:cNvSpPr>
            <p:nvPr/>
          </p:nvSpPr>
          <p:spPr bwMode="auto">
            <a:xfrm>
              <a:off x="1565" y="1344"/>
              <a:ext cx="2585" cy="1587"/>
            </a:xfrm>
            <a:prstGeom prst="ellipse">
              <a:avLst/>
            </a:prstGeom>
            <a:gradFill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199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838" y="1706"/>
              <a:ext cx="2041" cy="76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Right">
                  <a:rot lat="20999991" lon="0" rev="0"/>
                </a:camera>
                <a:lightRig rig="legacyHarsh3" dir="l"/>
              </a:scene3d>
              <a:sp3d extrusionH="430200" prstMaterial="legacyMatte">
                <a:extrusionClr>
                  <a:schemeClr val="bg1"/>
                </a:extrusionClr>
              </a:sp3d>
            </a:bodyPr>
            <a:lstStyle/>
            <a:p>
              <a:pPr algn="ctr"/>
              <a:r>
                <a:rPr lang="th-TH" sz="4000" b="1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21001">
                        <a:srgbClr val="0819FB"/>
                      </a:gs>
                      <a:gs pos="35001">
                        <a:srgbClr val="1A8D48"/>
                      </a:gs>
                      <a:gs pos="52000">
                        <a:srgbClr val="FFFF00"/>
                      </a:gs>
                      <a:gs pos="73000">
                        <a:srgbClr val="EE3F17"/>
                      </a:gs>
                      <a:gs pos="88000">
                        <a:srgbClr val="E81766"/>
                      </a:gs>
                      <a:gs pos="100000">
                        <a:srgbClr val="A603AB"/>
                      </a:gs>
                    </a:gsLst>
                    <a:lin ang="5400000" scaled="1"/>
                  </a:gradFill>
                  <a:latin typeface="EucrosiaUPC"/>
                  <a:cs typeface="EucrosiaUPC"/>
                </a:rPr>
                <a:t>ข้อจำกัดการวิจัย</a:t>
              </a:r>
            </a:p>
          </p:txBody>
        </p:sp>
      </p:grpSp>
      <p:sp>
        <p:nvSpPr>
          <p:cNvPr id="33810" name="AutoShape 18"/>
          <p:cNvSpPr>
            <a:spLocks noChangeArrowheads="1"/>
          </p:cNvSpPr>
          <p:nvPr/>
        </p:nvSpPr>
        <p:spPr bwMode="auto">
          <a:xfrm>
            <a:off x="250825" y="836613"/>
            <a:ext cx="3529013" cy="720725"/>
          </a:xfrm>
          <a:prstGeom prst="cloudCallout">
            <a:avLst>
              <a:gd name="adj1" fmla="val 19634"/>
              <a:gd name="adj2" fmla="val 209472"/>
            </a:avLst>
          </a:prstGeom>
          <a:solidFill>
            <a:srgbClr val="FF99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th-TH" b="1">
                <a:solidFill>
                  <a:schemeClr val="bg1"/>
                </a:solidFill>
              </a:rPr>
              <a:t>ความเชื่อถือของข้อมูล</a:t>
            </a:r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3635375" y="188913"/>
            <a:ext cx="3382963" cy="576262"/>
          </a:xfrm>
          <a:prstGeom prst="wedgeEllipseCallout">
            <a:avLst>
              <a:gd name="adj1" fmla="val -18560"/>
              <a:gd name="adj2" fmla="val 284162"/>
            </a:avLst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ขนาดกลุ่มตัวอย่าง</a:t>
            </a: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6877050" y="1268413"/>
            <a:ext cx="2087563" cy="936625"/>
          </a:xfrm>
          <a:prstGeom prst="wedgeRoundRectCallout">
            <a:avLst>
              <a:gd name="adj1" fmla="val -93347"/>
              <a:gd name="adj2" fmla="val 68644"/>
              <a:gd name="adj3" fmla="val 166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วิธีการเลือก</a:t>
            </a:r>
          </a:p>
          <a:p>
            <a:pPr algn="ctr"/>
            <a:r>
              <a:rPr lang="th-TH" b="1" dirty="0">
                <a:solidFill>
                  <a:schemeClr val="bg1"/>
                </a:solidFill>
              </a:rPr>
              <a:t>กลุ่มตัวอย่าง</a:t>
            </a:r>
          </a:p>
        </p:txBody>
      </p:sp>
      <p:sp>
        <p:nvSpPr>
          <p:cNvPr id="33813" name="AutoShape 21"/>
          <p:cNvSpPr>
            <a:spLocks noChangeArrowheads="1"/>
          </p:cNvSpPr>
          <p:nvPr/>
        </p:nvSpPr>
        <p:spPr bwMode="auto">
          <a:xfrm>
            <a:off x="250825" y="5445125"/>
            <a:ext cx="1441450" cy="936625"/>
          </a:xfrm>
          <a:prstGeom prst="wedgeRectCallout">
            <a:avLst>
              <a:gd name="adj1" fmla="val 126319"/>
              <a:gd name="adj2" fmla="val -19389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สถานการณ์</a:t>
            </a:r>
          </a:p>
          <a:p>
            <a:pPr algn="ctr"/>
            <a:r>
              <a:rPr lang="th-TH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บางอย่าง</a:t>
            </a:r>
          </a:p>
        </p:txBody>
      </p:sp>
      <p:sp>
        <p:nvSpPr>
          <p:cNvPr id="33814" name="AutoShape 22"/>
          <p:cNvSpPr>
            <a:spLocks noChangeArrowheads="1"/>
          </p:cNvSpPr>
          <p:nvPr/>
        </p:nvSpPr>
        <p:spPr bwMode="auto">
          <a:xfrm>
            <a:off x="2268538" y="5949950"/>
            <a:ext cx="4248150" cy="681038"/>
          </a:xfrm>
          <a:prstGeom prst="cloudCallout">
            <a:avLst>
              <a:gd name="adj1" fmla="val 1870"/>
              <a:gd name="adj2" fmla="val -238111"/>
            </a:avLst>
          </a:prstGeom>
          <a:solidFill>
            <a:srgbClr val="66FF66"/>
          </a:solidFill>
          <a:ln w="9525">
            <a:solidFill>
              <a:srgbClr val="66FF66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th-TH" b="1"/>
              <a:t>ความเชื่อถือของเครื่องมือ</a:t>
            </a:r>
          </a:p>
        </p:txBody>
      </p:sp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6156325" y="4941888"/>
            <a:ext cx="2736850" cy="792162"/>
          </a:xfrm>
          <a:prstGeom prst="wedgeEllipseCallout">
            <a:avLst>
              <a:gd name="adj1" fmla="val -35269"/>
              <a:gd name="adj2" fmla="val -203907"/>
            </a:avLst>
          </a:prstGeom>
          <a:solidFill>
            <a:srgbClr val="FF9966"/>
          </a:solidFill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b="1"/>
              <a:t>วิธีวิเคราะห์ข้อมูล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animBg="1"/>
      <p:bldP spid="33811" grpId="0" animBg="1"/>
      <p:bldP spid="33812" grpId="0" animBg="1"/>
      <p:bldP spid="33813" grpId="0" animBg="1"/>
      <p:bldP spid="33814" grpId="0" animBg="1"/>
      <p:bldP spid="338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341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FFFF00"/>
                </a:solidFill>
                <a:cs typeface="EucrosiaUPC" pitchFamily="18" charset="-34"/>
              </a:rPr>
              <a:t/>
            </a:r>
            <a:br>
              <a:rPr lang="th-TH" sz="3200" b="1" dirty="0" smtClean="0">
                <a:solidFill>
                  <a:srgbClr val="FFFF00"/>
                </a:solidFill>
                <a:cs typeface="EucrosiaUPC" pitchFamily="18" charset="-34"/>
              </a:rPr>
            </a:br>
            <a:r>
              <a:rPr lang="th-TH" sz="32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ผลของโปรแกรมการให้ข้อมูล การสร้างแรงจูงใจ และการพัฒนาทักษะต่อพฤติกรรมการใช้ถุงยางอนามัยในพนักงานหญิงบริการ (นิตยา ฤทธิไกร และรตน์ศิริ ทาโต</a:t>
            </a:r>
            <a:r>
              <a:rPr lang="en-US" sz="32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2557)</a:t>
            </a:r>
            <a:endParaRPr lang="th-TH" sz="3200" b="1" dirty="0" smtClean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14554"/>
            <a:ext cx="8642350" cy="371477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b="1" dirty="0" smtClean="0">
                <a:solidFill>
                  <a:srgbClr val="0000FF"/>
                </a:solidFill>
              </a:rPr>
              <a:t>ข้อจำกัดการวิจัย</a:t>
            </a:r>
          </a:p>
          <a:p>
            <a:pPr eaLnBrk="1" hangingPunct="1">
              <a:buFontTx/>
              <a:buNone/>
            </a:pPr>
            <a:r>
              <a:rPr lang="th-TH" b="1" dirty="0" smtClean="0">
                <a:solidFill>
                  <a:srgbClr val="0000FF"/>
                </a:solidFill>
              </a:rPr>
              <a:t>  กลุ่มตัวอย่างเป็นกลุ่มเปราะบางซึ่งมีโอกาสเข้าถึงได้ยาก และเป็นพนักงานประจำที่ต้องได้รับการยินยอมให้ดำเนินการวิจัยจากเจ้าของสถานบริการ ผลการวิจัยจึงใช้ได้เฉพาะกลุ่มนี้เท่านั้น ซึ่งการเข้าถึงกลุ่มพนักงานหญิงบริการต้องอาศัยการดำเนินการจากคนในพื้นที่ที่มีสัมพันธภาพที่ดีและสามารถเป็นสื่อกลางในการติดต่อกับเจ้าของบริการเพื่อให้เข้าไปดำเนินกิจกรรม</a:t>
            </a:r>
          </a:p>
        </p:txBody>
      </p:sp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EA62D5-D5D0-4D11-9007-AE4FDBE5DEF1}" type="slidenum">
              <a:rPr lang="en-US" smtClean="0"/>
              <a:pPr/>
              <a:t>29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th-TH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ปัญหาการวิจัย </a:t>
            </a:r>
            <a:r>
              <a:rPr lang="en-US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(Research Problem)</a:t>
            </a:r>
            <a:endParaRPr lang="th-TH" dirty="0" smtClean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sz="24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</a:t>
            </a:r>
          </a:p>
          <a:p>
            <a:pPr eaLnBrk="1" hangingPunct="1">
              <a:buFontTx/>
              <a:buNone/>
            </a:pPr>
            <a:r>
              <a:rPr lang="th-TH" sz="2400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2400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ปัญหาการวิจัย </a:t>
            </a:r>
            <a:r>
              <a:rPr lang="th-TH" sz="24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คือ ข้อความที่แสดงความแตกต่าง (ช่องว่าง) ระหว่างสิ่งที่รู้และสิ่งที่ต้องการรู้ ซึ่งส่วนใหญ่จะแสดงไว้อย่างชัดเจนในส่วนของบทนำ ข้อความที่เป็นปัญหาการวิจัยอาจเป็นย่อหน้าที่มีหลายประโยค เขียนเป็นข้อความหรือคำถาม ซึ่งข้อความที่เป็นปัญหาการวิจัยจะต้องกระชับ และชัดเจน 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89FFB1-C500-4809-BF09-24C5AABC9CF1}" type="slidenum">
              <a:rPr lang="en-US" smtClean="0"/>
              <a:pPr/>
              <a:t>3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คำนิยามเชิงปฏิบัติการ (</a:t>
            </a:r>
            <a:r>
              <a:rPr lang="en-US" sz="36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Operational definition</a:t>
            </a:r>
            <a:r>
              <a:rPr lang="en-US" b="1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เป็นคำนิยามที่มีความเฉพาะเจาะจงเฉพาะงานวิจัยเท่านั้น ที่สำคัญคำนิยามเชิงปฏิบัติการของตัวแปรที่ศึกษาจะต้องมีความสอดคล้องกับคำอธิบายตามแนวคิด ทฤษฎี หากคำนิยามเชิงปฏิบัติมีความชัดเจน ก็จะทำให้สามารถสร้างหรือเลือกเครื่องมือได้เหมาะสม สอดคล้องกับคำนิยามตามแนวคิดทฤษฏี (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Theoretical definition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) ซึ่งในงานวิจัยจำเป็นต้องให้คำจำกัดความเชิงปฏิบัติการของตัวแปรทุกตัว 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h-TH" sz="4000" dirty="0" smtClean="0">
                <a:solidFill>
                  <a:srgbClr val="FFFF00"/>
                </a:solidFill>
              </a:rPr>
              <a:t/>
            </a:r>
            <a:br>
              <a:rPr lang="th-TH" sz="4000" dirty="0" smtClean="0">
                <a:solidFill>
                  <a:srgbClr val="FFFF00"/>
                </a:solidFill>
              </a:rPr>
            </a:br>
            <a:r>
              <a:rPr lang="th-TH" sz="4000" b="1" dirty="0" smtClean="0">
                <a:solidFill>
                  <a:srgbClr val="0000FF"/>
                </a:solidFill>
              </a:rPr>
              <a:t>การกำหนดปัญหาการวิจัย</a:t>
            </a:r>
            <a:r>
              <a:rPr lang="th-TH" sz="4000" dirty="0" smtClean="0">
                <a:solidFill>
                  <a:srgbClr val="0000FF"/>
                </a:solidFill>
              </a:rPr>
              <a:t/>
            </a:r>
            <a:br>
              <a:rPr lang="th-TH" sz="4000" dirty="0" smtClean="0">
                <a:solidFill>
                  <a:srgbClr val="0000FF"/>
                </a:solidFill>
              </a:rPr>
            </a:br>
            <a:endParaRPr lang="th-TH" sz="4000" dirty="0" smtClean="0">
              <a:solidFill>
                <a:srgbClr val="0000FF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th-TH" sz="3600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ctr" eaLnBrk="1" hangingPunct="1">
              <a:buFontTx/>
              <a:buNone/>
            </a:pPr>
            <a:endParaRPr lang="th-TH" sz="3600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ctr" eaLnBrk="1" hangingPunct="1">
              <a:buFontTx/>
              <a:buNone/>
            </a:pPr>
            <a:r>
              <a:rPr lang="th-TH" sz="3600" b="1" dirty="0" smtClean="0">
                <a:solidFill>
                  <a:srgbClr val="6600CC"/>
                </a:solidFill>
                <a:latin typeface="Angsana New" pitchFamily="18" charset="-34"/>
              </a:rPr>
              <a:t>หัวข้อ</a:t>
            </a:r>
            <a:r>
              <a:rPr lang="th-TH" sz="3600" b="1" dirty="0" smtClean="0">
                <a:solidFill>
                  <a:schemeClr val="tx1">
                    <a:lumMod val="95000"/>
                  </a:schemeClr>
                </a:solidFill>
                <a:latin typeface="Angsana New" pitchFamily="18" charset="-34"/>
              </a:rPr>
              <a:t>การวิจัย (</a:t>
            </a:r>
            <a:r>
              <a:rPr lang="en-US" sz="3600" b="1" dirty="0" smtClean="0">
                <a:solidFill>
                  <a:schemeClr val="tx1">
                    <a:lumMod val="95000"/>
                  </a:schemeClr>
                </a:solidFill>
                <a:latin typeface="Angsana New" pitchFamily="18" charset="-34"/>
              </a:rPr>
              <a:t>Research topic)</a:t>
            </a:r>
            <a:endParaRPr lang="th-TH" sz="3600" b="1" dirty="0" smtClean="0">
              <a:solidFill>
                <a:schemeClr val="tx1">
                  <a:lumMod val="95000"/>
                </a:schemeClr>
              </a:solidFill>
              <a:latin typeface="Angsana New" pitchFamily="18" charset="-34"/>
            </a:endParaRPr>
          </a:p>
          <a:p>
            <a:pPr algn="ctr" eaLnBrk="1" hangingPunct="1">
              <a:buFontTx/>
              <a:buNone/>
            </a:pPr>
            <a:endParaRPr lang="th-TH" sz="3600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ctr" eaLnBrk="1" hangingPunct="1">
              <a:buFontTx/>
              <a:buNone/>
            </a:pPr>
            <a:endParaRPr lang="th-TH" sz="3600" dirty="0" smtClean="0">
              <a:solidFill>
                <a:schemeClr val="bg1"/>
              </a:solidFill>
              <a:latin typeface="Angsana New" pitchFamily="18" charset="-34"/>
            </a:endParaRPr>
          </a:p>
          <a:p>
            <a:pPr algn="ctr" eaLnBrk="1" hangingPunct="1">
              <a:buFontTx/>
              <a:buNone/>
            </a:pPr>
            <a:r>
              <a:rPr lang="th-TH" sz="3600" b="1" dirty="0" smtClean="0">
                <a:solidFill>
                  <a:srgbClr val="6600CC"/>
                </a:solidFill>
                <a:latin typeface="Angsana New" pitchFamily="18" charset="-34"/>
              </a:rPr>
              <a:t>ปัญหา</a:t>
            </a:r>
            <a:r>
              <a:rPr lang="th-TH" sz="3600" b="1" dirty="0" smtClean="0">
                <a:solidFill>
                  <a:schemeClr val="tx1">
                    <a:lumMod val="95000"/>
                  </a:schemeClr>
                </a:solidFill>
                <a:latin typeface="Angsana New" pitchFamily="18" charset="-34"/>
              </a:rPr>
              <a:t>การวิจัย (</a:t>
            </a:r>
            <a:r>
              <a:rPr lang="en-US" sz="3600" b="1" dirty="0" smtClean="0">
                <a:solidFill>
                  <a:schemeClr val="tx1">
                    <a:lumMod val="95000"/>
                  </a:schemeClr>
                </a:solidFill>
                <a:latin typeface="Angsana New" pitchFamily="18" charset="-34"/>
              </a:rPr>
              <a:t>Research problem)</a:t>
            </a:r>
            <a:endParaRPr lang="th-TH" sz="3600" b="1" dirty="0" smtClean="0">
              <a:solidFill>
                <a:schemeClr val="tx1">
                  <a:lumMod val="95000"/>
                </a:schemeClr>
              </a:solidFill>
              <a:latin typeface="Angsana New" pitchFamily="18" charset="-34"/>
            </a:endParaRP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CD87C-8695-4C6C-BA52-1F75C4CEEAF9}" type="slidenum">
              <a:rPr lang="en-US" smtClean="0"/>
              <a:pPr/>
              <a:t>4</a:t>
            </a:fld>
            <a:endParaRPr lang="th-TH" smtClean="0"/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4500563" y="37163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th-TH" sz="40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ตัวอย่างการเขียนปัญหาการวิจัย</a:t>
            </a:r>
            <a:br>
              <a:rPr lang="th-TH" sz="40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4000" b="1" dirty="0" smtClean="0">
              <a:solidFill>
                <a:srgbClr val="0000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tx1">
              <a:lumMod val="95000"/>
            </a:schemeClr>
          </a:solidFill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6600CC"/>
                </a:solidFill>
              </a:rPr>
              <a:t>หัวข้อการวิจัย</a:t>
            </a:r>
            <a:r>
              <a:rPr lang="th-TH" dirty="0" smtClean="0">
                <a:solidFill>
                  <a:srgbClr val="6600CC"/>
                </a:solidFill>
              </a:rPr>
              <a:t> 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การจัดการกับความปวดในเด็ก</a:t>
            </a:r>
          </a:p>
          <a:p>
            <a:r>
              <a:rPr lang="th-TH" b="1" dirty="0" smtClean="0">
                <a:solidFill>
                  <a:srgbClr val="6600CC"/>
                </a:solidFill>
              </a:rPr>
              <a:t>ปัญหาการวิจัย</a:t>
            </a:r>
            <a:r>
              <a:rPr lang="th-TH" dirty="0" smtClean="0">
                <a:solidFill>
                  <a:srgbClr val="6600CC"/>
                </a:solidFill>
              </a:rPr>
              <a:t>  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ผู้ป่วยเด็กหลังเจาะไตมักเกิดความ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เจ็บปวด ความ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เจ็บปวดมี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ผลกระทบต่ออารมณ์ของผู้ป่วยเด็กเป็นอัน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มาก ปัจจุบันมีการศึกษาเกี่ยวกับปัจจัยที่มีผลต่อการเจ็บปวด อย่างไรก็ตาม</a:t>
            </a:r>
            <a:r>
              <a:rPr lang="th-TH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ยังไม่มีมาตรฐานการ</a:t>
            </a:r>
            <a:r>
              <a:rPr lang="th-TH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จัดการความเจ็บปวดที่มีประสิทธิภาพ จึงต้องการศึกษาการจัดการความเจ็บปวดเพื่อลดผลกระทบที่เกิดขึ้น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E17509-C2E6-4F83-99A1-619AB0F95CED}" type="slidenum">
              <a:rPr lang="en-US" smtClean="0"/>
              <a:pPr/>
              <a:t>5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3688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u="sng" dirty="0" smtClean="0">
                <a:solidFill>
                  <a:srgbClr val="66FFFF"/>
                </a:solidFill>
                <a:latin typeface="Arial Narrow" pitchFamily="34" charset="0"/>
                <a:cs typeface="EucrosiaUPC" pitchFamily="18" charset="-34"/>
              </a:rPr>
              <a:t/>
            </a:r>
            <a:br>
              <a:rPr lang="en-US" sz="4000" b="1" u="sng" dirty="0" smtClean="0">
                <a:solidFill>
                  <a:srgbClr val="66FFFF"/>
                </a:solidFill>
                <a:latin typeface="Arial Narrow" pitchFamily="34" charset="0"/>
                <a:cs typeface="EucrosiaUPC" pitchFamily="18" charset="-34"/>
              </a:rPr>
            </a:br>
            <a:r>
              <a:rPr lang="en-US" sz="4000" b="1" u="sng" dirty="0" smtClean="0">
                <a:solidFill>
                  <a:srgbClr val="0000FF"/>
                </a:solidFill>
                <a:latin typeface="Arial Narrow" pitchFamily="34" charset="0"/>
                <a:cs typeface="EucrosiaUPC" pitchFamily="18" charset="-34"/>
              </a:rPr>
              <a:t>Research problem resource</a:t>
            </a:r>
            <a:r>
              <a:rPr lang="en-US" sz="4000" dirty="0" smtClean="0">
                <a:solidFill>
                  <a:srgbClr val="0000FF"/>
                </a:solidFill>
                <a:latin typeface="Arial Narrow" pitchFamily="34" charset="0"/>
                <a:cs typeface="EucrosiaUPC" pitchFamily="18" charset="-34"/>
              </a:rPr>
              <a:t/>
            </a:r>
            <a:br>
              <a:rPr lang="en-US" sz="4000" dirty="0" smtClean="0">
                <a:solidFill>
                  <a:srgbClr val="0000FF"/>
                </a:solidFill>
                <a:latin typeface="Arial Narrow" pitchFamily="34" charset="0"/>
                <a:cs typeface="EucrosiaUPC" pitchFamily="18" charset="-34"/>
              </a:rPr>
            </a:br>
            <a:endParaRPr lang="th-TH" sz="4000" dirty="0" smtClean="0">
              <a:solidFill>
                <a:srgbClr val="0000FF"/>
              </a:solidFill>
              <a:latin typeface="Arial Narrow" pitchFamily="34" charset="0"/>
              <a:cs typeface="EucrosiaUPC" pitchFamily="18" charset="-34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785225" cy="1081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2800" smtClean="0">
                <a:solidFill>
                  <a:srgbClr val="FFFF00"/>
                </a:solidFill>
                <a:cs typeface="EucrosiaUPC" pitchFamily="18" charset="-34"/>
              </a:rPr>
              <a:t>”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C04E2A-14A9-4790-9AF5-9446A00E4691}" type="slidenum">
              <a:rPr lang="en-US" smtClean="0"/>
              <a:pPr/>
              <a:t>6</a:t>
            </a:fld>
            <a:endParaRPr lang="th-TH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9388" y="1989138"/>
            <a:ext cx="8785225" cy="4679950"/>
            <a:chOff x="113" y="1253"/>
            <a:chExt cx="5534" cy="2948"/>
          </a:xfrm>
        </p:grpSpPr>
        <p:sp>
          <p:nvSpPr>
            <p:cNvPr id="8198" name="Rectangle 4"/>
            <p:cNvSpPr>
              <a:spLocks noChangeArrowheads="1"/>
            </p:cNvSpPr>
            <p:nvPr/>
          </p:nvSpPr>
          <p:spPr bwMode="auto">
            <a:xfrm>
              <a:off x="113" y="1253"/>
              <a:ext cx="5534" cy="294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endParaRPr lang="en-US" sz="3200" dirty="0">
                <a:solidFill>
                  <a:srgbClr val="66FFFF"/>
                </a:solidFill>
                <a:latin typeface="Arial Narrow" pitchFamily="34" charset="0"/>
                <a:cs typeface="EucrosiaUPC" pitchFamily="18" charset="-34"/>
              </a:endParaRP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th-TH" sz="3200" dirty="0">
                  <a:solidFill>
                    <a:srgbClr val="66FFFF"/>
                  </a:solidFill>
                  <a:latin typeface="Arial Narrow" pitchFamily="34" charset="0"/>
                  <a:cs typeface="EucrosiaUPC" pitchFamily="18" charset="-34"/>
                </a:rPr>
                <a:t> </a:t>
              </a: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Clinical practice</a:t>
              </a: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 Consumer feedback</a:t>
              </a: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  Literature review / Nursing literature</a:t>
              </a:r>
              <a:endParaRPr lang="th-TH" sz="3200" dirty="0">
                <a:solidFill>
                  <a:srgbClr val="0000FF"/>
                </a:solidFill>
                <a:latin typeface="Arial Narrow" pitchFamily="34" charset="0"/>
                <a:cs typeface="EucrosiaUPC" pitchFamily="18" charset="-34"/>
              </a:endParaRP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th-TH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 </a:t>
              </a: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Theoretical models and framework</a:t>
              </a: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  Research reports</a:t>
              </a: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r>
                <a:rPr lang="en-US" sz="3200" dirty="0">
                  <a:solidFill>
                    <a:srgbClr val="0000FF"/>
                  </a:solidFill>
                  <a:latin typeface="Arial Narrow" pitchFamily="34" charset="0"/>
                  <a:cs typeface="EucrosiaUPC" pitchFamily="18" charset="-34"/>
                </a:rPr>
                <a:t>  Social issues</a:t>
              </a:r>
              <a:endParaRPr lang="th-TH" sz="3200" dirty="0">
                <a:solidFill>
                  <a:srgbClr val="0000FF"/>
                </a:solidFill>
                <a:latin typeface="Arial Narrow" pitchFamily="34" charset="0"/>
                <a:cs typeface="EucrosiaUPC" pitchFamily="18" charset="-34"/>
              </a:endParaRPr>
            </a:p>
            <a:p>
              <a:pPr marL="342900" indent="-342900">
                <a:spcBef>
                  <a:spcPct val="20000"/>
                </a:spcBef>
                <a:buClr>
                  <a:srgbClr val="FFFF00"/>
                </a:buClr>
                <a:buFontTx/>
                <a:buBlip>
                  <a:blip r:embed="rId2"/>
                </a:buBlip>
              </a:pPr>
              <a:endParaRPr lang="th-TH" sz="3200" dirty="0">
                <a:solidFill>
                  <a:srgbClr val="66FFFF"/>
                </a:solidFill>
                <a:latin typeface="Arial Narrow" pitchFamily="34" charset="0"/>
                <a:cs typeface="EucrosiaUPC" pitchFamily="18" charset="-34"/>
              </a:endParaRPr>
            </a:p>
          </p:txBody>
        </p:sp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4115" y="2553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th-TH" sz="2400" dirty="0">
                <a:solidFill>
                  <a:srgbClr val="003300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165692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  <a:latin typeface="Rockwell" pitchFamily="18" charset="0"/>
              </a:rPr>
              <a:t>Evaluating research problems</a:t>
            </a:r>
            <a:endParaRPr lang="th-TH" sz="4000" b="1" dirty="0" smtClean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44824"/>
            <a:ext cx="8856662" cy="460995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Significance of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Quality of care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Cost of care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Knowledge building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Theory building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Research ability of the problem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00C8D-97E6-4B6D-9F39-A9B4859B5694}" type="slidenum">
              <a:rPr lang="en-US" smtClean="0"/>
              <a:pPr/>
              <a:t>7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1296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  <a:latin typeface="Rockwell" pitchFamily="18" charset="0"/>
              </a:rPr>
              <a:t/>
            </a:r>
            <a:br>
              <a:rPr lang="en-US" sz="4000" b="1" dirty="0" smtClean="0">
                <a:solidFill>
                  <a:schemeClr val="bg1"/>
                </a:solidFill>
                <a:latin typeface="Rockwell" pitchFamily="18" charset="0"/>
              </a:rPr>
            </a:br>
            <a:r>
              <a:rPr lang="en-US" b="1" dirty="0">
                <a:solidFill>
                  <a:schemeClr val="bg1"/>
                </a:solidFill>
                <a:latin typeface="Rockwell" pitchFamily="18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Rockwell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latin typeface="Rockwell" pitchFamily="18" charset="0"/>
              </a:rPr>
              <a:t>Evaluating research problems</a:t>
            </a:r>
            <a:endParaRPr lang="th-TH" sz="4000" b="1" dirty="0" smtClean="0">
              <a:solidFill>
                <a:schemeClr val="bg1"/>
              </a:solidFill>
              <a:latin typeface="Rockwell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132856"/>
            <a:ext cx="8856662" cy="4320332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00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Feasibility of addressing the problem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Time &amp; timing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Availability of study participants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Cooperation of others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Facilities &amp; Equipment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Money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Experience of the researcher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</a:rPr>
              <a:t>Ethical considerations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3600" b="1" dirty="0" smtClean="0">
                <a:solidFill>
                  <a:srgbClr val="66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Interest to the researcher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F26C1-5A54-47FB-8508-F522072B7924}" type="slidenum">
              <a:rPr lang="en-US" smtClean="0"/>
              <a:pPr/>
              <a:t>8</a:t>
            </a:fld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CC4EE4-FEDD-4EC1-AEC6-64288B548E2F}" type="slidenum">
              <a:rPr lang="en-US" smtClean="0"/>
              <a:pPr/>
              <a:t>9</a:t>
            </a:fld>
            <a:endParaRPr lang="th-TH" smtClean="0"/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268538" y="339725"/>
            <a:ext cx="4751387" cy="1604963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/>
              </a:rPr>
              <a:t>Research Question</a:t>
            </a:r>
            <a:endParaRPr lang="th-TH" sz="4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Comic Sans MS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7950" y="1944688"/>
            <a:ext cx="3600450" cy="2132012"/>
            <a:chOff x="68" y="1225"/>
            <a:chExt cx="2268" cy="1343"/>
          </a:xfrm>
        </p:grpSpPr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>
              <a:off x="68" y="2165"/>
              <a:ext cx="172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FFFFFF"/>
                  </a:solidFill>
                  <a:cs typeface="EucrosiaUPC" pitchFamily="18" charset="-34"/>
                </a:rPr>
                <a:t>เสนอปัญหาการวิจัย</a:t>
              </a:r>
            </a:p>
          </p:txBody>
        </p:sp>
        <p:sp>
          <p:nvSpPr>
            <p:cNvPr id="14351" name="Line 11"/>
            <p:cNvSpPr>
              <a:spLocks noChangeShapeType="1"/>
            </p:cNvSpPr>
            <p:nvPr/>
          </p:nvSpPr>
          <p:spPr bwMode="auto">
            <a:xfrm flipH="1">
              <a:off x="884" y="1225"/>
              <a:ext cx="1452" cy="826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55650" y="2525713"/>
            <a:ext cx="3168650" cy="2990850"/>
            <a:chOff x="476" y="1591"/>
            <a:chExt cx="1996" cy="1884"/>
          </a:xfrm>
        </p:grpSpPr>
        <p:sp>
          <p:nvSpPr>
            <p:cNvPr id="14348" name="Text Box 8"/>
            <p:cNvSpPr txBox="1">
              <a:spLocks noChangeArrowheads="1"/>
            </p:cNvSpPr>
            <p:nvPr/>
          </p:nvSpPr>
          <p:spPr bwMode="auto">
            <a:xfrm>
              <a:off x="476" y="3070"/>
              <a:ext cx="1915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FFFFFF"/>
                  </a:solidFill>
                  <a:cs typeface="EucrosiaUPC" pitchFamily="18" charset="-34"/>
                </a:rPr>
                <a:t>เชิญชวนค้นหาคำตอบ</a:t>
              </a:r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flipH="1">
              <a:off x="1746" y="1591"/>
              <a:ext cx="726" cy="1562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284663" y="2565400"/>
            <a:ext cx="3527425" cy="2951163"/>
            <a:chOff x="2699" y="1616"/>
            <a:chExt cx="2222" cy="1859"/>
          </a:xfrm>
        </p:grpSpPr>
        <p:sp>
          <p:nvSpPr>
            <p:cNvPr id="14346" name="Text Box 9"/>
            <p:cNvSpPr txBox="1">
              <a:spLocks noChangeArrowheads="1"/>
            </p:cNvSpPr>
            <p:nvPr/>
          </p:nvSpPr>
          <p:spPr bwMode="auto">
            <a:xfrm>
              <a:off x="2970" y="3070"/>
              <a:ext cx="195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FFFFFF"/>
                  </a:solidFill>
                  <a:cs typeface="EucrosiaUPC" pitchFamily="18" charset="-34"/>
                </a:rPr>
                <a:t>มุ่งความสนใจ/ทิศทาง</a:t>
              </a:r>
            </a:p>
          </p:txBody>
        </p:sp>
        <p:sp>
          <p:nvSpPr>
            <p:cNvPr id="14347" name="Line 14"/>
            <p:cNvSpPr>
              <a:spLocks noChangeShapeType="1"/>
            </p:cNvSpPr>
            <p:nvPr/>
          </p:nvSpPr>
          <p:spPr bwMode="auto">
            <a:xfrm>
              <a:off x="2699" y="1616"/>
              <a:ext cx="589" cy="1542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859338" y="1944688"/>
            <a:ext cx="4213225" cy="2205037"/>
            <a:chOff x="3061" y="1225"/>
            <a:chExt cx="2654" cy="1389"/>
          </a:xfrm>
        </p:grpSpPr>
        <p:sp>
          <p:nvSpPr>
            <p:cNvPr id="14344" name="Text Box 10"/>
            <p:cNvSpPr txBox="1">
              <a:spLocks noChangeArrowheads="1"/>
            </p:cNvSpPr>
            <p:nvPr/>
          </p:nvSpPr>
          <p:spPr bwMode="auto">
            <a:xfrm>
              <a:off x="3152" y="2211"/>
              <a:ext cx="25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h-TH" sz="3600" b="1">
                  <a:solidFill>
                    <a:srgbClr val="FFFFFF"/>
                  </a:solidFill>
                  <a:cs typeface="EucrosiaUPC" pitchFamily="18" charset="-34"/>
                </a:rPr>
                <a:t>ต้องเก็บข้อมูลเพื่อตอบคำถาม</a:t>
              </a:r>
            </a:p>
          </p:txBody>
        </p:sp>
        <p:sp>
          <p:nvSpPr>
            <p:cNvPr id="14345" name="Line 15"/>
            <p:cNvSpPr>
              <a:spLocks noChangeShapeType="1"/>
            </p:cNvSpPr>
            <p:nvPr/>
          </p:nvSpPr>
          <p:spPr bwMode="auto">
            <a:xfrm>
              <a:off x="3061" y="1225"/>
              <a:ext cx="1271" cy="917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361</TotalTime>
  <Words>1428</Words>
  <Application>Microsoft Office PowerPoint</Application>
  <PresentationFormat>On-screen Show (4:3)</PresentationFormat>
  <Paragraphs>175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7" baseType="lpstr">
      <vt:lpstr>Angsana New</vt:lpstr>
      <vt:lpstr>Arial Narrow</vt:lpstr>
      <vt:lpstr>Browallia New</vt:lpstr>
      <vt:lpstr>Calibri</vt:lpstr>
      <vt:lpstr>Comic Sans MS</vt:lpstr>
      <vt:lpstr>Corbel</vt:lpstr>
      <vt:lpstr>Cordia New</vt:lpstr>
      <vt:lpstr>DilleniaUPC</vt:lpstr>
      <vt:lpstr>EucrosiaUPC</vt:lpstr>
      <vt:lpstr>FreesiaUPC</vt:lpstr>
      <vt:lpstr>Impact</vt:lpstr>
      <vt:lpstr>JasmineUPC</vt:lpstr>
      <vt:lpstr>KodchiangUPC</vt:lpstr>
      <vt:lpstr>Rockwell</vt:lpstr>
      <vt:lpstr>TH SarabunPSK</vt:lpstr>
      <vt:lpstr>Wingdings</vt:lpstr>
      <vt:lpstr>Banded</vt:lpstr>
      <vt:lpstr>Nrs 2205 การวิจัยทางการพยาบาล</vt:lpstr>
      <vt:lpstr>ผลลัพธ์การเรียนรู้</vt:lpstr>
      <vt:lpstr>ปัญหาการวิจัย (Research Problem)</vt:lpstr>
      <vt:lpstr> การกำหนดปัญหาการวิจัย </vt:lpstr>
      <vt:lpstr>ตัวอย่างการเขียนปัญหาการวิจัย </vt:lpstr>
      <vt:lpstr> Research problem resource </vt:lpstr>
      <vt:lpstr>Evaluating research problems</vt:lpstr>
      <vt:lpstr>  Evaluating research problems</vt:lpstr>
      <vt:lpstr>PowerPoint Presentation</vt:lpstr>
      <vt:lpstr>ความหมาย</vt:lpstr>
      <vt:lpstr>ตัวอย่างการเขียนคำถามการวิจัย</vt:lpstr>
      <vt:lpstr>วัตถุประสงค์การวิจัย</vt:lpstr>
      <vt:lpstr>PowerPoint Presentation</vt:lpstr>
      <vt:lpstr>รูปแบบการเขียนวัตถุประสงค์การวิจัย</vt:lpstr>
      <vt:lpstr>การเขียนประโยคบอกเล่า</vt:lpstr>
      <vt:lpstr>การเขียนเปรียบเทียบ/ความสัมพันธ์</vt:lpstr>
      <vt:lpstr>วัตถุประสงค์ทั่วไป/วัตถุประสงค์เฉพาะ</vt:lpstr>
      <vt:lpstr> ตัวอย่างการเขียนวัตถุประสงค์ </vt:lpstr>
      <vt:lpstr>สมมติฐานการวิจัย</vt:lpstr>
      <vt:lpstr>Hypothesis</vt:lpstr>
      <vt:lpstr>ประเภทของสมมติฐาน </vt:lpstr>
      <vt:lpstr> ตัวอย่างการเขียนสมมติฐานการวิจัย </vt:lpstr>
      <vt:lpstr>ตัวอย่างของการเขียนสมมติฐานการวิจัย(ต่อ)</vt:lpstr>
      <vt:lpstr>ตัวอย่างความสอดคล้องของการเขียนวัตถุประสงค์และสมมติฐาน</vt:lpstr>
      <vt:lpstr>ตัวอย่างความสอดคล้องของการเขียนวัตถุประสงค์และสมมติฐาน (ต่อ)</vt:lpstr>
      <vt:lpstr>PowerPoint Presentation</vt:lpstr>
      <vt:lpstr>ตัวอย่างขอบเขตการวิจัย</vt:lpstr>
      <vt:lpstr>PowerPoint Presentation</vt:lpstr>
      <vt:lpstr> ผลของโปรแกรมการให้ข้อมูล การสร้างแรงจูงใจ และการพัฒนาทักษะต่อพฤติกรรมการใช้ถุงยางอนามัยในพนักงานหญิงบริการ (นิตยา ฤทธิไกร และรตน์ศิริ ทาโต, 2557)</vt:lpstr>
      <vt:lpstr>คำนิยามเชิงปฏิบัติการ (Operational definition)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 1211312 การวิจัยทางการพยาบาล</dc:title>
  <dc:creator>HP</dc:creator>
  <cp:lastModifiedBy>HP</cp:lastModifiedBy>
  <cp:revision>62</cp:revision>
  <cp:lastPrinted>2018-07-22T07:02:15Z</cp:lastPrinted>
  <dcterms:created xsi:type="dcterms:W3CDTF">2013-03-12T01:25:58Z</dcterms:created>
  <dcterms:modified xsi:type="dcterms:W3CDTF">2024-11-13T08:46:16Z</dcterms:modified>
</cp:coreProperties>
</file>