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67" r:id="rId5"/>
    <p:sldId id="268" r:id="rId6"/>
    <p:sldId id="269" r:id="rId7"/>
    <p:sldId id="270" r:id="rId8"/>
    <p:sldId id="266" r:id="rId9"/>
    <p:sldId id="272" r:id="rId10"/>
    <p:sldId id="273" r:id="rId11"/>
    <p:sldId id="277" r:id="rId12"/>
    <p:sldId id="284" r:id="rId13"/>
    <p:sldId id="258" r:id="rId14"/>
    <p:sldId id="281" r:id="rId15"/>
    <p:sldId id="259" r:id="rId16"/>
    <p:sldId id="260" r:id="rId17"/>
    <p:sldId id="264" r:id="rId18"/>
    <p:sldId id="261" r:id="rId19"/>
    <p:sldId id="262" r:id="rId20"/>
    <p:sldId id="263" r:id="rId21"/>
    <p:sldId id="257" r:id="rId22"/>
    <p:sldId id="278" r:id="rId23"/>
    <p:sldId id="282" r:id="rId24"/>
    <p:sldId id="283" r:id="rId25"/>
    <p:sldId id="279" r:id="rId26"/>
    <p:sldId id="285" r:id="rId27"/>
    <p:sldId id="265" r:id="rId28"/>
    <p:sldId id="280" r:id="rId29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586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547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9548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944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1765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5519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3506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95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0186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778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408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469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627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179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681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725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C2EFF-EFB4-44CF-83DD-C1A3B4B2EF34}" type="datetimeFigureOut">
              <a:rPr lang="th-TH" smtClean="0"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34F8A76-49DD-439D-B4EC-4A6127FBA3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832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tchakitcha.soc.go.th/DATA/PDF/2562/A/057/T_0049.PDF" TargetMode="External"/><Relationship Id="rId2" Type="http://schemas.openxmlformats.org/officeDocument/2006/relationships/hyperlink" Target="https://www.bic.moe.go.th/images/stories/5Porobor._2542pdf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he01.tci-thaijo.org/index.php/JRTAN/article/view/30236/26070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847288"/>
            <a:ext cx="8915399" cy="393009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NRS 2201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พื้นฐานของวิชาชีพการพยาบาล</a:t>
            </a:r>
            <a:r>
              <a:rPr lang="en-US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0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หัวข้อ การศึกษา</a:t>
            </a:r>
            <a:r>
              <a:rPr lang="th-TH" sz="40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พยาบาลกับความก้าวหน้าของวิชาชีพ</a:t>
            </a:r>
            <a:endParaRPr lang="th-TH" sz="40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 smtClean="0"/>
          </a:p>
          <a:p>
            <a:r>
              <a:rPr lang="th-TH" sz="2400" b="1" dirty="0" smtClean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ผู้ช่วยศาสตราจารย์ ดร.ทัศนีย์ อรรถารส</a:t>
            </a:r>
            <a:endParaRPr lang="th-TH" sz="24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44049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วิวัฒนาการการพยาบาลในประเทศไทย</a:t>
            </a:r>
            <a:r>
              <a:rPr lang="en-US" sz="6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60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6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4464" y="2133600"/>
            <a:ext cx="6570147" cy="3777622"/>
          </a:xfrm>
        </p:spPr>
        <p:txBody>
          <a:bodyPr>
            <a:normAutofit fontScale="55000" lnSpcReduction="20000"/>
          </a:bodyPr>
          <a:lstStyle/>
          <a:p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กำเนิดโรงเรียนพยาบาลสภากาชาดไทย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- ปี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2436 เกิดสงคราม ทหารบาดเจ็บจำนวนมาก เจ้านายและประชาชนรวมกันจัดตั้งสมาคม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รัชการที่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5 ทรงทราบและสนับสนุนพระราชทานนามว่า สภาอุณาโลมแดง ต่อมาเป็นสภากาชาดไทย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- ปี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2449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รัชกาลที่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5 ฟื้นฟูสภาอุณาโลมแดงขึ้นอีกครั้ง แต่ยังไม่มีสถานที่ ทรงเสด็จสรรคตก่อน ร 6 พระราชทาทุนทรัพย์ก่อสร้างโรงพยาบาลจุฬาลงกรณ์ เมื่อ 30 พฤษภาคม 2457 และเปลี่ยนชื่อสภาอุณาโลมแดงเป็นสภากาชาดสยาม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- ปี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2457 โรงเรียนพยาบาลแห่งแรกเกิดขึ้นที่ โรงเรียนนางพยาบาลสภากาชาดสยาม ต่อ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มาเปลี่ยนเป็น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โรงเรียนพยาบาลสภากาชาดไทย ต่อมาเป็นวิทยาลัยพยาบาลสภากาชาดไทย และต่อมายกฐานะเป็นสถาบันการพยาบาลศรีสวรินทิราสภากาชาดไทย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13" y="2578443"/>
            <a:ext cx="3035128" cy="247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58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Characteristics of Nursing </a:t>
            </a:r>
            <a:r>
              <a:rPr lang="en-US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</a:t>
            </a:r>
            <a:r>
              <a:rPr lang="en-US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rofession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The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services provided are vital to humanity and the welfare of society.</a:t>
            </a:r>
          </a:p>
          <a:p>
            <a:pPr lvl="0"/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There is a special body of knowledge that is continually enlarged by research.</a:t>
            </a:r>
          </a:p>
          <a:p>
            <a:pPr lvl="0"/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The services involve intellectual activities; individual responsibility (accountability) is a strong feature.</a:t>
            </a:r>
          </a:p>
          <a:p>
            <a:pPr lvl="0"/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Practitioner are educated in institutions of higher learning.</a:t>
            </a:r>
          </a:p>
          <a:p>
            <a:pPr lvl="0"/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Practitioner are relatively independent and control their own policies and activities (autonomy)</a:t>
            </a:r>
          </a:p>
          <a:p>
            <a:pPr lvl="0"/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Practitioners are motivated by service (altruism) and consider their work an important component of their lives.</a:t>
            </a:r>
          </a:p>
          <a:p>
            <a:pPr lvl="0"/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There is code of ethics to guide the decision and conduct of practice</a:t>
            </a:r>
          </a:p>
          <a:p>
            <a:pPr lvl="0"/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There is an organization (association) that encourages and supports their standards of practice.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81778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การพัฒนาหลักสูตรทางการพยาบาล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62930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0"/>
          <p:cNvSpPr txBox="1">
            <a:spLocks noChangeArrowheads="1"/>
          </p:cNvSpPr>
          <p:nvPr/>
        </p:nvSpPr>
        <p:spPr bwMode="auto">
          <a:xfrm>
            <a:off x="4841875" y="1285861"/>
            <a:ext cx="1539877" cy="549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400" b="1" dirty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Social system</a:t>
            </a:r>
            <a:endParaRPr lang="th-TH" sz="2400" b="1" dirty="0">
              <a:ea typeface="Calibri" pitchFamily="34" charset="0"/>
            </a:endParaRPr>
          </a:p>
        </p:txBody>
      </p:sp>
      <p:cxnSp>
        <p:nvCxnSpPr>
          <p:cNvPr id="3075" name="AutoShape 29"/>
          <p:cNvCxnSpPr>
            <a:cxnSpLocks noChangeShapeType="1"/>
          </p:cNvCxnSpPr>
          <p:nvPr/>
        </p:nvCxnSpPr>
        <p:spPr bwMode="auto">
          <a:xfrm>
            <a:off x="5384800" y="1835150"/>
            <a:ext cx="0" cy="255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076" name="Text Box 28"/>
          <p:cNvSpPr txBox="1">
            <a:spLocks noChangeArrowheads="1"/>
          </p:cNvSpPr>
          <p:nvPr/>
        </p:nvSpPr>
        <p:spPr bwMode="auto">
          <a:xfrm>
            <a:off x="4640263" y="2090738"/>
            <a:ext cx="1498600" cy="55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000" b="1" dirty="0">
                <a:solidFill>
                  <a:srgbClr val="0070C0"/>
                </a:solidFill>
                <a:latin typeface="TH Niramit AS" pitchFamily="2" charset="-34"/>
                <a:ea typeface="Calibri" pitchFamily="34" charset="0"/>
                <a:cs typeface="TH Niramit AS" pitchFamily="2" charset="-34"/>
              </a:rPr>
              <a:t> Educational systems</a:t>
            </a:r>
            <a:endParaRPr lang="th-TH" sz="2000" b="1" dirty="0">
              <a:solidFill>
                <a:srgbClr val="0070C0"/>
              </a:solidFill>
              <a:ea typeface="Calibri" pitchFamily="34" charset="0"/>
            </a:endParaRPr>
          </a:p>
        </p:txBody>
      </p:sp>
      <p:cxnSp>
        <p:nvCxnSpPr>
          <p:cNvPr id="3077" name="AutoShape 27"/>
          <p:cNvCxnSpPr>
            <a:cxnSpLocks noChangeShapeType="1"/>
          </p:cNvCxnSpPr>
          <p:nvPr/>
        </p:nvCxnSpPr>
        <p:spPr bwMode="auto">
          <a:xfrm>
            <a:off x="5384800" y="2751438"/>
            <a:ext cx="0" cy="17634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8" name="AutoShape 26"/>
          <p:cNvCxnSpPr>
            <a:cxnSpLocks noChangeShapeType="1"/>
          </p:cNvCxnSpPr>
          <p:nvPr/>
        </p:nvCxnSpPr>
        <p:spPr bwMode="auto">
          <a:xfrm>
            <a:off x="3532188" y="2930525"/>
            <a:ext cx="5613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9" name="AutoShape 25"/>
          <p:cNvCxnSpPr>
            <a:cxnSpLocks noChangeShapeType="1"/>
          </p:cNvCxnSpPr>
          <p:nvPr/>
        </p:nvCxnSpPr>
        <p:spPr bwMode="auto">
          <a:xfrm>
            <a:off x="3532188" y="2916238"/>
            <a:ext cx="0" cy="2968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080" name="Text Box 24"/>
          <p:cNvSpPr txBox="1">
            <a:spLocks noChangeArrowheads="1"/>
          </p:cNvSpPr>
          <p:nvPr/>
        </p:nvSpPr>
        <p:spPr bwMode="auto">
          <a:xfrm>
            <a:off x="3090863" y="3227389"/>
            <a:ext cx="8890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500">
                <a:latin typeface="TH Niramit AS" pitchFamily="2" charset="-34"/>
                <a:ea typeface="Calibri" pitchFamily="34" charset="0"/>
                <a:cs typeface="TH Niramit AS" pitchFamily="2" charset="-34"/>
              </a:rPr>
              <a:t>Elementary</a:t>
            </a:r>
            <a:endParaRPr lang="th-TH">
              <a:ea typeface="Calibri" pitchFamily="34" charset="0"/>
            </a:endParaRPr>
          </a:p>
        </p:txBody>
      </p:sp>
      <p:sp>
        <p:nvSpPr>
          <p:cNvPr id="3081" name="Text Box 23"/>
          <p:cNvSpPr txBox="1">
            <a:spLocks noChangeArrowheads="1"/>
          </p:cNvSpPr>
          <p:nvPr/>
        </p:nvSpPr>
        <p:spPr bwMode="auto">
          <a:xfrm>
            <a:off x="4262438" y="3238500"/>
            <a:ext cx="889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500">
                <a:latin typeface="TH Niramit AS" pitchFamily="2" charset="-34"/>
                <a:ea typeface="Calibri" pitchFamily="34" charset="0"/>
                <a:cs typeface="TH Niramit AS" pitchFamily="2" charset="-34"/>
              </a:rPr>
              <a:t>Secondary</a:t>
            </a:r>
            <a:endParaRPr lang="th-TH">
              <a:ea typeface="Calibri" pitchFamily="34" charset="0"/>
            </a:endParaRPr>
          </a:p>
        </p:txBody>
      </p:sp>
      <p:cxnSp>
        <p:nvCxnSpPr>
          <p:cNvPr id="3082" name="AutoShape 22"/>
          <p:cNvCxnSpPr>
            <a:cxnSpLocks noChangeShapeType="1"/>
          </p:cNvCxnSpPr>
          <p:nvPr/>
        </p:nvCxnSpPr>
        <p:spPr bwMode="auto">
          <a:xfrm>
            <a:off x="4640263" y="2916238"/>
            <a:ext cx="0" cy="2968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83" name="AutoShape 21"/>
          <p:cNvCxnSpPr>
            <a:cxnSpLocks noChangeShapeType="1"/>
          </p:cNvCxnSpPr>
          <p:nvPr/>
        </p:nvCxnSpPr>
        <p:spPr bwMode="auto">
          <a:xfrm>
            <a:off x="5969000" y="2924176"/>
            <a:ext cx="0" cy="296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084" name="Text Box 20"/>
          <p:cNvSpPr txBox="1">
            <a:spLocks noChangeArrowheads="1"/>
          </p:cNvSpPr>
          <p:nvPr/>
        </p:nvSpPr>
        <p:spPr bwMode="auto">
          <a:xfrm>
            <a:off x="5511801" y="3244851"/>
            <a:ext cx="881063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500">
                <a:latin typeface="TH Niramit AS" pitchFamily="2" charset="-34"/>
                <a:cs typeface="TH Niramit AS" pitchFamily="2" charset="-34"/>
              </a:rPr>
              <a:t>Vocational</a:t>
            </a:r>
            <a:endParaRPr lang="th-TH" sz="1100"/>
          </a:p>
          <a:p>
            <a:pPr algn="ctr" eaLnBrk="0" hangingPunct="0"/>
            <a:r>
              <a:rPr lang="th-TH" sz="1500">
                <a:latin typeface="TH Niramit AS" pitchFamily="2" charset="-34"/>
                <a:cs typeface="TH Niramit AS" pitchFamily="2" charset="-34"/>
              </a:rPr>
              <a:t>and</a:t>
            </a:r>
            <a:endParaRPr lang="th-TH" sz="1100"/>
          </a:p>
          <a:p>
            <a:pPr algn="ctr" eaLnBrk="0" hangingPunct="0"/>
            <a:r>
              <a:rPr lang="th-TH" sz="1500">
                <a:latin typeface="TH Niramit AS" pitchFamily="2" charset="-34"/>
                <a:cs typeface="TH Niramit AS" pitchFamily="2" charset="-34"/>
              </a:rPr>
              <a:t>technical</a:t>
            </a:r>
            <a:endParaRPr lang="th-TH"/>
          </a:p>
        </p:txBody>
      </p:sp>
      <p:cxnSp>
        <p:nvCxnSpPr>
          <p:cNvPr id="3085" name="AutoShape 19"/>
          <p:cNvCxnSpPr>
            <a:cxnSpLocks noChangeShapeType="1"/>
          </p:cNvCxnSpPr>
          <p:nvPr/>
        </p:nvCxnSpPr>
        <p:spPr bwMode="auto">
          <a:xfrm>
            <a:off x="7040563" y="2924176"/>
            <a:ext cx="0" cy="296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086" name="Text Box 18"/>
          <p:cNvSpPr txBox="1">
            <a:spLocks noChangeArrowheads="1"/>
          </p:cNvSpPr>
          <p:nvPr/>
        </p:nvSpPr>
        <p:spPr bwMode="auto">
          <a:xfrm>
            <a:off x="6616700" y="3240089"/>
            <a:ext cx="8191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500">
                <a:latin typeface="TH Niramit AS" pitchFamily="2" charset="-34"/>
                <a:cs typeface="TH Niramit AS" pitchFamily="2" charset="-34"/>
              </a:rPr>
              <a:t>Community</a:t>
            </a:r>
            <a:endParaRPr lang="th-TH" sz="1100"/>
          </a:p>
          <a:p>
            <a:pPr algn="ctr" eaLnBrk="0" hangingPunct="0"/>
            <a:r>
              <a:rPr lang="th-TH" sz="1500">
                <a:latin typeface="TH Niramit AS" pitchFamily="2" charset="-34"/>
                <a:cs typeface="TH Niramit AS" pitchFamily="2" charset="-34"/>
              </a:rPr>
              <a:t>College</a:t>
            </a:r>
            <a:endParaRPr lang="th-TH"/>
          </a:p>
        </p:txBody>
      </p:sp>
      <p:cxnSp>
        <p:nvCxnSpPr>
          <p:cNvPr id="3087" name="AutoShape 17"/>
          <p:cNvCxnSpPr>
            <a:cxnSpLocks noChangeShapeType="1"/>
          </p:cNvCxnSpPr>
          <p:nvPr/>
        </p:nvCxnSpPr>
        <p:spPr bwMode="auto">
          <a:xfrm>
            <a:off x="8029575" y="2947988"/>
            <a:ext cx="0" cy="2968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7661275" y="3244850"/>
            <a:ext cx="7112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500">
                <a:latin typeface="TH Niramit AS" pitchFamily="2" charset="-34"/>
                <a:ea typeface="Calibri" pitchFamily="34" charset="0"/>
                <a:cs typeface="TH Niramit AS" pitchFamily="2" charset="-34"/>
              </a:rPr>
              <a:t>Colleges</a:t>
            </a:r>
            <a:endParaRPr lang="th-TH">
              <a:ea typeface="Calibri" pitchFamily="34" charset="0"/>
            </a:endParaRPr>
          </a:p>
        </p:txBody>
      </p:sp>
      <p:cxnSp>
        <p:nvCxnSpPr>
          <p:cNvPr id="3089" name="AutoShape 15"/>
          <p:cNvCxnSpPr>
            <a:cxnSpLocks noChangeShapeType="1"/>
          </p:cNvCxnSpPr>
          <p:nvPr/>
        </p:nvCxnSpPr>
        <p:spPr bwMode="auto">
          <a:xfrm>
            <a:off x="9145588" y="2916238"/>
            <a:ext cx="0" cy="2968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090" name="Text Box 14"/>
          <p:cNvSpPr txBox="1">
            <a:spLocks noChangeArrowheads="1"/>
          </p:cNvSpPr>
          <p:nvPr/>
        </p:nvSpPr>
        <p:spPr bwMode="auto">
          <a:xfrm>
            <a:off x="8596330" y="3214686"/>
            <a:ext cx="135732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000" b="1" dirty="0">
                <a:solidFill>
                  <a:srgbClr val="7030A0"/>
                </a:solidFill>
                <a:latin typeface="TH Niramit AS" pitchFamily="2" charset="-34"/>
                <a:ea typeface="Calibri" pitchFamily="34" charset="0"/>
                <a:cs typeface="TH Niramit AS" pitchFamily="2" charset="-34"/>
              </a:rPr>
              <a:t>Universities</a:t>
            </a:r>
            <a:endParaRPr lang="th-TH" sz="2000" b="1" dirty="0">
              <a:solidFill>
                <a:srgbClr val="7030A0"/>
              </a:solidFill>
              <a:ea typeface="Calibri" pitchFamily="34" charset="0"/>
            </a:endParaRPr>
          </a:p>
        </p:txBody>
      </p:sp>
      <p:cxnSp>
        <p:nvCxnSpPr>
          <p:cNvPr id="3091" name="AutoShape 13"/>
          <p:cNvCxnSpPr>
            <a:cxnSpLocks noChangeShapeType="1"/>
          </p:cNvCxnSpPr>
          <p:nvPr/>
        </p:nvCxnSpPr>
        <p:spPr bwMode="auto">
          <a:xfrm>
            <a:off x="3598863" y="4514850"/>
            <a:ext cx="5613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92" name="AutoShape 12"/>
          <p:cNvCxnSpPr>
            <a:cxnSpLocks noChangeShapeType="1"/>
          </p:cNvCxnSpPr>
          <p:nvPr/>
        </p:nvCxnSpPr>
        <p:spPr bwMode="auto">
          <a:xfrm>
            <a:off x="3598863" y="4514851"/>
            <a:ext cx="0" cy="296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93" name="AutoShape 11"/>
          <p:cNvCxnSpPr>
            <a:cxnSpLocks noChangeShapeType="1"/>
          </p:cNvCxnSpPr>
          <p:nvPr/>
        </p:nvCxnSpPr>
        <p:spPr bwMode="auto">
          <a:xfrm>
            <a:off x="4765675" y="4514851"/>
            <a:ext cx="0" cy="296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94" name="AutoShape 10"/>
          <p:cNvCxnSpPr>
            <a:cxnSpLocks noChangeShapeType="1"/>
          </p:cNvCxnSpPr>
          <p:nvPr/>
        </p:nvCxnSpPr>
        <p:spPr bwMode="auto">
          <a:xfrm>
            <a:off x="5875338" y="4508501"/>
            <a:ext cx="0" cy="296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95" name="AutoShape 9"/>
          <p:cNvCxnSpPr>
            <a:cxnSpLocks noChangeShapeType="1"/>
          </p:cNvCxnSpPr>
          <p:nvPr/>
        </p:nvCxnSpPr>
        <p:spPr bwMode="auto">
          <a:xfrm>
            <a:off x="6856413" y="4508501"/>
            <a:ext cx="0" cy="296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96" name="AutoShape 8"/>
          <p:cNvCxnSpPr>
            <a:cxnSpLocks noChangeShapeType="1"/>
          </p:cNvCxnSpPr>
          <p:nvPr/>
        </p:nvCxnSpPr>
        <p:spPr bwMode="auto">
          <a:xfrm>
            <a:off x="7878763" y="4508501"/>
            <a:ext cx="0" cy="296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97" name="AutoShape 7"/>
          <p:cNvCxnSpPr>
            <a:cxnSpLocks noChangeShapeType="1"/>
          </p:cNvCxnSpPr>
          <p:nvPr/>
        </p:nvCxnSpPr>
        <p:spPr bwMode="auto">
          <a:xfrm>
            <a:off x="9212263" y="4508501"/>
            <a:ext cx="0" cy="296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098" name="Text Box 6"/>
          <p:cNvSpPr txBox="1">
            <a:spLocks noChangeArrowheads="1"/>
          </p:cNvSpPr>
          <p:nvPr/>
        </p:nvSpPr>
        <p:spPr bwMode="auto">
          <a:xfrm>
            <a:off x="3144838" y="4822825"/>
            <a:ext cx="889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500">
                <a:latin typeface="TH Niramit AS" pitchFamily="2" charset="-34"/>
                <a:ea typeface="Calibri" pitchFamily="34" charset="0"/>
                <a:cs typeface="TH Niramit AS" pitchFamily="2" charset="-34"/>
              </a:rPr>
              <a:t>Organization</a:t>
            </a:r>
            <a:endParaRPr lang="th-TH">
              <a:ea typeface="Calibri" pitchFamily="34" charset="0"/>
            </a:endParaRPr>
          </a:p>
        </p:txBody>
      </p:sp>
      <p:sp>
        <p:nvSpPr>
          <p:cNvPr id="3099" name="Text Box 5"/>
          <p:cNvSpPr txBox="1">
            <a:spLocks noChangeArrowheads="1"/>
          </p:cNvSpPr>
          <p:nvPr/>
        </p:nvSpPr>
        <p:spPr bwMode="auto">
          <a:xfrm>
            <a:off x="4262439" y="4811714"/>
            <a:ext cx="99218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500">
                <a:latin typeface="TH Niramit AS" pitchFamily="2" charset="-34"/>
                <a:ea typeface="Calibri" pitchFamily="34" charset="0"/>
                <a:cs typeface="TH Niramit AS" pitchFamily="2" charset="-34"/>
              </a:rPr>
              <a:t>Administrators</a:t>
            </a:r>
            <a:endParaRPr lang="th-TH">
              <a:ea typeface="Calibri" pitchFamily="34" charset="0"/>
            </a:endParaRPr>
          </a:p>
        </p:txBody>
      </p:sp>
      <p:sp>
        <p:nvSpPr>
          <p:cNvPr id="3100" name="Text Box 4"/>
          <p:cNvSpPr txBox="1">
            <a:spLocks noChangeArrowheads="1"/>
          </p:cNvSpPr>
          <p:nvPr/>
        </p:nvSpPr>
        <p:spPr bwMode="auto">
          <a:xfrm>
            <a:off x="5511801" y="4830764"/>
            <a:ext cx="72231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800" b="1" dirty="0">
                <a:solidFill>
                  <a:srgbClr val="00B050"/>
                </a:solidFill>
                <a:latin typeface="TH Niramit AS" pitchFamily="2" charset="-34"/>
                <a:ea typeface="Calibri" pitchFamily="34" charset="0"/>
                <a:cs typeface="TH Niramit AS" pitchFamily="2" charset="-34"/>
              </a:rPr>
              <a:t>Faculty</a:t>
            </a:r>
            <a:endParaRPr lang="th-TH" sz="1800" b="1" dirty="0">
              <a:solidFill>
                <a:srgbClr val="00B050"/>
              </a:solidFill>
              <a:ea typeface="Calibri" pitchFamily="34" charset="0"/>
            </a:endParaRPr>
          </a:p>
        </p:txBody>
      </p:sp>
      <p:sp>
        <p:nvSpPr>
          <p:cNvPr id="3101" name="Text Box 3"/>
          <p:cNvSpPr txBox="1">
            <a:spLocks noChangeArrowheads="1"/>
          </p:cNvSpPr>
          <p:nvPr/>
        </p:nvSpPr>
        <p:spPr bwMode="auto">
          <a:xfrm>
            <a:off x="6503988" y="4830764"/>
            <a:ext cx="835926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600" b="1" dirty="0">
                <a:solidFill>
                  <a:srgbClr val="00B050"/>
                </a:solidFill>
                <a:latin typeface="TH Niramit AS" pitchFamily="2" charset="-34"/>
                <a:ea typeface="Calibri" pitchFamily="34" charset="0"/>
                <a:cs typeface="TH Niramit AS" pitchFamily="2" charset="-34"/>
              </a:rPr>
              <a:t>Students</a:t>
            </a:r>
            <a:endParaRPr lang="th-TH" sz="1600" b="1" dirty="0">
              <a:solidFill>
                <a:srgbClr val="00B050"/>
              </a:solidFill>
              <a:ea typeface="Calibri" pitchFamily="34" charset="0"/>
            </a:endParaRPr>
          </a:p>
        </p:txBody>
      </p:sp>
      <p:sp>
        <p:nvSpPr>
          <p:cNvPr id="3102" name="Text Box 2"/>
          <p:cNvSpPr txBox="1">
            <a:spLocks noChangeArrowheads="1"/>
          </p:cNvSpPr>
          <p:nvPr/>
        </p:nvSpPr>
        <p:spPr bwMode="auto">
          <a:xfrm>
            <a:off x="7339914" y="4830764"/>
            <a:ext cx="1256416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000" b="1" dirty="0">
                <a:solidFill>
                  <a:srgbClr val="7030A0"/>
                </a:solidFill>
                <a:latin typeface="TH Niramit AS" pitchFamily="2" charset="-34"/>
                <a:ea typeface="Calibri" pitchFamily="34" charset="0"/>
                <a:cs typeface="TH Niramit AS" pitchFamily="2" charset="-34"/>
              </a:rPr>
              <a:t>Curriculum</a:t>
            </a:r>
            <a:endParaRPr lang="th-TH" sz="2000" b="1" dirty="0">
              <a:solidFill>
                <a:srgbClr val="7030A0"/>
              </a:solidFill>
              <a:ea typeface="Calibri" pitchFamily="34" charset="0"/>
            </a:endParaRPr>
          </a:p>
        </p:txBody>
      </p:sp>
      <p:sp>
        <p:nvSpPr>
          <p:cNvPr id="3103" name="Text Box 1"/>
          <p:cNvSpPr txBox="1">
            <a:spLocks noChangeArrowheads="1"/>
          </p:cNvSpPr>
          <p:nvPr/>
        </p:nvSpPr>
        <p:spPr bwMode="auto">
          <a:xfrm>
            <a:off x="8596331" y="4857760"/>
            <a:ext cx="9683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5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External</a:t>
            </a:r>
            <a:endParaRPr lang="th-TH" sz="1100" b="1" dirty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eaLnBrk="0" hangingPunct="0"/>
            <a:r>
              <a:rPr lang="th-TH" sz="15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factors</a:t>
            </a:r>
            <a:endParaRPr lang="th-TH" b="1" dirty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04" name="Rectangle 31"/>
          <p:cNvSpPr>
            <a:spLocks noChangeArrowheads="1"/>
          </p:cNvSpPr>
          <p:nvPr/>
        </p:nvSpPr>
        <p:spPr bwMode="auto">
          <a:xfrm>
            <a:off x="1524001" y="-3301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3105" name="Rectangle 46"/>
          <p:cNvSpPr>
            <a:spLocks noChangeArrowheads="1"/>
          </p:cNvSpPr>
          <p:nvPr/>
        </p:nvSpPr>
        <p:spPr bwMode="auto">
          <a:xfrm>
            <a:off x="1524001" y="19559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4634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พระราชบัญญัติการศึกษา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https://www.bic.moe.go.th/images/stories/5Porobor._2542pdf.pdf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://www.ratchakitcha.soc.go.th/DATA/PDF/2562/A/057/T_0049.PDF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39472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4224338" y="981076"/>
            <a:ext cx="3179762" cy="39465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500">
                <a:latin typeface="TH Niramit AS" pitchFamily="2" charset="-34"/>
                <a:cs typeface="TH Niramit AS" pitchFamily="2" charset="-34"/>
              </a:rPr>
              <a:t>External frames factors</a:t>
            </a:r>
            <a:endParaRPr lang="th-TH" sz="150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4727575" y="2060575"/>
            <a:ext cx="2127250" cy="25415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500">
                <a:latin typeface="TH Niramit AS" pitchFamily="2" charset="-34"/>
                <a:cs typeface="TH Niramit AS" pitchFamily="2" charset="-34"/>
              </a:rPr>
              <a:t>Internal frame factors</a:t>
            </a: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5087939" y="2852739"/>
            <a:ext cx="1298575" cy="142398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500">
                <a:latin typeface="TH Niramit AS" pitchFamily="2" charset="-34"/>
                <a:cs typeface="TH Niramit AS" pitchFamily="2" charset="-34"/>
              </a:rPr>
              <a:t>Curriculum</a:t>
            </a: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063751" y="549276"/>
            <a:ext cx="15843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 dirty="0">
                <a:latin typeface="TH Niramit AS" pitchFamily="2" charset="-34"/>
                <a:cs typeface="TH Niramit AS" pitchFamily="2" charset="-34"/>
              </a:rPr>
              <a:t>External frames factors</a:t>
            </a:r>
            <a:endParaRPr lang="th-TH" sz="2000" b="1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3168651" y="1989139"/>
            <a:ext cx="11271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500" dirty="0">
              <a:latin typeface="TH Niramit AS" pitchFamily="2" charset="-34"/>
              <a:cs typeface="TH Niramit AS" pitchFamily="2" charset="-34"/>
            </a:endParaRPr>
          </a:p>
          <a:p>
            <a:r>
              <a:rPr lang="en-US" sz="1500" dirty="0">
                <a:latin typeface="TH Niramit AS" pitchFamily="2" charset="-34"/>
                <a:cs typeface="TH Niramit AS" pitchFamily="2" charset="-34"/>
              </a:rPr>
              <a:t>Regulation and accreditation</a:t>
            </a: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3000376" y="1514475"/>
            <a:ext cx="119856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500">
                <a:latin typeface="TH Niramit AS" pitchFamily="2" charset="-34"/>
                <a:cs typeface="TH Niramit AS" pitchFamily="2" charset="-34"/>
              </a:rPr>
              <a:t>Financial support</a:t>
            </a:r>
            <a:endParaRPr lang="th-TH" sz="1500">
              <a:latin typeface="TH Niramit AS" pitchFamily="2" charset="-34"/>
              <a:cs typeface="TH Niramit AS" pitchFamily="2" charset="-34"/>
            </a:endParaRPr>
          </a:p>
        </p:txBody>
      </p:sp>
      <p:cxnSp>
        <p:nvCxnSpPr>
          <p:cNvPr id="2056" name="AutoShape 13"/>
          <p:cNvCxnSpPr>
            <a:cxnSpLocks noChangeShapeType="1"/>
          </p:cNvCxnSpPr>
          <p:nvPr/>
        </p:nvCxnSpPr>
        <p:spPr bwMode="auto">
          <a:xfrm>
            <a:off x="4079875" y="1700214"/>
            <a:ext cx="382588" cy="1793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057" name="AutoShape 20"/>
          <p:cNvCxnSpPr>
            <a:cxnSpLocks noChangeShapeType="1"/>
          </p:cNvCxnSpPr>
          <p:nvPr/>
        </p:nvCxnSpPr>
        <p:spPr bwMode="auto">
          <a:xfrm>
            <a:off x="4079875" y="2492376"/>
            <a:ext cx="166688" cy="1063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3071814" y="3213101"/>
            <a:ext cx="1343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500">
                <a:latin typeface="TH Niramit AS" pitchFamily="2" charset="-34"/>
                <a:cs typeface="TH Niramit AS" pitchFamily="2" charset="-34"/>
              </a:rPr>
              <a:t>Nursing profession</a:t>
            </a:r>
          </a:p>
        </p:txBody>
      </p:sp>
      <p:cxnSp>
        <p:nvCxnSpPr>
          <p:cNvPr id="2059" name="AutoShape 15"/>
          <p:cNvCxnSpPr>
            <a:cxnSpLocks noChangeShapeType="1"/>
          </p:cNvCxnSpPr>
          <p:nvPr/>
        </p:nvCxnSpPr>
        <p:spPr bwMode="auto">
          <a:xfrm flipV="1">
            <a:off x="4295775" y="3860800"/>
            <a:ext cx="122238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2060" name="Text Box 10"/>
          <p:cNvSpPr txBox="1">
            <a:spLocks noChangeArrowheads="1"/>
          </p:cNvSpPr>
          <p:nvPr/>
        </p:nvSpPr>
        <p:spPr bwMode="auto">
          <a:xfrm>
            <a:off x="3040064" y="4005263"/>
            <a:ext cx="14001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500">
                <a:latin typeface="TH Niramit AS" pitchFamily="2" charset="-34"/>
                <a:cs typeface="TH Niramit AS" pitchFamily="2" charset="-34"/>
              </a:rPr>
              <a:t>Need for the program</a:t>
            </a:r>
          </a:p>
        </p:txBody>
      </p:sp>
      <p:cxnSp>
        <p:nvCxnSpPr>
          <p:cNvPr id="2061" name="AutoShape 19"/>
          <p:cNvCxnSpPr>
            <a:cxnSpLocks noChangeShapeType="1"/>
          </p:cNvCxnSpPr>
          <p:nvPr/>
        </p:nvCxnSpPr>
        <p:spPr bwMode="auto">
          <a:xfrm>
            <a:off x="4583113" y="1341438"/>
            <a:ext cx="144462" cy="146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2062" name="Text Box 11"/>
          <p:cNvSpPr txBox="1">
            <a:spLocks noChangeArrowheads="1"/>
          </p:cNvSpPr>
          <p:nvPr/>
        </p:nvSpPr>
        <p:spPr bwMode="auto">
          <a:xfrm>
            <a:off x="5200651" y="5373688"/>
            <a:ext cx="14001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500">
                <a:latin typeface="TH Niramit AS" pitchFamily="2" charset="-34"/>
                <a:cs typeface="TH Niramit AS" pitchFamily="2" charset="-34"/>
              </a:rPr>
              <a:t>Characteristic of the Academic Setting</a:t>
            </a:r>
          </a:p>
        </p:txBody>
      </p:sp>
      <p:cxnSp>
        <p:nvCxnSpPr>
          <p:cNvPr id="2063" name="AutoShape 16"/>
          <p:cNvCxnSpPr>
            <a:cxnSpLocks noChangeShapeType="1"/>
          </p:cNvCxnSpPr>
          <p:nvPr/>
        </p:nvCxnSpPr>
        <p:spPr bwMode="auto">
          <a:xfrm flipV="1">
            <a:off x="5735639" y="4941889"/>
            <a:ext cx="46037" cy="358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2064" name="Text Box 12"/>
          <p:cNvSpPr txBox="1">
            <a:spLocks noChangeArrowheads="1"/>
          </p:cNvSpPr>
          <p:nvPr/>
        </p:nvSpPr>
        <p:spPr bwMode="auto">
          <a:xfrm>
            <a:off x="7359651" y="3933826"/>
            <a:ext cx="1400175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500" dirty="0">
                <a:latin typeface="TH Niramit AS" pitchFamily="2" charset="-34"/>
                <a:cs typeface="TH Niramit AS" pitchFamily="2" charset="-34"/>
              </a:rPr>
              <a:t>Health care System and health needs of the populace</a:t>
            </a:r>
          </a:p>
        </p:txBody>
      </p:sp>
      <p:cxnSp>
        <p:nvCxnSpPr>
          <p:cNvPr id="2065" name="AutoShape 18"/>
          <p:cNvCxnSpPr>
            <a:cxnSpLocks noChangeShapeType="1"/>
          </p:cNvCxnSpPr>
          <p:nvPr/>
        </p:nvCxnSpPr>
        <p:spPr bwMode="auto">
          <a:xfrm flipH="1">
            <a:off x="6888164" y="1341439"/>
            <a:ext cx="287337" cy="142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7667625" y="2667000"/>
            <a:ext cx="13081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500">
                <a:latin typeface="TH Niramit AS" pitchFamily="2" charset="-34"/>
                <a:cs typeface="TH Niramit AS" pitchFamily="2" charset="-34"/>
              </a:rPr>
              <a:t>Political climate</a:t>
            </a:r>
          </a:p>
        </p:txBody>
      </p:sp>
      <p:sp>
        <p:nvSpPr>
          <p:cNvPr id="2067" name="Rectangle 22"/>
          <p:cNvSpPr>
            <a:spLocks noChangeArrowheads="1"/>
          </p:cNvSpPr>
          <p:nvPr/>
        </p:nvSpPr>
        <p:spPr bwMode="auto">
          <a:xfrm>
            <a:off x="1524000" y="66675"/>
            <a:ext cx="1841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892300" algn="l"/>
              </a:tabLst>
            </a:pPr>
            <a:endParaRPr lang="th-TH" sz="150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2068" name="Rectangle 27"/>
          <p:cNvSpPr>
            <a:spLocks noChangeArrowheads="1"/>
          </p:cNvSpPr>
          <p:nvPr/>
        </p:nvSpPr>
        <p:spPr bwMode="auto">
          <a:xfrm>
            <a:off x="1524000" y="-50800"/>
            <a:ext cx="3479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263900" algn="l"/>
              </a:tabLst>
            </a:pPr>
            <a:r>
              <a:rPr lang="en-US" sz="1500">
                <a:latin typeface="TH Niramit AS" pitchFamily="2" charset="-34"/>
                <a:cs typeface="TH Niramit AS" pitchFamily="2" charset="-34"/>
              </a:rPr>
              <a:t/>
            </a:r>
            <a:br>
              <a:rPr lang="en-US" sz="1500">
                <a:latin typeface="TH Niramit AS" pitchFamily="2" charset="-34"/>
                <a:cs typeface="TH Niramit AS" pitchFamily="2" charset="-34"/>
              </a:rPr>
            </a:br>
            <a:endParaRPr lang="en-US" sz="1500">
              <a:latin typeface="TH Niramit AS" pitchFamily="2" charset="-34"/>
              <a:cs typeface="TH Niramit AS" pitchFamily="2" charset="-34"/>
            </a:endParaRPr>
          </a:p>
          <a:p>
            <a:pPr eaLnBrk="0" hangingPunct="0">
              <a:tabLst>
                <a:tab pos="3263900" algn="l"/>
              </a:tabLst>
            </a:pPr>
            <a:r>
              <a:rPr lang="en-US" sz="1500">
                <a:latin typeface="TH Niramit AS" pitchFamily="2" charset="-34"/>
                <a:ea typeface="Calibri" pitchFamily="34" charset="0"/>
                <a:cs typeface="TH Niramit AS" pitchFamily="2" charset="-34"/>
              </a:rPr>
              <a:t>	</a:t>
            </a:r>
            <a:endParaRPr lang="en-US" sz="1500">
              <a:latin typeface="TH Niramit AS" pitchFamily="2" charset="-34"/>
              <a:cs typeface="TH Niramit AS" pitchFamily="2" charset="-34"/>
            </a:endParaRPr>
          </a:p>
          <a:p>
            <a:pPr eaLnBrk="0" hangingPunct="0">
              <a:tabLst>
                <a:tab pos="3263900" algn="l"/>
              </a:tabLst>
            </a:pPr>
            <a:endParaRPr lang="en-US" sz="150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2069" name="Text Box 28"/>
          <p:cNvSpPr txBox="1">
            <a:spLocks noChangeArrowheads="1"/>
          </p:cNvSpPr>
          <p:nvPr/>
        </p:nvSpPr>
        <p:spPr bwMode="auto">
          <a:xfrm>
            <a:off x="3825876" y="1083113"/>
            <a:ext cx="973981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sz="1500" b="1" dirty="0"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Community</a:t>
            </a:r>
            <a:endParaRPr lang="th-TH" sz="1500" b="1" dirty="0">
              <a:latin typeface="TH Niramit AS" pitchFamily="2" charset="-34"/>
              <a:ea typeface="Angsana New" pitchFamily="18" charset="-34"/>
              <a:cs typeface="TH Niramit AS" pitchFamily="2" charset="-34"/>
            </a:endParaRPr>
          </a:p>
        </p:txBody>
      </p:sp>
      <p:sp>
        <p:nvSpPr>
          <p:cNvPr id="2070" name="Text Box 29"/>
          <p:cNvSpPr txBox="1">
            <a:spLocks noChangeArrowheads="1"/>
          </p:cNvSpPr>
          <p:nvPr/>
        </p:nvSpPr>
        <p:spPr bwMode="auto">
          <a:xfrm>
            <a:off x="7126288" y="1154113"/>
            <a:ext cx="9144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500" dirty="0" smtClean="0">
                <a:latin typeface="TH Niramit AS" pitchFamily="2" charset="-34"/>
                <a:cs typeface="TH Niramit AS" pitchFamily="2" charset="-34"/>
              </a:rPr>
              <a:t>Demographic</a:t>
            </a:r>
            <a:endParaRPr lang="en-US" sz="1500" dirty="0">
              <a:latin typeface="TH Niramit AS" pitchFamily="2" charset="-34"/>
              <a:cs typeface="TH Niramit AS" pitchFamily="2" charset="-34"/>
            </a:endParaRPr>
          </a:p>
        </p:txBody>
      </p:sp>
      <p:cxnSp>
        <p:nvCxnSpPr>
          <p:cNvPr id="2071" name="AutoShape 18"/>
          <p:cNvCxnSpPr>
            <a:cxnSpLocks noChangeShapeType="1"/>
          </p:cNvCxnSpPr>
          <p:nvPr/>
        </p:nvCxnSpPr>
        <p:spPr bwMode="auto">
          <a:xfrm flipH="1">
            <a:off x="7391401" y="2781300"/>
            <a:ext cx="288925" cy="714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072" name="AutoShape 18"/>
          <p:cNvCxnSpPr>
            <a:cxnSpLocks noChangeShapeType="1"/>
          </p:cNvCxnSpPr>
          <p:nvPr/>
        </p:nvCxnSpPr>
        <p:spPr bwMode="auto">
          <a:xfrm flipH="1" flipV="1">
            <a:off x="7104064" y="4076700"/>
            <a:ext cx="287337" cy="460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17509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30"/>
          <p:cNvSpPr>
            <a:spLocks noChangeArrowheads="1"/>
          </p:cNvSpPr>
          <p:nvPr/>
        </p:nvSpPr>
        <p:spPr bwMode="auto">
          <a:xfrm>
            <a:off x="3349625" y="765175"/>
            <a:ext cx="4618038" cy="5257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cxnSp>
        <p:nvCxnSpPr>
          <p:cNvPr id="3075" name="AutoShape 14"/>
          <p:cNvCxnSpPr>
            <a:cxnSpLocks noChangeShapeType="1"/>
          </p:cNvCxnSpPr>
          <p:nvPr/>
        </p:nvCxnSpPr>
        <p:spPr bwMode="auto">
          <a:xfrm>
            <a:off x="3492501" y="1700213"/>
            <a:ext cx="227013" cy="1444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3735388" y="1854201"/>
            <a:ext cx="171291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th-TH" sz="1500" dirty="0">
                <a:latin typeface="TH Niramit AS" pitchFamily="2" charset="-34"/>
                <a:cs typeface="TH Niramit AS" pitchFamily="2" charset="-34"/>
              </a:rPr>
              <a:t>Potential faculty</a:t>
            </a:r>
            <a:endParaRPr lang="th-TH" sz="1100" dirty="0"/>
          </a:p>
          <a:p>
            <a:pPr eaLnBrk="0" hangingPunct="0"/>
            <a:r>
              <a:rPr lang="th-TH" sz="1500" dirty="0">
                <a:latin typeface="TH Niramit AS" pitchFamily="2" charset="-34"/>
                <a:cs typeface="TH Niramit AS" pitchFamily="2" charset="-34"/>
              </a:rPr>
              <a:t>and student characteristics</a:t>
            </a:r>
            <a:endParaRPr lang="th-TH" dirty="0"/>
          </a:p>
        </p:txBody>
      </p:sp>
      <p:sp>
        <p:nvSpPr>
          <p:cNvPr id="3077" name="Text Box 1"/>
          <p:cNvSpPr txBox="1">
            <a:spLocks noChangeArrowheads="1"/>
          </p:cNvSpPr>
          <p:nvPr/>
        </p:nvSpPr>
        <p:spPr bwMode="auto">
          <a:xfrm>
            <a:off x="2093913" y="3225800"/>
            <a:ext cx="1338262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th-TH" sz="1500">
                <a:latin typeface="TH Niramit AS" pitchFamily="2" charset="-34"/>
                <a:ea typeface="Calibri" pitchFamily="34" charset="0"/>
                <a:cs typeface="TH Niramit AS" pitchFamily="2" charset="-34"/>
              </a:rPr>
              <a:t>- ห้องสมุด</a:t>
            </a:r>
            <a:endParaRPr lang="en-US" sz="1100">
              <a:ea typeface="Calibri" pitchFamily="34" charset="0"/>
              <a:cs typeface="TH Niramit AS" pitchFamily="2" charset="-34"/>
            </a:endParaRPr>
          </a:p>
          <a:p>
            <a:pPr eaLnBrk="0" hangingPunct="0"/>
            <a:r>
              <a:rPr lang="th-TH" sz="1500">
                <a:latin typeface="TH Niramit AS" pitchFamily="2" charset="-34"/>
                <a:ea typeface="Calibri" pitchFamily="34" charset="0"/>
                <a:cs typeface="TH Niramit AS" pitchFamily="2" charset="-34"/>
              </a:rPr>
              <a:t>- ระบบให้คำแนะนำ</a:t>
            </a:r>
            <a:endParaRPr lang="en-US" sz="1100">
              <a:ea typeface="Calibri" pitchFamily="34" charset="0"/>
            </a:endParaRPr>
          </a:p>
          <a:p>
            <a:pPr eaLnBrk="0" hangingPunct="0"/>
            <a:r>
              <a:rPr lang="th-TH" sz="1500">
                <a:latin typeface="TH Niramit AS" pitchFamily="2" charset="-34"/>
                <a:ea typeface="Calibri" pitchFamily="34" charset="0"/>
                <a:cs typeface="TH Niramit AS" pitchFamily="2" charset="-34"/>
              </a:rPr>
              <a:t>- ระบบบริการต่าง ๆ</a:t>
            </a:r>
            <a:endParaRPr lang="th-TH">
              <a:ea typeface="Calibri" pitchFamily="34" charset="0"/>
            </a:endParaRPr>
          </a:p>
        </p:txBody>
      </p:sp>
      <p:sp>
        <p:nvSpPr>
          <p:cNvPr id="3078" name="Text Box 2"/>
          <p:cNvSpPr txBox="1">
            <a:spLocks noChangeArrowheads="1"/>
          </p:cNvSpPr>
          <p:nvPr/>
        </p:nvSpPr>
        <p:spPr bwMode="auto">
          <a:xfrm>
            <a:off x="2078039" y="1484314"/>
            <a:ext cx="15700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th-TH" sz="1500">
                <a:latin typeface="TH Niramit AS" pitchFamily="2" charset="-34"/>
                <a:ea typeface="Calibri" pitchFamily="34" charset="0"/>
                <a:cs typeface="TH Niramit AS" pitchFamily="2" charset="-34"/>
              </a:rPr>
              <a:t>จำนวนและคุณสมบัติครู</a:t>
            </a:r>
            <a:endParaRPr lang="th-TH">
              <a:ea typeface="Calibri" pitchFamily="34" charset="0"/>
              <a:cs typeface="TH Niramit AS" pitchFamily="2" charset="-34"/>
            </a:endParaRPr>
          </a:p>
        </p:txBody>
      </p:sp>
      <p:cxnSp>
        <p:nvCxnSpPr>
          <p:cNvPr id="3079" name="AutoShape 12"/>
          <p:cNvCxnSpPr>
            <a:cxnSpLocks noChangeShapeType="1"/>
          </p:cNvCxnSpPr>
          <p:nvPr/>
        </p:nvCxnSpPr>
        <p:spPr bwMode="auto">
          <a:xfrm flipH="1">
            <a:off x="5951538" y="2420939"/>
            <a:ext cx="215900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6167439" y="2060575"/>
            <a:ext cx="179387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th-TH" sz="1500">
                <a:latin typeface="TH Niramit AS" pitchFamily="2" charset="-34"/>
                <a:cs typeface="TH Niramit AS" pitchFamily="2" charset="-34"/>
              </a:rPr>
              <a:t>Description</a:t>
            </a:r>
            <a:endParaRPr lang="th-TH" sz="1100"/>
          </a:p>
          <a:p>
            <a:pPr eaLnBrk="0" hangingPunct="0"/>
            <a:r>
              <a:rPr lang="th-TH" sz="1500">
                <a:latin typeface="TH Niramit AS" pitchFamily="2" charset="-34"/>
                <a:cs typeface="TH Niramit AS" pitchFamily="2" charset="-34"/>
              </a:rPr>
              <a:t>and organization structure of the academic institute </a:t>
            </a:r>
            <a:endParaRPr lang="th-TH"/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7851776" y="1989139"/>
            <a:ext cx="14128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th-TH" sz="1500">
                <a:latin typeface="TH Niramit AS" pitchFamily="2" charset="-34"/>
                <a:cs typeface="TH Niramit AS" pitchFamily="2" charset="-34"/>
              </a:rPr>
              <a:t>- โครงสร้างขององค์กร</a:t>
            </a:r>
            <a:endParaRPr lang="en-US" sz="1100"/>
          </a:p>
          <a:p>
            <a:pPr eaLnBrk="0" hangingPunct="0"/>
            <a:r>
              <a:rPr lang="th-TH" sz="1500">
                <a:latin typeface="TH Niramit AS" pitchFamily="2" charset="-34"/>
                <a:cs typeface="TH Niramit AS" pitchFamily="2" charset="-34"/>
              </a:rPr>
              <a:t>- กระบวนการรับรองหลักสูตร</a:t>
            </a:r>
            <a:endParaRPr lang="th-TH"/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3313114" y="3236914"/>
            <a:ext cx="1127125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th-TH" sz="1500">
                <a:latin typeface="TH Niramit AS" pitchFamily="2" charset="-34"/>
                <a:ea typeface="Calibri" pitchFamily="34" charset="0"/>
                <a:cs typeface="TH Niramit AS" pitchFamily="2" charset="-34"/>
              </a:rPr>
              <a:t>Resource within institution</a:t>
            </a:r>
            <a:endParaRPr lang="th-TH">
              <a:ea typeface="Calibri" pitchFamily="34" charset="0"/>
              <a:cs typeface="TH Niramit AS" pitchFamily="2" charset="-34"/>
            </a:endParaRPr>
          </a:p>
        </p:txBody>
      </p:sp>
      <p:cxnSp>
        <p:nvCxnSpPr>
          <p:cNvPr id="3083" name="AutoShape 8"/>
          <p:cNvCxnSpPr>
            <a:cxnSpLocks noChangeShapeType="1"/>
          </p:cNvCxnSpPr>
          <p:nvPr/>
        </p:nvCxnSpPr>
        <p:spPr bwMode="auto">
          <a:xfrm flipH="1">
            <a:off x="4367213" y="3284539"/>
            <a:ext cx="792162" cy="730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84" name="AutoShape 7"/>
          <p:cNvCxnSpPr>
            <a:cxnSpLocks noChangeShapeType="1"/>
          </p:cNvCxnSpPr>
          <p:nvPr/>
        </p:nvCxnSpPr>
        <p:spPr bwMode="auto">
          <a:xfrm>
            <a:off x="5591175" y="3933825"/>
            <a:ext cx="0" cy="431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085" name="Text Box 6"/>
          <p:cNvSpPr txBox="1">
            <a:spLocks noChangeArrowheads="1"/>
          </p:cNvSpPr>
          <p:nvPr/>
        </p:nvSpPr>
        <p:spPr bwMode="auto">
          <a:xfrm>
            <a:off x="5016500" y="4365626"/>
            <a:ext cx="121443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th-TH" sz="1500" dirty="0">
                <a:latin typeface="TH Niramit AS" pitchFamily="2" charset="-34"/>
                <a:cs typeface="TH Niramit AS" pitchFamily="2" charset="-34"/>
              </a:rPr>
              <a:t>economic situation</a:t>
            </a:r>
            <a:endParaRPr lang="th-TH" sz="1100" dirty="0"/>
          </a:p>
          <a:p>
            <a:pPr eaLnBrk="0" hangingPunct="0"/>
            <a:endParaRPr lang="th-TH" dirty="0"/>
          </a:p>
        </p:txBody>
      </p:sp>
      <p:cxnSp>
        <p:nvCxnSpPr>
          <p:cNvPr id="3086" name="AutoShape 5"/>
          <p:cNvCxnSpPr>
            <a:cxnSpLocks noChangeShapeType="1"/>
          </p:cNvCxnSpPr>
          <p:nvPr/>
        </p:nvCxnSpPr>
        <p:spPr bwMode="auto">
          <a:xfrm flipH="1" flipV="1">
            <a:off x="6167439" y="3573463"/>
            <a:ext cx="288925" cy="215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087" name="Text Box 4"/>
          <p:cNvSpPr txBox="1">
            <a:spLocks noChangeArrowheads="1"/>
          </p:cNvSpPr>
          <p:nvPr/>
        </p:nvSpPr>
        <p:spPr bwMode="auto">
          <a:xfrm>
            <a:off x="6429376" y="3500439"/>
            <a:ext cx="1611313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th-TH" sz="1500" dirty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Mission or purpose phslosophy and </a:t>
            </a:r>
            <a:r>
              <a:rPr lang="th-TH" sz="1500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go</a:t>
            </a:r>
            <a:r>
              <a:rPr lang="en-US" sz="1500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a</a:t>
            </a:r>
            <a:r>
              <a:rPr lang="th-TH" sz="1500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l </a:t>
            </a:r>
            <a:r>
              <a:rPr lang="th-TH" sz="1500" dirty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of the </a:t>
            </a:r>
            <a:r>
              <a:rPr lang="en-US" sz="1500" dirty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institution</a:t>
            </a:r>
            <a:endParaRPr lang="th-TH" dirty="0">
              <a:ea typeface="Calibri" pitchFamily="34" charset="0"/>
              <a:cs typeface="TH Niramit AS" pitchFamily="2" charset="-34"/>
            </a:endParaRPr>
          </a:p>
        </p:txBody>
      </p:sp>
      <p:sp>
        <p:nvSpPr>
          <p:cNvPr id="3088" name="Text Box 3"/>
          <p:cNvSpPr txBox="1">
            <a:spLocks noChangeArrowheads="1"/>
          </p:cNvSpPr>
          <p:nvPr/>
        </p:nvSpPr>
        <p:spPr bwMode="auto">
          <a:xfrm>
            <a:off x="7896226" y="3500439"/>
            <a:ext cx="1304925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 dirty="0">
              <a:ea typeface="Calibri" pitchFamily="34" charset="0"/>
              <a:cs typeface="TH Niramit AS" pitchFamily="2" charset="-34"/>
            </a:endParaRPr>
          </a:p>
        </p:txBody>
      </p:sp>
      <p:sp>
        <p:nvSpPr>
          <p:cNvPr id="3089" name="Rectangle 18"/>
          <p:cNvSpPr>
            <a:spLocks noChangeArrowheads="1"/>
          </p:cNvSpPr>
          <p:nvPr/>
        </p:nvSpPr>
        <p:spPr bwMode="auto">
          <a:xfrm>
            <a:off x="1847850" y="329234"/>
            <a:ext cx="97155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3263900" algn="l"/>
              </a:tabLst>
            </a:pPr>
            <a:endParaRPr lang="en-US" sz="1100" dirty="0">
              <a:ea typeface="Calibri" pitchFamily="34" charset="0"/>
              <a:cs typeface="TH Niramit AS" pitchFamily="2" charset="-34"/>
            </a:endParaRPr>
          </a:p>
          <a:p>
            <a:pPr eaLnBrk="0" hangingPunct="0">
              <a:tabLst>
                <a:tab pos="3263900" algn="l"/>
              </a:tabLst>
            </a:pPr>
            <a:endParaRPr lang="en-US" dirty="0">
              <a:ea typeface="Calibri" pitchFamily="34" charset="0"/>
              <a:cs typeface="TH Niramit AS" pitchFamily="2" charset="-34"/>
            </a:endParaRPr>
          </a:p>
        </p:txBody>
      </p:sp>
      <p:sp>
        <p:nvSpPr>
          <p:cNvPr id="3090" name="Rectangle 19"/>
          <p:cNvSpPr>
            <a:spLocks noChangeArrowheads="1"/>
          </p:cNvSpPr>
          <p:nvPr/>
        </p:nvSpPr>
        <p:spPr bwMode="auto">
          <a:xfrm>
            <a:off x="1838325" y="271910"/>
            <a:ext cx="211453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3263900" algn="l"/>
              </a:tabLst>
            </a:pPr>
            <a:r>
              <a:rPr lang="en-US" b="1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Internal frames factors </a:t>
            </a:r>
          </a:p>
          <a:p>
            <a:pPr eaLnBrk="0" hangingPunct="0">
              <a:tabLst>
                <a:tab pos="3263900" algn="l"/>
              </a:tabLst>
            </a:pPr>
            <a:endParaRPr lang="en-US" dirty="0">
              <a:ea typeface="Calibri" pitchFamily="34" charset="0"/>
              <a:cs typeface="TH Niramit AS" pitchFamily="2" charset="-34"/>
            </a:endParaRPr>
          </a:p>
        </p:txBody>
      </p:sp>
      <p:sp>
        <p:nvSpPr>
          <p:cNvPr id="3091" name="Rectangle 28"/>
          <p:cNvSpPr>
            <a:spLocks noChangeArrowheads="1"/>
          </p:cNvSpPr>
          <p:nvPr/>
        </p:nvSpPr>
        <p:spPr bwMode="auto">
          <a:xfrm>
            <a:off x="1524001" y="-104492"/>
            <a:ext cx="184731" cy="112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100"/>
              <a:t/>
            </a:r>
            <a:br>
              <a:rPr lang="en-US" sz="1100"/>
            </a:br>
            <a:endParaRPr lang="en-US"/>
          </a:p>
          <a:p>
            <a:pPr eaLnBrk="0" hangingPunct="0"/>
            <a:endParaRPr lang="en-US"/>
          </a:p>
        </p:txBody>
      </p:sp>
      <p:sp>
        <p:nvSpPr>
          <p:cNvPr id="3092" name="Rectangle 29"/>
          <p:cNvSpPr>
            <a:spLocks noChangeArrowheads="1"/>
          </p:cNvSpPr>
          <p:nvPr/>
        </p:nvSpPr>
        <p:spPr bwMode="auto">
          <a:xfrm>
            <a:off x="1524001" y="-19853"/>
            <a:ext cx="18473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  <a:p>
            <a:pPr eaLnBrk="0" hangingPunct="0"/>
            <a:endParaRPr lang="en-US"/>
          </a:p>
        </p:txBody>
      </p:sp>
      <p:sp>
        <p:nvSpPr>
          <p:cNvPr id="3093" name="Oval 31"/>
          <p:cNvSpPr>
            <a:spLocks noChangeArrowheads="1"/>
          </p:cNvSpPr>
          <p:nvPr/>
        </p:nvSpPr>
        <p:spPr bwMode="auto">
          <a:xfrm>
            <a:off x="4295775" y="1773238"/>
            <a:ext cx="2808288" cy="316865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3094" name="Oval 32"/>
          <p:cNvSpPr>
            <a:spLocks noChangeArrowheads="1"/>
          </p:cNvSpPr>
          <p:nvPr/>
        </p:nvSpPr>
        <p:spPr bwMode="auto">
          <a:xfrm>
            <a:off x="5176839" y="2679701"/>
            <a:ext cx="1063625" cy="12541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endParaRPr lang="th-TH" dirty="0">
              <a:ea typeface="Angsana New" pitchFamily="18" charset="-34"/>
              <a:cs typeface="TH Niramit AS" pitchFamily="2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83196" y="3288040"/>
            <a:ext cx="1114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400" dirty="0"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Curriculum</a:t>
            </a:r>
            <a:endParaRPr lang="th-TH" sz="2400" dirty="0">
              <a:ea typeface="Angsana New" pitchFamily="18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7199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กฏกระทรวง อว. 2565</a:t>
            </a:r>
            <a:endParaRPr lang="th-TH" sz="40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มาตรฐานการจัดการศึกษาระดับอุดมศึกษา 2565</a:t>
            </a: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มาตรฐานหลักสูตรการศึกษาระดับอุดมศึกษา 2565</a:t>
            </a: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มาตรฐานคุณวุฒิระดับอุดมศึกษา 2565</a:t>
            </a: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กำหนดมาตรฐานการอุดมศึกษา 2565</a:t>
            </a: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มาตรฐานการกำหนดตำแหน่งวิชาการในสถาบันอุดมศึกษา 2565</a:t>
            </a:r>
          </a:p>
          <a:p>
            <a:endParaRPr lang="en-US" sz="32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0710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เป็นระบบและความพยายามที่จะพัฒนาคุณภาพบัณฑิต โดยเน้นพัฒนาหลักสูตร การพัฒนาการเรียนการสอน และการบริหารจัดการ</a:t>
            </a:r>
            <a:endParaRPr lang="en-US" sz="2800" b="1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44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ประกาศกระทรวงศึกษาธิการ </a:t>
            </a:r>
            <a:br>
              <a:rPr lang="th-TH" sz="44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4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เรื่อง มาตรฐาน</a:t>
            </a:r>
            <a:r>
              <a:rPr lang="th-TH" sz="4400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คุณวุฒิ</a:t>
            </a:r>
            <a:r>
              <a:rPr lang="th-TH" sz="44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อุดมศึกษา</a:t>
            </a:r>
            <a:r>
              <a:rPr lang="en-US" sz="44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th-TH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218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801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มาตรฐานหลักสูตรการศึกษา</a:t>
            </a:r>
            <a:r>
              <a:rPr lang="th-TH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ระดับอุดมศึกษา 2565</a:t>
            </a:r>
            <a:endParaRPr lang="th-TH" sz="4900" b="1" dirty="0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0983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ผลลัพธ์การเรียนรู้ (</a:t>
            </a:r>
            <a:r>
              <a:rPr lang="en-US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Learning Outcome)</a:t>
            </a:r>
            <a:endParaRPr lang="th-TH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อธิบายวิวัฒนาการของการศึกษาพยาบาลไทยและต่างประเทศ</a:t>
            </a:r>
          </a:p>
          <a:p>
            <a:r>
              <a:rPr lang="th-TH" sz="2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อธิบายแนวคิด หลักการต่าง ๆ ที่เกี่ยวข้องกับการศึกษา </a:t>
            </a:r>
          </a:p>
          <a:p>
            <a:r>
              <a:rPr lang="th-TH" sz="2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อธิบายหลักสูตรสาขาพยาบาลศาสตร์ ระดับต่าง ๆ</a:t>
            </a:r>
          </a:p>
          <a:p>
            <a:r>
              <a:rPr lang="th-TH" sz="2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อธิบายสมรรถนะหลักของผู้สำเร็จการศึกษาพยาบาลระดับต่าง ๆ</a:t>
            </a:r>
          </a:p>
          <a:p>
            <a:r>
              <a:rPr lang="th-TH" sz="2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อธิบายการประกันคุณภาพการศึกษาการพยาบาล</a:t>
            </a:r>
          </a:p>
          <a:p>
            <a:r>
              <a:rPr lang="th-TH" sz="2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อภิปรายประเด็นที่เกี่ยวข้องกับการศึกษาพยาบาล</a:t>
            </a:r>
          </a:p>
          <a:p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92484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แนวทางในการพัฒนา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/ปรับปรุงหลักสูตร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ภาคปริญญาตรี สาขาพยาบาล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ศาสตร์</a:t>
            </a:r>
          </a:p>
          <a:p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กำหนดคุณลักษณะบัณฑิตที่พึงประสงค์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มาตรฐานผลการเรียนรู้ 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 ด้าน 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1. 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ด้านความรู้</a:t>
            </a:r>
          </a:p>
          <a:p>
            <a:pPr>
              <a:buNone/>
            </a:pP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2. </a:t>
            </a:r>
            <a:r>
              <a:rPr lang="th-TH" sz="2000" b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</a:t>
            </a:r>
          </a:p>
          <a:p>
            <a:pPr>
              <a:buNone/>
            </a:pPr>
            <a:endParaRPr lang="th-TH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32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ประกาศกระทรวงศึกษาธิการ เรื่อง มาตรฐานคุณวุฒิอุดมศึกษา</a:t>
            </a:r>
            <a:r>
              <a:rPr lang="th-TH" sz="32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ปริญญาตรี </a:t>
            </a:r>
            <a:r>
              <a:rPr lang="th-TH" sz="32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สาขาพยาบาลศาสตร์ พ.ศ. </a:t>
            </a:r>
            <a:r>
              <a:rPr lang="th-TH" sz="32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2565</a:t>
            </a:r>
            <a:endParaRPr lang="th-TH" sz="32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49043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ประกาศกระทรวงศึกษาธิการ เรื่อง มาตรฐานคุณวุฒิอุดมศึกษาปริญญาตรี สาขาพยาบาลศาสตร์ พ.ศ. </a:t>
            </a:r>
            <a:r>
              <a:rPr lang="th-TH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2565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โครงสร้างหลักสูตร </a:t>
            </a:r>
          </a:p>
          <a:p>
            <a:pPr marL="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 - หมวดวิชาศึกษาทั่วไป</a:t>
            </a:r>
          </a:p>
          <a:p>
            <a:pPr marL="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หมวดวิชาเฉพาะ</a:t>
            </a:r>
          </a:p>
          <a:p>
            <a:pPr marL="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หมวดวิชาเลือกเสรี</a:t>
            </a:r>
          </a:p>
          <a:p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การประกันคุณภาพของหลักสูตร และการเรียนการสอน</a:t>
            </a:r>
          </a:p>
          <a:p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ฯลฯ</a:t>
            </a:r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53101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หลักสูตรการพยาบาลระดับต่าง ๆ</a:t>
            </a:r>
            <a:endParaRPr lang="th-TH" sz="40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หลักสูตรพยาบาลศาสตรบัณฑิต และบัณฑิตศึกษา (ปริญญาโท และปริญญาเอก)</a:t>
            </a:r>
          </a:p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ฝึกอบรมการพยาบาลขั้นสูงวุฒิบัตรและได้รับวุฒิบัตร/หนังสืออนุมัติแสดงความรู้ความชำนาญเฉพาะทางการพยาบาลและการผดุงครรภ์</a:t>
            </a:r>
          </a:p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การพยาบาลเฉพาะทางสาขาพยาบาลศาสตร์</a:t>
            </a:r>
          </a:p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หลักสูตรการพยาบาลเฉพาะทางในรูปแบบ </a:t>
            </a: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Post Baccalaureate Residency Training </a:t>
            </a:r>
          </a:p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อื่น ๆ เช่น การอบรมระยะสั้น ต่าง ๆ ฯลฯ</a:t>
            </a:r>
          </a:p>
          <a:p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542919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หลักสูตรการพยาบาลเฉพาะทางในรูปแบบ 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Post Baccalaureate Residency Training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ที่มาของหลักสูตร เนื่องจากประชาชนมีปัญหาสุขภาพซับซ้อนขึ้น ความก้าวหน้าทางเทคโนโลยี ต้องการพยาบาลที่มีทั้งปริมาณและคุณภาพ แต่ขณะเดียวกันพยาบาลขาดแคลน สภาการพยาบาลจึงต้องการหาแนวทางแก้ไขปัญหาโดยการพัฒนาศักยภาพของพยาบาลให้เต็มที และอยู่ในวิชาชีพได้นาน</a:t>
            </a:r>
          </a:p>
          <a:p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การจัดหลักสูตรฝึกอบอบรมแบบเรียนรู้และฝึกจาการทำงานจริง (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Post Baccalaureate Residency </a:t>
            </a:r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Training)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เป็นทางออกดีที่สุด</a:t>
            </a:r>
          </a:p>
          <a:p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Post Baccalaureate Residency </a:t>
            </a:r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Trainings 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โปรแกรมการฝึกอบรมเพื่อเพิ่มพูนทักษะสำหรับพยาบาลจบใหม่ให้มีความมั่นใจในการพยาบาลผู้ป่วยได้อย่างปลอดภัย วิธีการเรียนรู้ฝึกฝนเน้นการพัฒนาทักษะทางคลินิและการเป็นผู้นำ ใช้ความรู้สู่การปฏิบัติ การเรียนรู้กับการทำงานเป็นเรื่องเดียวกัน และเกิดไปพร้อมกัน ซึ่งตรงกับการเรียนรู้ในศตวรรษที่ 21 คือ เรียนรู้จาการทำงาน</a:t>
            </a:r>
          </a:p>
          <a:p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 3 ปี  ทำงานตามปกติ มีการบรรยาย ศึกษาค้นคว้าด้วยตนเอง </a:t>
            </a:r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clinical conference 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เมื่อสำเร็จการอบรมจะได้รับประกาศนียบัตรการพยาบาลทางคลินิกเฉพาะสาขา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82477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หลักสูตรการพยาบาลเฉพาะทางในรูปแบบ 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Post Baccalaureate Residency Training </a:t>
            </a:r>
            <a:r>
              <a:rPr lang="th-TH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Post Baccalaureate Residency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Trainings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มี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13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สาขา</a:t>
            </a:r>
            <a:endParaRPr lang="en-US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1.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การพยาบาลอายุรศาสตร์ อายุรศาสตร์ทั่วไป ระบบประสาท โรคไต วิกฤต หัวใจและหลอดเลือด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การพยาบาลศัลยศาสตร์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การพยาบาลจิตเวช และสุขภาพจิต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4. การผดุงครรภ์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5. การพยาบาลเด็ก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6. การพยาบาลชุมชน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7. การพยาบาลอุบัตเหตุฉุกเฉิน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8. การพยาบาลผู้ป่วยมะเร็ง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ฯลฯ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470562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การศึกษาพยาบาลกับความก้าวหน้าของ</a:t>
            </a:r>
            <a:r>
              <a:rPr lang="th-TH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วิชาชีพ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he01.tci-thaijo.org/index.php/JRTAN/article/view/30236/26070</a:t>
            </a:r>
            <a:endParaRPr lang="en-US" dirty="0" smtClean="0"/>
          </a:p>
          <a:p>
            <a:pPr marL="0" indent="0">
              <a:buNone/>
            </a:pPr>
            <a:r>
              <a:rPr lang="th-TH" dirty="0" smtClean="0"/>
              <a:t>บทความวิชาการ เรื่อง การพัฒนาบันไดวิชาชีพการพยาบาล วารสารพยาบาลทหารบก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654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ประเด็น</a:t>
            </a:r>
            <a:r>
              <a:rPr lang="th-TH" dirty="0"/>
              <a:t>การอภิปราย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หลักสูตรการศึกษาพยาบาลทั้งในประเทศ และต่างประเทศ</a:t>
            </a:r>
          </a:p>
          <a:p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มาตรฐานผลการเรียนรู้ของนักศึกษาพยาบาลสู่สมรรถนะของพยาบาลวิชาชีพ สอดคล้องกันหรือไม่ </a:t>
            </a:r>
            <a:r>
              <a:rPr lang="th-TH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อย่างไร</a:t>
            </a:r>
          </a:p>
          <a:p>
            <a:r>
              <a:rPr lang="th-TH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องค์ความรู้ด้านการศึกษาพยาบาล</a:t>
            </a:r>
            <a:endParaRPr lang="th-TH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15481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h-TH" altLang="th-TH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h-TH" altLang="th-TH" smtClean="0"/>
          </a:p>
        </p:txBody>
      </p:sp>
      <p:pic>
        <p:nvPicPr>
          <p:cNvPr id="21508" name="Picture 4" descr="DSC013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404814"/>
            <a:ext cx="8497887" cy="592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157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ประเด็นการอภิปราย 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8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มาตรฐานผลการเรียนรู้ของนักศึกษาพยาบาลสู่สมรรถนะของพยาบาลวิชาชีพ สอดคล้องกันหรือไม่ อย่างไร</a:t>
            </a:r>
          </a:p>
          <a:p>
            <a:r>
              <a:rPr lang="th-TH" sz="2800" b="1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คุณภาพ</a:t>
            </a:r>
            <a:r>
              <a:rPr lang="th-TH" sz="28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การศึกษาสู่คุณภาพพยาบาล</a:t>
            </a:r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1500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หัวข้อ</a:t>
            </a:r>
            <a:endParaRPr lang="th-TH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200" b="1" dirty="0" smtClean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วิวัฒนาการของการศึกษาพยาบาลทั้งในและต่างประเทศ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พระราชบัญญัติการศึกษา พศ. 2562</a:t>
            </a:r>
            <a:endParaRPr lang="th-TH" sz="32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b="1" dirty="0" smtClean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</a:t>
            </a:r>
            <a:r>
              <a:rPr lang="th-TH" sz="3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สาขาพยาบาลศาสตร์ ระดับต่าง ๆ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สมรรถนะ</a:t>
            </a:r>
            <a:r>
              <a:rPr lang="th-TH" sz="3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หลักของผู้สำเร็จการศึกษาพยาบาลระดับต่าง ๆ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3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ประกันคุณภาพการศึกษาการพยาบาล</a:t>
            </a:r>
          </a:p>
          <a:p>
            <a:r>
              <a:rPr lang="th-TH" sz="3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อภิปรายประเด็นที่เกี่ยวข้องกับการศึกษาพยาบาล</a:t>
            </a:r>
          </a:p>
          <a:p>
            <a:endParaRPr lang="th-TH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45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162" y="428368"/>
            <a:ext cx="4246092" cy="25454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39" y="428368"/>
            <a:ext cx="3952488" cy="25454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39" y="3295135"/>
            <a:ext cx="3952488" cy="23642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162" y="3532743"/>
            <a:ext cx="4246092" cy="212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599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มิสฟอร์เรนส์ ไนติงเกล (</a:t>
            </a:r>
            <a:r>
              <a:rPr lang="en-US" sz="44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Florence </a:t>
            </a:r>
            <a:r>
              <a:rPr lang="en-US" sz="4400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Nightingale</a:t>
            </a:r>
            <a:r>
              <a:rPr lang="th-TH" sz="4400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r>
              <a:rPr lang="en-US" sz="4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4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44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มิสฟอร์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เรนส์ ไนติงเกล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Florence Nightingale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) เกิด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ที่เมืองฟอร์เรนส์ อิตาลี วันที่ 12 พฤษภาคม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2363 (คศ.1820) ครอบครัว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ฐานะดี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การศึกษา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ดี และเฉลียวฉลาด มีความสามารถพิเศษ และเป็นผู้ที่สวยงามมาก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ขณะที่อายุยังน้อย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มี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ความสนใจและห่วงใย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คนยากจน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และคนตก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ยาก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มีความต้องการเรียน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พยาบาล แต่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ครอบครัวไม่ยินยอมต้องการให้แต่งงานอยู่ในสังคมชั้นสูง</a:t>
            </a:r>
            <a:endParaRPr lang="en-US" sz="28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ปี 1851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ไนติงเกล อายุ 31 ปี ครอบครัว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ยอมให้มิสฟอร์เรนส์ ไนติงเกล ฝึกหัดการ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พยาบาลจำนวน 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3 เดือน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ที่ 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Institute of Deaconesses at </a:t>
            </a:r>
            <a:r>
              <a:rPr lang="en-US" sz="2800" b="1" dirty="0" err="1" smtClean="0">
                <a:latin typeface="TH SarabunPSK" pitchFamily="34" charset="-34"/>
                <a:cs typeface="TH SarabunPSK" pitchFamily="34" charset="-34"/>
              </a:rPr>
              <a:t>Swerth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ประเทศเยอรมัน</a:t>
            </a:r>
          </a:p>
          <a:p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ปี 1854 ไนติงเกล อายุ 34 ปี เริ่ม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ฝึกหัดเป็นพยาบาลที่ </a:t>
            </a:r>
            <a:r>
              <a:rPr lang="en-US" sz="2800" b="1" dirty="0">
                <a:latin typeface="TH SarabunPSK" pitchFamily="34" charset="-34"/>
                <a:cs typeface="TH SarabunPSK" pitchFamily="34" charset="-34"/>
              </a:rPr>
              <a:t>King’s College 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ใน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ลอนดอน</a:t>
            </a:r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  <a:p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15519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มิส</a:t>
            </a:r>
            <a:r>
              <a:rPr lang="th-TH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ฟอร์เรนส์ ไนติงเกล (</a:t>
            </a:r>
            <a:r>
              <a:rPr lang="en-US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Florence </a:t>
            </a:r>
            <a:r>
              <a:rPr lang="en-US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Nightingale</a:t>
            </a:r>
            <a:r>
              <a:rPr lang="th-TH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24000"/>
            <a:ext cx="8915400" cy="4387222"/>
          </a:xfrm>
        </p:spPr>
        <p:txBody>
          <a:bodyPr>
            <a:normAutofit fontScale="77500" lnSpcReduction="20000"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ปี 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1854 สงครามไคเมีย เพื่อน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เก่าของครอบครัวเขียน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จด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หมายถึงมิสไน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ติงเกล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ให้เป็นผู้นำกลุ่ม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พยาบาล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ไปทำงานที่สงคราม 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เพื่อจัดตั้งโรงพยาบาล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ทหารภายใต้การควบคุมของรัฐบาล โดยไปกับพยาบาล 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38 คนซึ่ง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เป็นนักบวชจากหลายสำนัก</a:t>
            </a:r>
          </a:p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มิสไนติงเกลและทีม ได้รับมอบหมายให้ไปที่โรงพยาบาล 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Barracks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ที่ </a:t>
            </a:r>
            <a:r>
              <a:rPr lang="en-US" sz="2800" b="1" dirty="0" err="1" smtClean="0">
                <a:latin typeface="TH SarabunPSK" pitchFamily="34" charset="-34"/>
                <a:cs typeface="TH SarabunPSK" pitchFamily="34" charset="-34"/>
              </a:rPr>
              <a:t>Sutari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เป็นโรงพยาบาลที่ชำรุดทรุดโทรม เดิมเป็นที่ตั้งของปืนใหญ่ 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มีผู้ป่วยอหิวาตกโรค และผู้ได้รับบาดเจ็บจากสงครามจำนวนมาก </a:t>
            </a:r>
            <a:endParaRPr lang="th-TH" sz="28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ไน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ติงเกลพบความน่าเวทนา ผู้ป่วย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3000-4000 คนอยู่ในโรงพยาบาล 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ซึ่งโรงพยาบาลรับได้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1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700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คน ไม่มีเตียง ผ้าห่ม อาหาร และ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ยา</a:t>
            </a:r>
          </a:p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ผู้ป่วยและทหารที่ได้รับบาดเจ็บ นอน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บน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พื้นที่ที่มี 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หนอน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เห็บ ไร หนู 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มีเลือดไหลทั่วร่างกาย ไม่มีเทียน และโคมไฟ การพยาบาลทำได้แต่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กลางวัน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57788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มิสฟอร์เรนส์ ไนติงเกล (</a:t>
            </a:r>
            <a:r>
              <a:rPr lang="en-US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Florence </a:t>
            </a:r>
            <a:r>
              <a:rPr lang="en-US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Nightingale</a:t>
            </a:r>
            <a:r>
              <a:rPr lang="th-TH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92500" lnSpcReduction="20000"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ในระยะแรก แพทย์ยังปฏิเสธต่อมาภายหลังจึง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เชิญมิสไนติง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เกลมาช่วยเหลือ ซื้อ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อุปกรณ์การแพทย์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ยา อาหาร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โดยทุนส่วนตัว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ทำ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โรงครัวทำอาหารพิเศษ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เช่า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บ้านเพื่อทำร้านซัก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รีด ภรรยาทหารรับจัดการโรงซักรีด ทหารซ่อมแซมตึก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ริเริ่มสวัสดิการสังคม ทั้งอ่านหนังสือ  ร้านกาแฟ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 coffee 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house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ที่ทหารสามารถฟังเพลงและสนุกสนานผ่อนคลาย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33232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มิสฟอร์เรนส์ ไนติงเกล (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Florence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Nightingale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)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มิสไน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ติงเกลทำงานหนักในการดูแลทหาร 20 ชั่วโมงในแต่ละวัน ช่วยให้ความสุขสบาย ช่วยผ่าตัด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ลงทำ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บันทึก นำเสนอหลักการปราศจากเชื้อ และควบคุมการติดเชื้อ </a:t>
            </a: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หลังสงครามได้ฝึกหัดพยาบาล 125 คน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ไนติงเกล ได้รับการยกย่องว่าใช้หลักการสาธารณสุข และใช้วิธีทางสถิติเพื่อดูแลสุขภาพทหารช่วยเพิ่มภาวะสุขภาพทหาร จึงได้รับการยอมรับว่า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เป็น </a:t>
            </a:r>
            <a:r>
              <a:rPr lang="th-TH" sz="24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ผู้</a:t>
            </a:r>
            <a:r>
              <a:rPr lang="th-TH" sz="2400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ริเริ่มการวิจัยทางการพยาบาล</a:t>
            </a:r>
          </a:p>
          <a:p>
            <a:r>
              <a:rPr lang="th-TH" sz="2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อายุ 35 ปี ป่วยด้วย </a:t>
            </a:r>
            <a:r>
              <a:rPr lang="en-US" sz="2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Crimea fever </a:t>
            </a:r>
            <a:r>
              <a:rPr lang="th-TH" sz="2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แต่ก็รักษาหาย</a:t>
            </a:r>
            <a:endParaRPr lang="en-US" sz="24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หลังสงครามงานขอ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งมิสไน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ติงเกล คือ </a:t>
            </a:r>
            <a:r>
              <a:rPr lang="th-TH" sz="2400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การสร้างหลักสูตรพยาบาล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ซึ่งนำไปสู่ความก้าวหน้าของวิชาชีพ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เธอเสียชีวิต ปี 1910 เดือนสิงหาคม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  <a:p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2398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4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วิวัฒนาการการพยาบาลในประเทศไทย</a:t>
            </a:r>
            <a:r>
              <a:rPr lang="en-US" sz="4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4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49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6497" y="1845275"/>
            <a:ext cx="7262126" cy="3777622"/>
          </a:xfrm>
        </p:spPr>
        <p:txBody>
          <a:bodyPr>
            <a:normAutofit fontScale="62500" lnSpcReduction="20000"/>
          </a:bodyPr>
          <a:lstStyle/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พระบาทสมเด็จพระจุลจอมเกล้าเจ้าอยู่หัวฯ (รัชกาล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ที่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5)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ทรงสร้างโรงพยาบาลแห่งแรก คือ โรงพยาบาลศิริราช</a:t>
            </a:r>
            <a:endParaRPr lang="en-US" sz="36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สมเด็จพระนางเจ้าเสาวภาผ่องศรี หรือสมเด็จ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พระศรีพัชรินทราบรมรา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ชินีนาถ ในพระบาทสมเด็จพระจุลจอมเกล้าเจ้าอยู่หัว ตระหนักถึงอันตรายจากการคลอดบุตร ได้ส่งหญิงไทย 4 คน ไปอบรมผดุงครรภ์ที่ประเทศอังกฤษต่อมา ปี 2439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ได้โปรดเกล้า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ฯ พระราชทานทรัพย์สินส่วนพระองค์ให้ เจ้าพระยาภาสกรวงศ์ ซึ่งเป็นเสนาบดีกระทรวงธรรมการ จัด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อบรมการผดุง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ครรภ์ ต่อมา เรียก</a:t>
            </a:r>
            <a:r>
              <a:rPr lang="th-TH" sz="3600" b="1" u="sng" dirty="0">
                <a:latin typeface="TH SarabunPSK" pitchFamily="34" charset="-34"/>
                <a:cs typeface="TH SarabunPSK" pitchFamily="34" charset="-34"/>
              </a:rPr>
              <a:t>โรงเรียนหญิงผดุงครรภ์และการพยาบาลไข้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มีท่านผู้หญิงเปลี่ยนภาสกรวงศ์ เป็นผู้อำนวยการ</a:t>
            </a:r>
            <a:endParaRPr lang="en-US" sz="3600" b="1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83" y="2600067"/>
            <a:ext cx="2857500" cy="241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5032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341</TotalTime>
  <Words>1437</Words>
  <Application>Microsoft Office PowerPoint</Application>
  <PresentationFormat>Widescreen</PresentationFormat>
  <Paragraphs>163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Angsana New</vt:lpstr>
      <vt:lpstr>Arial</vt:lpstr>
      <vt:lpstr>Calibri</vt:lpstr>
      <vt:lpstr>Century Gothic</vt:lpstr>
      <vt:lpstr>Cordia New</vt:lpstr>
      <vt:lpstr>DilleniaUPC</vt:lpstr>
      <vt:lpstr>TH Niramit AS</vt:lpstr>
      <vt:lpstr>TH SarabunPSK</vt:lpstr>
      <vt:lpstr>Wingdings 3</vt:lpstr>
      <vt:lpstr>Wisp</vt:lpstr>
      <vt:lpstr>NRS 2201 พื้นฐานของวิชาชีพการพยาบาล หัวข้อ การศึกษาพยาบาลกับความก้าวหน้าของวิชาชีพ</vt:lpstr>
      <vt:lpstr>ผลลัพธ์การเรียนรู้ (Learning Outcome)</vt:lpstr>
      <vt:lpstr>หัวข้อ</vt:lpstr>
      <vt:lpstr>PowerPoint Presentation</vt:lpstr>
      <vt:lpstr>มิสฟอร์เรนส์ ไนติงเกล (Florence Nightingale) </vt:lpstr>
      <vt:lpstr>มิสฟอร์เรนส์ ไนติงเกล (Florence Nightingale) </vt:lpstr>
      <vt:lpstr>มิสฟอร์เรนส์ ไนติงเกล (Florence Nightingale) </vt:lpstr>
      <vt:lpstr>มิสฟอร์เรนส์ ไนติงเกล (Florence Nightingale) </vt:lpstr>
      <vt:lpstr>วิวัฒนาการการพยาบาลในประเทศไทย </vt:lpstr>
      <vt:lpstr> วิวัฒนาการการพยาบาลในประเทศไทย </vt:lpstr>
      <vt:lpstr>Characteristics of Nursing Profession </vt:lpstr>
      <vt:lpstr>PowerPoint Presentation</vt:lpstr>
      <vt:lpstr>PowerPoint Presentation</vt:lpstr>
      <vt:lpstr>พระราชบัญญัติการศึกษา</vt:lpstr>
      <vt:lpstr>PowerPoint Presentation</vt:lpstr>
      <vt:lpstr>PowerPoint Presentation</vt:lpstr>
      <vt:lpstr>กฏกระทรวง อว. 2565</vt:lpstr>
      <vt:lpstr>ประกาศกระทรวงศึกษาธิการ  เรื่อง มาตรฐานคุณวุฒิอุดมศึกษา </vt:lpstr>
      <vt:lpstr> มาตรฐานหลักสูตรการศึกษาระดับอุดมศึกษา 2565</vt:lpstr>
      <vt:lpstr>ประกาศกระทรวงศึกษาธิการ เรื่อง มาตรฐานคุณวุฒิอุดมศึกษาปริญญาตรี สาขาพยาบาลศาสตร์ พ.ศ. 2565</vt:lpstr>
      <vt:lpstr>ประกาศกระทรวงศึกษาธิการ เรื่อง มาตรฐานคุณวุฒิอุดมศึกษาปริญญาตรี สาขาพยาบาลศาสตร์ พ.ศ. 2565</vt:lpstr>
      <vt:lpstr>หลักสูตรการพยาบาลระดับต่าง ๆ</vt:lpstr>
      <vt:lpstr>หลักสูตรการพยาบาลเฉพาะทางในรูปแบบ Post Baccalaureate Residency Training </vt:lpstr>
      <vt:lpstr>หลักสูตรการพยาบาลเฉพาะทางในรูปแบบ Post Baccalaureate Residency Training (ต่อ)</vt:lpstr>
      <vt:lpstr>การศึกษาพยาบาลกับความก้าวหน้าของวิชาชีพ</vt:lpstr>
      <vt:lpstr> ประเด็นการอภิปราย</vt:lpstr>
      <vt:lpstr>PowerPoint Presentation</vt:lpstr>
      <vt:lpstr>ประเด็นการอภิปราย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การศึกษาพยาบาลกับความก้าวหน้าของวิชาชีพ</dc:title>
  <dc:creator>Admin</dc:creator>
  <cp:lastModifiedBy>HP</cp:lastModifiedBy>
  <cp:revision>41</cp:revision>
  <dcterms:created xsi:type="dcterms:W3CDTF">2020-06-10T15:13:58Z</dcterms:created>
  <dcterms:modified xsi:type="dcterms:W3CDTF">2024-11-13T08:54:14Z</dcterms:modified>
</cp:coreProperties>
</file>