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67" r:id="rId3"/>
    <p:sldId id="320" r:id="rId4"/>
    <p:sldId id="268" r:id="rId5"/>
    <p:sldId id="322" r:id="rId6"/>
    <p:sldId id="323" r:id="rId7"/>
    <p:sldId id="319" r:id="rId8"/>
    <p:sldId id="272" r:id="rId9"/>
    <p:sldId id="275" r:id="rId10"/>
    <p:sldId id="324" r:id="rId11"/>
    <p:sldId id="278" r:id="rId12"/>
    <p:sldId id="269" r:id="rId13"/>
    <p:sldId id="325" r:id="rId14"/>
    <p:sldId id="326" r:id="rId15"/>
    <p:sldId id="286" r:id="rId16"/>
    <p:sldId id="289" r:id="rId17"/>
    <p:sldId id="307" r:id="rId18"/>
    <p:sldId id="292" r:id="rId19"/>
    <p:sldId id="327" r:id="rId20"/>
    <p:sldId id="328" r:id="rId21"/>
    <p:sldId id="296" r:id="rId22"/>
    <p:sldId id="329" r:id="rId23"/>
    <p:sldId id="298" r:id="rId24"/>
    <p:sldId id="301" r:id="rId25"/>
    <p:sldId id="330" r:id="rId26"/>
    <p:sldId id="331" r:id="rId27"/>
    <p:sldId id="303" r:id="rId28"/>
    <p:sldId id="288" r:id="rId29"/>
    <p:sldId id="283" r:id="rId30"/>
    <p:sldId id="295" r:id="rId31"/>
    <p:sldId id="270" r:id="rId32"/>
  </p:sldIdLst>
  <p:sldSz cx="12192000" cy="6858000"/>
  <p:notesSz cx="6858000" cy="9144000"/>
  <p:defaultTextStyle>
    <a:defPPr rtl="0">
      <a:defRPr lang="th-T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3" autoAdjust="0"/>
    <p:restoredTop sz="94660"/>
  </p:normalViewPr>
  <p:slideViewPr>
    <p:cSldViewPr>
      <p:cViewPr>
        <p:scale>
          <a:sx n="70" d="100"/>
          <a:sy n="70" d="100"/>
        </p:scale>
        <p:origin x="858" y="534"/>
      </p:cViewPr>
      <p:guideLst>
        <p:guide pos="3840"/>
        <p:guide orient="horz" pos="2160"/>
      </p:guideLst>
    </p:cSldViewPr>
  </p:slideViewPr>
  <p:notesTextViewPr>
    <p:cViewPr>
      <p:scale>
        <a:sx n="1" d="1"/>
        <a:sy n="1" d="1"/>
      </p:scale>
      <p:origin x="0" y="0"/>
    </p:cViewPr>
  </p:notesTextViewPr>
  <p:notesViewPr>
    <p:cSldViewPr showGuides="1">
      <p:cViewPr varScale="1">
        <p:scale>
          <a:sx n="88" d="100"/>
          <a:sy n="88" d="100"/>
        </p:scale>
        <p:origin x="307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th-TH" dirty="0">
              <a:latin typeface="Leelawadee" panose="020B0502040204020203" pitchFamily="34" charset="-34"/>
              <a:cs typeface="Leelawadee" panose="020B0502040204020203" pitchFamily="34" charset="-34"/>
            </a:endParaRPr>
          </a:p>
        </p:txBody>
      </p:sp>
      <p:sp>
        <p:nvSpPr>
          <p:cNvPr id="3" name="ตัวแทนวันที่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366C4C2-9C59-45AC-8D5C-CFC98C84A7DD}" type="datetime1">
              <a:rPr lang="th-TH" smtClean="0">
                <a:latin typeface="Leelawadee" panose="020B0502040204020203" pitchFamily="34" charset="-34"/>
                <a:cs typeface="Leelawadee" panose="020B0502040204020203" pitchFamily="34" charset="-34"/>
              </a:rPr>
              <a:t>16/05/66</a:t>
            </a:fld>
            <a:endParaRPr lang="th-TH" dirty="0">
              <a:latin typeface="Leelawadee" panose="020B0502040204020203" pitchFamily="34" charset="-34"/>
              <a:cs typeface="Leelawadee" panose="020B0502040204020203" pitchFamily="34" charset="-34"/>
            </a:endParaRPr>
          </a:p>
        </p:txBody>
      </p:sp>
      <p:sp>
        <p:nvSpPr>
          <p:cNvPr id="4" name="ตัวแทนท้ายกระดา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th-TH" dirty="0">
              <a:latin typeface="Leelawadee" panose="020B0502040204020203" pitchFamily="34" charset="-34"/>
              <a:cs typeface="Leelawadee" panose="020B0502040204020203" pitchFamily="34" charset="-34"/>
            </a:endParaRPr>
          </a:p>
        </p:txBody>
      </p:sp>
      <p:sp>
        <p:nvSpPr>
          <p:cNvPr id="5" name="ตัวแทนหมายเลขสไลด์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E861E8E-D392-497B-BB21-122DD7C27CF3}" type="slidenum">
              <a:rPr lang="th-TH">
                <a:latin typeface="Leelawadee" panose="020B0502040204020203" pitchFamily="34" charset="-34"/>
                <a:cs typeface="Leelawadee" panose="020B0502040204020203" pitchFamily="34" charset="-34"/>
              </a:rPr>
              <a:t>‹#›</a:t>
            </a:fld>
            <a:endParaRPr lang="th-TH" dirty="0">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Leelawadee" panose="020B0502040204020203" pitchFamily="34" charset="-34"/>
                <a:cs typeface="Leelawadee" panose="020B0502040204020203" pitchFamily="34" charset="-34"/>
              </a:defRPr>
            </a:lvl1pPr>
          </a:lstStyle>
          <a:p>
            <a:endParaRPr lang="th-TH" noProof="0" dirty="0"/>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Leelawadee" panose="020B0502040204020203" pitchFamily="34" charset="-34"/>
                <a:cs typeface="Leelawadee" panose="020B0502040204020203" pitchFamily="34" charset="-34"/>
              </a:defRPr>
            </a:lvl1pPr>
          </a:lstStyle>
          <a:p>
            <a:fld id="{ECAA30A1-1FD5-4213-9CE3-6DADA54FB462}" type="datetime1">
              <a:rPr lang="th-TH" noProof="0" smtClean="0"/>
              <a:pPr/>
              <a:t>16/05/66</a:t>
            </a:fld>
            <a:endParaRPr lang="th-TH" noProof="0" dirty="0"/>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th-TH" noProof="0" dirty="0"/>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th-TH" noProof="0" dirty="0"/>
              <a:t>คลิกเพื่อแก้ไขสไตล์ของข้อความต้นแบบ</a:t>
            </a:r>
          </a:p>
          <a:p>
            <a:pPr lvl="1" rtl="0"/>
            <a:r>
              <a:rPr lang="th-TH" noProof="0" dirty="0"/>
              <a:t>ระดับที่สอง</a:t>
            </a:r>
          </a:p>
          <a:p>
            <a:pPr lvl="2" rtl="0"/>
            <a:r>
              <a:rPr lang="th-TH" noProof="0" dirty="0"/>
              <a:t>ระดับที่สาม</a:t>
            </a:r>
          </a:p>
          <a:p>
            <a:pPr lvl="3" rtl="0"/>
            <a:r>
              <a:rPr lang="th-TH" noProof="0" dirty="0"/>
              <a:t>ระดับที่สี่</a:t>
            </a:r>
          </a:p>
          <a:p>
            <a:pPr lvl="4" rtl="0"/>
            <a:r>
              <a:rPr lang="th-TH" noProof="0" dirty="0"/>
              <a:t>ระดับที่ห้า</a:t>
            </a:r>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Leelawadee" panose="020B0502040204020203" pitchFamily="34" charset="-34"/>
                <a:cs typeface="Leelawadee" panose="020B0502040204020203" pitchFamily="34" charset="-34"/>
              </a:defRPr>
            </a:lvl1pPr>
          </a:lstStyle>
          <a:p>
            <a:endParaRPr lang="th-TH" noProof="0" dirty="0"/>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Leelawadee" panose="020B0502040204020203" pitchFamily="34" charset="-34"/>
                <a:cs typeface="Leelawadee" panose="020B0502040204020203" pitchFamily="34" charset="-34"/>
              </a:defRPr>
            </a:lvl1pPr>
          </a:lstStyle>
          <a:p>
            <a:fld id="{9555D449-B875-4B8D-8E66-224D27E54C9A}" type="slidenum">
              <a:rPr lang="th-TH" noProof="0" smtClean="0"/>
              <a:pPr/>
              <a:t>‹#›</a:t>
            </a:fld>
            <a:endParaRPr lang="th-TH" noProof="0" dirty="0"/>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Leelawadee" panose="020B0502040204020203" pitchFamily="34" charset="-34"/>
        <a:ea typeface="+mn-ea"/>
        <a:cs typeface="Leelawadee" panose="020B0502040204020203" pitchFamily="34" charset="-34"/>
      </a:defRPr>
    </a:lvl1pPr>
    <a:lvl2pPr marL="457200" algn="l" defTabSz="914400" rtl="0" eaLnBrk="1" latinLnBrk="0" hangingPunct="1">
      <a:defRPr sz="1200" kern="1200">
        <a:solidFill>
          <a:schemeClr val="tx1"/>
        </a:solidFill>
        <a:latin typeface="Leelawadee" panose="020B0502040204020203" pitchFamily="34" charset="-34"/>
        <a:ea typeface="+mn-ea"/>
        <a:cs typeface="Leelawadee" panose="020B0502040204020203" pitchFamily="34" charset="-34"/>
      </a:defRPr>
    </a:lvl2pPr>
    <a:lvl3pPr marL="914400" algn="l" defTabSz="914400" rtl="0" eaLnBrk="1" latinLnBrk="0" hangingPunct="1">
      <a:defRPr sz="1200" kern="1200">
        <a:solidFill>
          <a:schemeClr val="tx1"/>
        </a:solidFill>
        <a:latin typeface="Leelawadee" panose="020B0502040204020203" pitchFamily="34" charset="-34"/>
        <a:ea typeface="+mn-ea"/>
        <a:cs typeface="Leelawadee" panose="020B0502040204020203" pitchFamily="34" charset="-34"/>
      </a:defRPr>
    </a:lvl3pPr>
    <a:lvl4pPr marL="1371600" algn="l" defTabSz="914400" rtl="0" eaLnBrk="1" latinLnBrk="0" hangingPunct="1">
      <a:defRPr sz="1200" kern="1200">
        <a:solidFill>
          <a:schemeClr val="tx1"/>
        </a:solidFill>
        <a:latin typeface="Leelawadee" panose="020B0502040204020203" pitchFamily="34" charset="-34"/>
        <a:ea typeface="+mn-ea"/>
        <a:cs typeface="Leelawadee" panose="020B0502040204020203" pitchFamily="34" charset="-34"/>
      </a:defRPr>
    </a:lvl4pPr>
    <a:lvl5pPr marL="1828800" algn="l" defTabSz="914400" rtl="0" eaLnBrk="1" latinLnBrk="0" hangingPunct="1">
      <a:defRPr sz="1200" kern="1200">
        <a:solidFill>
          <a:schemeClr val="tx1"/>
        </a:solidFill>
        <a:latin typeface="Leelawadee" panose="020B0502040204020203" pitchFamily="34" charset="-34"/>
        <a:ea typeface="+mn-ea"/>
        <a:cs typeface="Leelawadee" panose="020B0502040204020203" pitchFamily="34" charset="-34"/>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a:p>
        </p:txBody>
      </p:sp>
      <p:sp>
        <p:nvSpPr>
          <p:cNvPr id="4" name="ตัวแทนหมายเลขสไลด์ 3"/>
          <p:cNvSpPr>
            <a:spLocks noGrp="1"/>
          </p:cNvSpPr>
          <p:nvPr>
            <p:ph type="sldNum" sz="quarter" idx="10"/>
          </p:nvPr>
        </p:nvSpPr>
        <p:spPr/>
        <p:txBody>
          <a:bodyPr/>
          <a:lstStyle/>
          <a:p>
            <a:fld id="{9555D449-B875-4B8D-8E66-224D27E54C9A}" type="slidenum">
              <a:rPr lang="th-TH" noProof="0" smtClean="0"/>
              <a:pPr/>
              <a:t>1</a:t>
            </a:fld>
            <a:endParaRPr lang="th-TH" noProof="0" dirty="0"/>
          </a:p>
        </p:txBody>
      </p:sp>
    </p:spTree>
    <p:extLst>
      <p:ext uri="{BB962C8B-B14F-4D97-AF65-F5344CB8AC3E}">
        <p14:creationId xmlns:p14="http://schemas.microsoft.com/office/powerpoint/2010/main" val="2597265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สไลด์ชื่อเรื่อง">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626225" y="1828800"/>
            <a:ext cx="4098175" cy="3177380"/>
          </a:xfrm>
        </p:spPr>
        <p:txBody>
          <a:bodyPr rtlCol="0" anchor="b">
            <a:normAutofit/>
          </a:bodyPr>
          <a:lstStyle>
            <a:lvl1pPr algn="l">
              <a:lnSpc>
                <a:spcPct val="80000"/>
              </a:lnSpc>
              <a:defRPr sz="5400">
                <a:solidFill>
                  <a:schemeClr val="accent1"/>
                </a:solidFill>
              </a:defRPr>
            </a:lvl1pPr>
          </a:lstStyle>
          <a:p>
            <a:pPr rtl="0"/>
            <a:r>
              <a:rPr lang="th-TH" smtClean="0"/>
              <a:t>คลิกเพื่อแก้ไขสไตล์ชื่อเรื่องต้นแบบ</a:t>
            </a:r>
            <a:endParaRPr lang="th-TH" dirty="0"/>
          </a:p>
        </p:txBody>
      </p:sp>
      <p:sp>
        <p:nvSpPr>
          <p:cNvPr id="3" name="ชื่อเรื่องรอง 2"/>
          <p:cNvSpPr>
            <a:spLocks noGrp="1"/>
          </p:cNvSpPr>
          <p:nvPr>
            <p:ph type="subTitle" idx="1"/>
          </p:nvPr>
        </p:nvSpPr>
        <p:spPr>
          <a:xfrm>
            <a:off x="626225" y="5181600"/>
            <a:ext cx="4098175" cy="685800"/>
          </a:xfrm>
        </p:spPr>
        <p:txBody>
          <a:bodyPr rtlCol="0">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th-TH" smtClean="0"/>
              <a:t>คลิกเพื่อแก้ไขสไตล์ชื่อเรื่องรองต้นแบบ</a:t>
            </a:r>
            <a:endParaRPr lang="th-TH" dirty="0"/>
          </a:p>
        </p:txBody>
      </p:sp>
      <p:pic>
        <p:nvPicPr>
          <p:cNvPr id="7" name="รูปภาพที่ 6" descr="เส้น EKG"/>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rtlCol="0"/>
          <a:lstStyle/>
          <a:p>
            <a:pPr rtl="0"/>
            <a:r>
              <a:rPr lang="th-TH" smtClean="0"/>
              <a:t>คลิกเพื่อแก้ไขสไตล์ชื่อเรื่องต้นแบบ</a:t>
            </a:r>
            <a:endParaRPr lang="th-TH" dirty="0"/>
          </a:p>
        </p:txBody>
      </p:sp>
      <p:sp>
        <p:nvSpPr>
          <p:cNvPr id="3" name="ตัวแทนข้อความแนวตั้ง 2"/>
          <p:cNvSpPr>
            <a:spLocks noGrp="1"/>
          </p:cNvSpPr>
          <p:nvPr>
            <p:ph type="body" orient="vert" idx="1"/>
          </p:nvPr>
        </p:nvSpPr>
        <p:spPr/>
        <p:txBody>
          <a:bodyPr vert="eaVert" rtlCol="0"/>
          <a:lstStyle/>
          <a:p>
            <a:pPr lvl="0" rtl="0"/>
            <a:r>
              <a:rPr lang="th-TH" smtClean="0"/>
              <a:t>คลิกเพื่อแก้ไขสไตล์ของข้อความต้นแบบ</a:t>
            </a:r>
          </a:p>
          <a:p>
            <a:pPr lvl="1" rtl="0"/>
            <a:r>
              <a:rPr lang="th-TH" smtClean="0"/>
              <a:t>ระดับที่สอง</a:t>
            </a:r>
          </a:p>
          <a:p>
            <a:pPr lvl="2" rtl="0"/>
            <a:r>
              <a:rPr lang="th-TH" smtClean="0"/>
              <a:t>ระดับที่สาม</a:t>
            </a:r>
          </a:p>
          <a:p>
            <a:pPr lvl="3" rtl="0"/>
            <a:r>
              <a:rPr lang="th-TH" smtClean="0"/>
              <a:t>ระดับที่สี่</a:t>
            </a:r>
          </a:p>
          <a:p>
            <a:pPr lvl="4" rtl="0"/>
            <a:r>
              <a:rPr lang="th-TH" smtClean="0"/>
              <a:t>ระดับที่ห้า</a:t>
            </a:r>
            <a:endParaRPr lang="th-TH" dirty="0"/>
          </a:p>
        </p:txBody>
      </p:sp>
      <p:sp>
        <p:nvSpPr>
          <p:cNvPr id="5" name="ตัวแทนท้ายกระดาษ 4"/>
          <p:cNvSpPr>
            <a:spLocks noGrp="1"/>
          </p:cNvSpPr>
          <p:nvPr>
            <p:ph type="ftr" sz="quarter" idx="11"/>
          </p:nvPr>
        </p:nvSpPr>
        <p:spPr/>
        <p:txBody>
          <a:bodyPr rtlCol="0"/>
          <a:lstStyle/>
          <a:p>
            <a:pPr rtl="0"/>
            <a:endParaRPr lang="th-TH" dirty="0"/>
          </a:p>
        </p:txBody>
      </p:sp>
      <p:sp>
        <p:nvSpPr>
          <p:cNvPr id="4" name="ตัวแทนวันที่ 3"/>
          <p:cNvSpPr>
            <a:spLocks noGrp="1"/>
          </p:cNvSpPr>
          <p:nvPr>
            <p:ph type="dt" sz="half" idx="10"/>
          </p:nvPr>
        </p:nvSpPr>
        <p:spPr/>
        <p:txBody>
          <a:bodyPr rtlCol="0"/>
          <a:lstStyle/>
          <a:p>
            <a:pPr rtl="0"/>
            <a:fld id="{0DD346E6-A843-4812-B84C-7780B9441C18}" type="datetime1">
              <a:rPr lang="th-TH" smtClean="0"/>
              <a:t>16/05/66</a:t>
            </a:fld>
            <a:endParaRPr lang="th-TH" dirty="0"/>
          </a:p>
        </p:txBody>
      </p:sp>
      <p:sp>
        <p:nvSpPr>
          <p:cNvPr id="6" name="ตัวแทนหมายเลขสไลด์ 5"/>
          <p:cNvSpPr>
            <a:spLocks noGrp="1"/>
          </p:cNvSpPr>
          <p:nvPr>
            <p:ph type="sldNum" sz="quarter" idx="12"/>
          </p:nvPr>
        </p:nvSpPr>
        <p:spPr/>
        <p:txBody>
          <a:bodyPr rtlCol="0"/>
          <a:lstStyle/>
          <a:p>
            <a:pPr rtl="0"/>
            <a:fld id="{E31375A4-56A4-47D6-9801-1991572033F7}" type="slidenum">
              <a:rPr lang="th-TH"/>
              <a:t>‹#›</a:t>
            </a:fld>
            <a:endParaRPr lang="th-TH" dirty="0"/>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ชื่อเรื่องแนวตั้งและข้อความ">
    <p:spTree>
      <p:nvGrpSpPr>
        <p:cNvPr id="1" name=""/>
        <p:cNvGrpSpPr/>
        <p:nvPr/>
      </p:nvGrpSpPr>
      <p:grpSpPr>
        <a:xfrm>
          <a:off x="0" y="0"/>
          <a:ext cx="0" cy="0"/>
          <a:chOff x="0" y="0"/>
          <a:chExt cx="0" cy="0"/>
        </a:xfrm>
      </p:grpSpPr>
      <p:sp>
        <p:nvSpPr>
          <p:cNvPr id="7" name="สี่เหลี่ยมผืนผ้า 6" descr="สี่เหลี่ยมผืนผ้า"/>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h-TH" dirty="0">
              <a:latin typeface="Leelawadee" panose="020B0502040204020203" pitchFamily="34" charset="-34"/>
              <a:cs typeface="Leelawadee" panose="020B0502040204020203" pitchFamily="34" charset="-34"/>
            </a:endParaRPr>
          </a:p>
        </p:txBody>
      </p:sp>
      <p:sp>
        <p:nvSpPr>
          <p:cNvPr id="2" name="ชื่อเรื่องแนวตั้ง 1"/>
          <p:cNvSpPr>
            <a:spLocks noGrp="1"/>
          </p:cNvSpPr>
          <p:nvPr>
            <p:ph type="title" orient="vert"/>
          </p:nvPr>
        </p:nvSpPr>
        <p:spPr>
          <a:xfrm>
            <a:off x="10058399" y="457201"/>
            <a:ext cx="2057401" cy="5943600"/>
          </a:xfrm>
        </p:spPr>
        <p:txBody>
          <a:bodyPr vert="eaVert" rtlCol="0"/>
          <a:lstStyle>
            <a:lvl1pPr>
              <a:defRPr>
                <a:latin typeface="Leelawadee" panose="020B0502040204020203" pitchFamily="34" charset="-34"/>
                <a:cs typeface="Leelawadee" panose="020B0502040204020203" pitchFamily="34" charset="-34"/>
              </a:defRPr>
            </a:lvl1pPr>
          </a:lstStyle>
          <a:p>
            <a:pPr rtl="0"/>
            <a:r>
              <a:rPr lang="th-TH" smtClean="0"/>
              <a:t>คลิกเพื่อแก้ไขสไตล์ชื่อเรื่องต้นแบบ</a:t>
            </a:r>
            <a:endParaRPr lang="th-TH" dirty="0"/>
          </a:p>
        </p:txBody>
      </p:sp>
      <p:sp>
        <p:nvSpPr>
          <p:cNvPr id="3" name="ตัวแทนข้อความแนวตั้ง 2"/>
          <p:cNvSpPr>
            <a:spLocks noGrp="1"/>
          </p:cNvSpPr>
          <p:nvPr>
            <p:ph type="body" orient="vert" idx="1"/>
          </p:nvPr>
        </p:nvSpPr>
        <p:spPr>
          <a:xfrm>
            <a:off x="609600" y="457200"/>
            <a:ext cx="9067800" cy="5943599"/>
          </a:xfrm>
        </p:spPr>
        <p:txBody>
          <a:bodyPr vert="eaVert" rtlCol="0"/>
          <a:lstStyle>
            <a:lvl1pPr>
              <a:defRPr>
                <a:latin typeface="Leelawadee" panose="020B0502040204020203" pitchFamily="34" charset="-34"/>
                <a:cs typeface="Leelawadee" panose="020B0502040204020203" pitchFamily="34" charset="-34"/>
              </a:defRPr>
            </a:lvl1pPr>
            <a:lvl2pPr>
              <a:defRPr>
                <a:latin typeface="Leelawadee" panose="020B0502040204020203" pitchFamily="34" charset="-34"/>
                <a:cs typeface="Leelawadee" panose="020B0502040204020203" pitchFamily="34" charset="-34"/>
              </a:defRPr>
            </a:lvl2pPr>
            <a:lvl3pPr>
              <a:defRPr>
                <a:latin typeface="Leelawadee" panose="020B0502040204020203" pitchFamily="34" charset="-34"/>
                <a:cs typeface="Leelawadee" panose="020B0502040204020203" pitchFamily="34" charset="-34"/>
              </a:defRPr>
            </a:lvl3pPr>
            <a:lvl4pPr>
              <a:defRPr>
                <a:latin typeface="Leelawadee" panose="020B0502040204020203" pitchFamily="34" charset="-34"/>
                <a:cs typeface="Leelawadee" panose="020B0502040204020203" pitchFamily="34" charset="-34"/>
              </a:defRPr>
            </a:lvl4pPr>
            <a:lvl5pPr>
              <a:defRPr>
                <a:latin typeface="Leelawadee" panose="020B0502040204020203" pitchFamily="34" charset="-34"/>
                <a:cs typeface="Leelawadee" panose="020B0502040204020203" pitchFamily="34" charset="-34"/>
              </a:defRPr>
            </a:lvl5pPr>
          </a:lstStyle>
          <a:p>
            <a:pPr lvl="0" rtl="0"/>
            <a:r>
              <a:rPr lang="th-TH" smtClean="0"/>
              <a:t>คลิกเพื่อแก้ไขสไตล์ของข้อความต้นแบบ</a:t>
            </a:r>
          </a:p>
          <a:p>
            <a:pPr lvl="1" rtl="0"/>
            <a:r>
              <a:rPr lang="th-TH" smtClean="0"/>
              <a:t>ระดับที่สอง</a:t>
            </a:r>
          </a:p>
          <a:p>
            <a:pPr lvl="2" rtl="0"/>
            <a:r>
              <a:rPr lang="th-TH" smtClean="0"/>
              <a:t>ระดับที่สาม</a:t>
            </a:r>
          </a:p>
          <a:p>
            <a:pPr lvl="3" rtl="0"/>
            <a:r>
              <a:rPr lang="th-TH" smtClean="0"/>
              <a:t>ระดับที่สี่</a:t>
            </a:r>
          </a:p>
          <a:p>
            <a:pPr lvl="4" rtl="0"/>
            <a:r>
              <a:rPr lang="th-TH" smtClean="0"/>
              <a:t>ระดับที่ห้า</a:t>
            </a:r>
            <a:endParaRPr lang="th-TH" dirty="0"/>
          </a:p>
        </p:txBody>
      </p:sp>
      <p:sp>
        <p:nvSpPr>
          <p:cNvPr id="5" name="ตัวแทนท้ายกระดาษ 4"/>
          <p:cNvSpPr>
            <a:spLocks noGrp="1"/>
          </p:cNvSpPr>
          <p:nvPr>
            <p:ph type="ftr" sz="quarter" idx="11"/>
          </p:nvPr>
        </p:nvSpPr>
        <p:spPr/>
        <p:txBody>
          <a:bodyPr rtlCol="0"/>
          <a:lstStyle>
            <a:lvl1pPr>
              <a:defRPr>
                <a:latin typeface="Leelawadee" panose="020B0502040204020203" pitchFamily="34" charset="-34"/>
                <a:cs typeface="Leelawadee" panose="020B0502040204020203" pitchFamily="34" charset="-34"/>
              </a:defRPr>
            </a:lvl1pPr>
          </a:lstStyle>
          <a:p>
            <a:endParaRPr lang="th-TH" dirty="0"/>
          </a:p>
        </p:txBody>
      </p:sp>
      <p:sp>
        <p:nvSpPr>
          <p:cNvPr id="4" name="ตัวแทนวันที่ 3"/>
          <p:cNvSpPr>
            <a:spLocks noGrp="1"/>
          </p:cNvSpPr>
          <p:nvPr>
            <p:ph type="dt" sz="half" idx="10"/>
          </p:nvPr>
        </p:nvSpPr>
        <p:spPr/>
        <p:txBody>
          <a:bodyPr rtlCol="0"/>
          <a:lstStyle>
            <a:lvl1pPr>
              <a:defRPr>
                <a:latin typeface="Leelawadee" panose="020B0502040204020203" pitchFamily="34" charset="-34"/>
                <a:cs typeface="Leelawadee" panose="020B0502040204020203" pitchFamily="34" charset="-34"/>
              </a:defRPr>
            </a:lvl1pPr>
          </a:lstStyle>
          <a:p>
            <a:fld id="{83A8E57B-E227-4638-B03E-100C35F41978}" type="datetime1">
              <a:rPr lang="th-TH" smtClean="0"/>
              <a:pPr/>
              <a:t>16/05/66</a:t>
            </a:fld>
            <a:endParaRPr lang="th-TH" dirty="0"/>
          </a:p>
        </p:txBody>
      </p:sp>
      <p:sp>
        <p:nvSpPr>
          <p:cNvPr id="6" name="ตัวแทนหมายเลขสไลด์ 5"/>
          <p:cNvSpPr>
            <a:spLocks noGrp="1"/>
          </p:cNvSpPr>
          <p:nvPr>
            <p:ph type="sldNum" sz="quarter" idx="12"/>
          </p:nvPr>
        </p:nvSpPr>
        <p:spPr/>
        <p:txBody>
          <a:bodyPr rtlCol="0"/>
          <a:lstStyle>
            <a:lvl1pPr>
              <a:defRPr>
                <a:latin typeface="Leelawadee" panose="020B0502040204020203" pitchFamily="34" charset="-34"/>
                <a:cs typeface="Leelawadee" panose="020B0502040204020203" pitchFamily="34" charset="-34"/>
              </a:defRPr>
            </a:lvl1pPr>
          </a:lstStyle>
          <a:p>
            <a:fld id="{E31375A4-56A4-47D6-9801-1991572033F7}" type="slidenum">
              <a:rPr lang="th-TH" smtClean="0"/>
              <a:pPr/>
              <a:t>‹#›</a:t>
            </a:fld>
            <a:endParaRPr lang="th-TH" dirty="0"/>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rtlCol="0"/>
          <a:lstStyle/>
          <a:p>
            <a:pPr rtl="0"/>
            <a:r>
              <a:rPr lang="th-TH" smtClean="0"/>
              <a:t>คลิกเพื่อแก้ไขสไตล์ชื่อเรื่องต้นแบบ</a:t>
            </a:r>
            <a:endParaRPr lang="th-TH" dirty="0"/>
          </a:p>
        </p:txBody>
      </p:sp>
      <p:sp>
        <p:nvSpPr>
          <p:cNvPr id="3" name="ตัวแทนเนื้อหา 2"/>
          <p:cNvSpPr>
            <a:spLocks noGrp="1"/>
          </p:cNvSpPr>
          <p:nvPr>
            <p:ph idx="1"/>
          </p:nvPr>
        </p:nvSpPr>
        <p:spPr/>
        <p:txBody>
          <a:bodyPr rtlCol="0"/>
          <a:lstStyle>
            <a:lvl5pPr>
              <a:defRPr/>
            </a:lvl5pPr>
          </a:lstStyle>
          <a:p>
            <a:pPr lvl="0" rtl="0"/>
            <a:r>
              <a:rPr lang="th-TH" smtClean="0"/>
              <a:t>คลิกเพื่อแก้ไขสไตล์ของข้อความต้นแบบ</a:t>
            </a:r>
          </a:p>
          <a:p>
            <a:pPr lvl="1" rtl="0"/>
            <a:r>
              <a:rPr lang="th-TH" smtClean="0"/>
              <a:t>ระดับที่สอง</a:t>
            </a:r>
          </a:p>
          <a:p>
            <a:pPr lvl="2" rtl="0"/>
            <a:r>
              <a:rPr lang="th-TH" smtClean="0"/>
              <a:t>ระดับที่สาม</a:t>
            </a:r>
          </a:p>
          <a:p>
            <a:pPr lvl="3" rtl="0"/>
            <a:r>
              <a:rPr lang="th-TH" smtClean="0"/>
              <a:t>ระดับที่สี่</a:t>
            </a:r>
          </a:p>
          <a:p>
            <a:pPr lvl="4" rtl="0"/>
            <a:r>
              <a:rPr lang="th-TH" smtClean="0"/>
              <a:t>ระดับที่ห้า</a:t>
            </a:r>
            <a:endParaRPr lang="th-TH" dirty="0"/>
          </a:p>
        </p:txBody>
      </p:sp>
      <p:sp>
        <p:nvSpPr>
          <p:cNvPr id="5" name="ตัวแทนท้ายกระดาษ 4"/>
          <p:cNvSpPr>
            <a:spLocks noGrp="1"/>
          </p:cNvSpPr>
          <p:nvPr>
            <p:ph type="ftr" sz="quarter" idx="11"/>
          </p:nvPr>
        </p:nvSpPr>
        <p:spPr/>
        <p:txBody>
          <a:bodyPr rtlCol="0"/>
          <a:lstStyle/>
          <a:p>
            <a:pPr rtl="0"/>
            <a:endParaRPr lang="th-TH" dirty="0"/>
          </a:p>
        </p:txBody>
      </p:sp>
      <p:sp>
        <p:nvSpPr>
          <p:cNvPr id="4" name="ตัวแทนวันที่ 3"/>
          <p:cNvSpPr>
            <a:spLocks noGrp="1"/>
          </p:cNvSpPr>
          <p:nvPr>
            <p:ph type="dt" sz="half" idx="10"/>
          </p:nvPr>
        </p:nvSpPr>
        <p:spPr/>
        <p:txBody>
          <a:bodyPr rtlCol="0"/>
          <a:lstStyle/>
          <a:p>
            <a:pPr rtl="0"/>
            <a:fld id="{7F182F67-2C49-4195-9EC1-E9248A4B6308}" type="datetime1">
              <a:rPr lang="th-TH" smtClean="0"/>
              <a:t>16/05/66</a:t>
            </a:fld>
            <a:endParaRPr lang="th-TH" dirty="0"/>
          </a:p>
        </p:txBody>
      </p:sp>
      <p:sp>
        <p:nvSpPr>
          <p:cNvPr id="6" name="ตัวแทนหมายเลขสไลด์ 5"/>
          <p:cNvSpPr>
            <a:spLocks noGrp="1"/>
          </p:cNvSpPr>
          <p:nvPr>
            <p:ph type="sldNum" sz="quarter" idx="12"/>
          </p:nvPr>
        </p:nvSpPr>
        <p:spPr/>
        <p:txBody>
          <a:bodyPr rtlCol="0"/>
          <a:lstStyle/>
          <a:p>
            <a:pPr rtl="0"/>
            <a:fld id="{E31375A4-56A4-47D6-9801-1991572033F7}" type="slidenum">
              <a:rPr lang="th-TH"/>
              <a:t>‹#›</a:t>
            </a:fld>
            <a:endParaRPr lang="th-TH" dirty="0"/>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ส่วนหัว">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สี่เหลี่ยมผืนผ้า 6" descr="สี่เหลี่ยมผืนผ้า"/>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h-TH" dirty="0">
              <a:latin typeface="Leelawadee" panose="020B0502040204020203" pitchFamily="34" charset="-34"/>
              <a:cs typeface="Leelawadee" panose="020B0502040204020203" pitchFamily="34" charset="-34"/>
            </a:endParaRPr>
          </a:p>
        </p:txBody>
      </p:sp>
      <p:sp>
        <p:nvSpPr>
          <p:cNvPr id="2" name="ชื่อเรื่อง 1"/>
          <p:cNvSpPr>
            <a:spLocks noGrp="1"/>
          </p:cNvSpPr>
          <p:nvPr>
            <p:ph type="title"/>
          </p:nvPr>
        </p:nvSpPr>
        <p:spPr>
          <a:xfrm>
            <a:off x="1066800" y="1828800"/>
            <a:ext cx="7772400" cy="3177380"/>
          </a:xfrm>
        </p:spPr>
        <p:txBody>
          <a:bodyPr rtlCol="0" anchor="b">
            <a:normAutofit/>
          </a:bodyPr>
          <a:lstStyle>
            <a:lvl1pPr>
              <a:lnSpc>
                <a:spcPct val="80000"/>
              </a:lnSpc>
              <a:defRPr sz="5400">
                <a:latin typeface="Leelawadee" panose="020B0502040204020203" pitchFamily="34" charset="-34"/>
                <a:cs typeface="Leelawadee" panose="020B0502040204020203" pitchFamily="34" charset="-34"/>
              </a:defRPr>
            </a:lvl1pPr>
          </a:lstStyle>
          <a:p>
            <a:pPr rtl="0"/>
            <a:r>
              <a:rPr lang="th-TH" smtClean="0"/>
              <a:t>คลิกเพื่อแก้ไขสไตล์ชื่อเรื่องต้นแบบ</a:t>
            </a:r>
            <a:endParaRPr lang="th-TH" dirty="0"/>
          </a:p>
        </p:txBody>
      </p:sp>
      <p:sp>
        <p:nvSpPr>
          <p:cNvPr id="3" name="ตัวแทนข้อความ 2"/>
          <p:cNvSpPr>
            <a:spLocks noGrp="1"/>
          </p:cNvSpPr>
          <p:nvPr>
            <p:ph type="body" idx="1"/>
          </p:nvPr>
        </p:nvSpPr>
        <p:spPr>
          <a:xfrm>
            <a:off x="1066800" y="5181600"/>
            <a:ext cx="7772400" cy="685800"/>
          </a:xfrm>
        </p:spPr>
        <p:txBody>
          <a:bodyPr rtlCol="0">
            <a:normAutofit/>
          </a:bodyPr>
          <a:lstStyle>
            <a:lvl1pPr marL="0" indent="0">
              <a:buNone/>
              <a:defRPr sz="2000" cap="all" baseline="0">
                <a:solidFill>
                  <a:schemeClr val="bg1"/>
                </a:solidFill>
                <a:latin typeface="Leelawadee" panose="020B0502040204020203" pitchFamily="34" charset="-34"/>
                <a:cs typeface="Leelawadee" panose="020B0502040204020203" pitchFamily="34" charset="-34"/>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rtl="0"/>
            <a:r>
              <a:rPr lang="th-TH" smtClean="0"/>
              <a:t>คลิกเพื่อแก้ไขสไตล์ของข้อความต้นแบบ</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สองส่ว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rtlCol="0"/>
          <a:lstStyle/>
          <a:p>
            <a:pPr rtl="0"/>
            <a:r>
              <a:rPr lang="th-TH" smtClean="0"/>
              <a:t>คลิกเพื่อแก้ไขสไตล์ชื่อเรื่องต้นแบบ</a:t>
            </a:r>
            <a:endParaRPr lang="th-TH" dirty="0"/>
          </a:p>
        </p:txBody>
      </p:sp>
      <p:sp>
        <p:nvSpPr>
          <p:cNvPr id="3" name="ตัวแทนเนื้อหา 2"/>
          <p:cNvSpPr>
            <a:spLocks noGrp="1"/>
          </p:cNvSpPr>
          <p:nvPr>
            <p:ph sz="half" idx="1"/>
          </p:nvPr>
        </p:nvSpPr>
        <p:spPr>
          <a:xfrm>
            <a:off x="1066800" y="1825624"/>
            <a:ext cx="4800600" cy="4575175"/>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th-TH" smtClean="0"/>
              <a:t>คลิกเพื่อแก้ไขสไตล์ของข้อความต้นแบบ</a:t>
            </a:r>
          </a:p>
          <a:p>
            <a:pPr lvl="1" rtl="0"/>
            <a:r>
              <a:rPr lang="th-TH" smtClean="0"/>
              <a:t>ระดับที่สอง</a:t>
            </a:r>
          </a:p>
          <a:p>
            <a:pPr lvl="2" rtl="0"/>
            <a:r>
              <a:rPr lang="th-TH" smtClean="0"/>
              <a:t>ระดับที่สาม</a:t>
            </a:r>
          </a:p>
          <a:p>
            <a:pPr lvl="3" rtl="0"/>
            <a:r>
              <a:rPr lang="th-TH" smtClean="0"/>
              <a:t>ระดับที่สี่</a:t>
            </a:r>
          </a:p>
          <a:p>
            <a:pPr lvl="4" rtl="0"/>
            <a:r>
              <a:rPr lang="th-TH" smtClean="0"/>
              <a:t>ระดับที่ห้า</a:t>
            </a:r>
            <a:endParaRPr lang="th-TH" dirty="0"/>
          </a:p>
        </p:txBody>
      </p:sp>
      <p:sp>
        <p:nvSpPr>
          <p:cNvPr id="4" name="ตัวแทนเนื้อหา 3"/>
          <p:cNvSpPr>
            <a:spLocks noGrp="1"/>
          </p:cNvSpPr>
          <p:nvPr>
            <p:ph sz="half" idx="2"/>
          </p:nvPr>
        </p:nvSpPr>
        <p:spPr>
          <a:xfrm>
            <a:off x="6324600" y="1825624"/>
            <a:ext cx="4800600" cy="4575175"/>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th-TH" smtClean="0"/>
              <a:t>คลิกเพื่อแก้ไขสไตล์ของข้อความต้นแบบ</a:t>
            </a:r>
          </a:p>
          <a:p>
            <a:pPr lvl="1" rtl="0"/>
            <a:r>
              <a:rPr lang="th-TH" smtClean="0"/>
              <a:t>ระดับที่สอง</a:t>
            </a:r>
          </a:p>
          <a:p>
            <a:pPr lvl="2" rtl="0"/>
            <a:r>
              <a:rPr lang="th-TH" smtClean="0"/>
              <a:t>ระดับที่สาม</a:t>
            </a:r>
          </a:p>
          <a:p>
            <a:pPr lvl="3" rtl="0"/>
            <a:r>
              <a:rPr lang="th-TH" smtClean="0"/>
              <a:t>ระดับที่สี่</a:t>
            </a:r>
          </a:p>
          <a:p>
            <a:pPr lvl="4" rtl="0"/>
            <a:r>
              <a:rPr lang="th-TH" smtClean="0"/>
              <a:t>ระดับที่ห้า</a:t>
            </a:r>
            <a:endParaRPr lang="th-TH" dirty="0"/>
          </a:p>
        </p:txBody>
      </p:sp>
      <p:sp>
        <p:nvSpPr>
          <p:cNvPr id="6" name="ตัวแทนท้ายกระดาษ 5"/>
          <p:cNvSpPr>
            <a:spLocks noGrp="1"/>
          </p:cNvSpPr>
          <p:nvPr>
            <p:ph type="ftr" sz="quarter" idx="11"/>
          </p:nvPr>
        </p:nvSpPr>
        <p:spPr/>
        <p:txBody>
          <a:bodyPr rtlCol="0"/>
          <a:lstStyle/>
          <a:p>
            <a:pPr rtl="0"/>
            <a:endParaRPr lang="th-TH" dirty="0"/>
          </a:p>
        </p:txBody>
      </p:sp>
      <p:sp>
        <p:nvSpPr>
          <p:cNvPr id="5" name="ตัวแทนวันที่ 4"/>
          <p:cNvSpPr>
            <a:spLocks noGrp="1"/>
          </p:cNvSpPr>
          <p:nvPr>
            <p:ph type="dt" sz="half" idx="10"/>
          </p:nvPr>
        </p:nvSpPr>
        <p:spPr/>
        <p:txBody>
          <a:bodyPr rtlCol="0"/>
          <a:lstStyle/>
          <a:p>
            <a:pPr rtl="0"/>
            <a:fld id="{B2487FD5-4F5B-4808-94B9-3FF51527619F}" type="datetime1">
              <a:rPr lang="th-TH" smtClean="0"/>
              <a:t>16/05/66</a:t>
            </a:fld>
            <a:endParaRPr lang="th-TH" dirty="0"/>
          </a:p>
        </p:txBody>
      </p:sp>
      <p:sp>
        <p:nvSpPr>
          <p:cNvPr id="7" name="ตัวแทนหมายเลขสไลด์ 6"/>
          <p:cNvSpPr>
            <a:spLocks noGrp="1"/>
          </p:cNvSpPr>
          <p:nvPr>
            <p:ph type="sldNum" sz="quarter" idx="12"/>
          </p:nvPr>
        </p:nvSpPr>
        <p:spPr/>
        <p:txBody>
          <a:bodyPr rtlCol="0"/>
          <a:lstStyle/>
          <a:p>
            <a:pPr rtl="0"/>
            <a:fld id="{E31375A4-56A4-47D6-9801-1991572033F7}" type="slidenum">
              <a:rPr lang="th-TH"/>
              <a:t>‹#›</a:t>
            </a:fld>
            <a:endParaRPr lang="th-TH" dirty="0"/>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rtlCol="0"/>
          <a:lstStyle/>
          <a:p>
            <a:pPr rtl="0"/>
            <a:r>
              <a:rPr lang="th-TH" smtClean="0"/>
              <a:t>คลิกเพื่อแก้ไขสไตล์ชื่อเรื่องต้นแบบ</a:t>
            </a:r>
            <a:endParaRPr lang="th-TH" dirty="0"/>
          </a:p>
        </p:txBody>
      </p:sp>
      <p:sp>
        <p:nvSpPr>
          <p:cNvPr id="3" name="ตัวแทนข้อความ 2"/>
          <p:cNvSpPr>
            <a:spLocks noGrp="1"/>
          </p:cNvSpPr>
          <p:nvPr>
            <p:ph type="body" idx="1"/>
          </p:nvPr>
        </p:nvSpPr>
        <p:spPr>
          <a:xfrm>
            <a:off x="1066800" y="1828799"/>
            <a:ext cx="4800600" cy="762000"/>
          </a:xfrm>
        </p:spPr>
        <p:txBody>
          <a:bodyPr rtlCol="0"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h-TH" smtClean="0"/>
              <a:t>คลิกเพื่อแก้ไขสไตล์ของข้อความต้นแบบ</a:t>
            </a:r>
          </a:p>
        </p:txBody>
      </p:sp>
      <p:sp>
        <p:nvSpPr>
          <p:cNvPr id="4" name="ตัวแทนเนื้อหา 3"/>
          <p:cNvSpPr>
            <a:spLocks noGrp="1"/>
          </p:cNvSpPr>
          <p:nvPr>
            <p:ph sz="half" idx="2"/>
          </p:nvPr>
        </p:nvSpPr>
        <p:spPr>
          <a:xfrm>
            <a:off x="1066800" y="2590799"/>
            <a:ext cx="4800600" cy="3810033"/>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th-TH" smtClean="0"/>
              <a:t>คลิกเพื่อแก้ไขสไตล์ของข้อความต้นแบบ</a:t>
            </a:r>
          </a:p>
          <a:p>
            <a:pPr lvl="1" rtl="0"/>
            <a:r>
              <a:rPr lang="th-TH" smtClean="0"/>
              <a:t>ระดับที่สอง</a:t>
            </a:r>
          </a:p>
          <a:p>
            <a:pPr lvl="2" rtl="0"/>
            <a:r>
              <a:rPr lang="th-TH" smtClean="0"/>
              <a:t>ระดับที่สาม</a:t>
            </a:r>
          </a:p>
          <a:p>
            <a:pPr lvl="3" rtl="0"/>
            <a:r>
              <a:rPr lang="th-TH" smtClean="0"/>
              <a:t>ระดับที่สี่</a:t>
            </a:r>
          </a:p>
          <a:p>
            <a:pPr lvl="4" rtl="0"/>
            <a:r>
              <a:rPr lang="th-TH" smtClean="0"/>
              <a:t>ระดับที่ห้า</a:t>
            </a:r>
            <a:endParaRPr lang="th-TH" dirty="0"/>
          </a:p>
        </p:txBody>
      </p:sp>
      <p:sp>
        <p:nvSpPr>
          <p:cNvPr id="5" name="ตัวแทนข้อความ 4"/>
          <p:cNvSpPr>
            <a:spLocks noGrp="1"/>
          </p:cNvSpPr>
          <p:nvPr>
            <p:ph type="body" sz="quarter" idx="3"/>
          </p:nvPr>
        </p:nvSpPr>
        <p:spPr>
          <a:xfrm>
            <a:off x="6324600" y="1828799"/>
            <a:ext cx="4800600" cy="762000"/>
          </a:xfrm>
        </p:spPr>
        <p:txBody>
          <a:bodyPr rtlCol="0"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th-TH" smtClean="0"/>
              <a:t>คลิกเพื่อแก้ไขสไตล์ของข้อความต้นแบบ</a:t>
            </a:r>
          </a:p>
        </p:txBody>
      </p:sp>
      <p:sp>
        <p:nvSpPr>
          <p:cNvPr id="6" name="ตัวแทนเนื้อหา 5"/>
          <p:cNvSpPr>
            <a:spLocks noGrp="1"/>
          </p:cNvSpPr>
          <p:nvPr>
            <p:ph sz="quarter" idx="4"/>
          </p:nvPr>
        </p:nvSpPr>
        <p:spPr>
          <a:xfrm>
            <a:off x="6324600" y="2590799"/>
            <a:ext cx="4800600" cy="3810033"/>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th-TH" smtClean="0"/>
              <a:t>คลิกเพื่อแก้ไขสไตล์ของข้อความต้นแบบ</a:t>
            </a:r>
          </a:p>
          <a:p>
            <a:pPr lvl="1" rtl="0"/>
            <a:r>
              <a:rPr lang="th-TH" smtClean="0"/>
              <a:t>ระดับที่สอง</a:t>
            </a:r>
          </a:p>
          <a:p>
            <a:pPr lvl="2" rtl="0"/>
            <a:r>
              <a:rPr lang="th-TH" smtClean="0"/>
              <a:t>ระดับที่สาม</a:t>
            </a:r>
          </a:p>
          <a:p>
            <a:pPr lvl="3" rtl="0"/>
            <a:r>
              <a:rPr lang="th-TH" smtClean="0"/>
              <a:t>ระดับที่สี่</a:t>
            </a:r>
          </a:p>
          <a:p>
            <a:pPr lvl="4" rtl="0"/>
            <a:r>
              <a:rPr lang="th-TH" smtClean="0"/>
              <a:t>ระดับที่ห้า</a:t>
            </a:r>
            <a:endParaRPr lang="th-TH" dirty="0"/>
          </a:p>
        </p:txBody>
      </p:sp>
      <p:sp>
        <p:nvSpPr>
          <p:cNvPr id="8" name="ตัวแทนท้ายกระดาษ 7"/>
          <p:cNvSpPr>
            <a:spLocks noGrp="1"/>
          </p:cNvSpPr>
          <p:nvPr>
            <p:ph type="ftr" sz="quarter" idx="11"/>
          </p:nvPr>
        </p:nvSpPr>
        <p:spPr/>
        <p:txBody>
          <a:bodyPr rtlCol="0"/>
          <a:lstStyle/>
          <a:p>
            <a:pPr rtl="0"/>
            <a:endParaRPr lang="th-TH" dirty="0"/>
          </a:p>
        </p:txBody>
      </p:sp>
      <p:sp>
        <p:nvSpPr>
          <p:cNvPr id="7" name="ตัวแทนวันที่ 6"/>
          <p:cNvSpPr>
            <a:spLocks noGrp="1"/>
          </p:cNvSpPr>
          <p:nvPr>
            <p:ph type="dt" sz="half" idx="10"/>
          </p:nvPr>
        </p:nvSpPr>
        <p:spPr/>
        <p:txBody>
          <a:bodyPr rtlCol="0"/>
          <a:lstStyle/>
          <a:p>
            <a:pPr rtl="0"/>
            <a:fld id="{99E518E1-5583-40F5-876B-E18D6C04CA55}" type="datetime1">
              <a:rPr lang="th-TH" smtClean="0"/>
              <a:t>16/05/66</a:t>
            </a:fld>
            <a:endParaRPr lang="th-TH" dirty="0"/>
          </a:p>
        </p:txBody>
      </p:sp>
      <p:sp>
        <p:nvSpPr>
          <p:cNvPr id="9" name="ตัวแทนหมายเลขสไลด์ 8"/>
          <p:cNvSpPr>
            <a:spLocks noGrp="1"/>
          </p:cNvSpPr>
          <p:nvPr>
            <p:ph type="sldNum" sz="quarter" idx="12"/>
          </p:nvPr>
        </p:nvSpPr>
        <p:spPr/>
        <p:txBody>
          <a:bodyPr rtlCol="0"/>
          <a:lstStyle/>
          <a:p>
            <a:pPr rtl="0"/>
            <a:fld id="{E31375A4-56A4-47D6-9801-1991572033F7}" type="slidenum">
              <a:rPr lang="th-TH"/>
              <a:t>‹#›</a:t>
            </a:fld>
            <a:endParaRPr lang="th-TH" dirty="0"/>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ชื่อเรื่องเท่านั้น">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rtlCol="0"/>
          <a:lstStyle/>
          <a:p>
            <a:pPr rtl="0"/>
            <a:r>
              <a:rPr lang="th-TH" smtClean="0"/>
              <a:t>คลิกเพื่อแก้ไขสไตล์ชื่อเรื่องต้นแบบ</a:t>
            </a:r>
            <a:endParaRPr lang="th-TH" dirty="0"/>
          </a:p>
        </p:txBody>
      </p:sp>
      <p:sp>
        <p:nvSpPr>
          <p:cNvPr id="4" name="ตัวแทนท้ายกระดาษ 3"/>
          <p:cNvSpPr>
            <a:spLocks noGrp="1"/>
          </p:cNvSpPr>
          <p:nvPr>
            <p:ph type="ftr" sz="quarter" idx="11"/>
          </p:nvPr>
        </p:nvSpPr>
        <p:spPr/>
        <p:txBody>
          <a:bodyPr rtlCol="0"/>
          <a:lstStyle/>
          <a:p>
            <a:pPr rtl="0"/>
            <a:endParaRPr lang="th-TH" dirty="0"/>
          </a:p>
        </p:txBody>
      </p:sp>
      <p:sp>
        <p:nvSpPr>
          <p:cNvPr id="3" name="ตัวแทนวันที่ 2"/>
          <p:cNvSpPr>
            <a:spLocks noGrp="1"/>
          </p:cNvSpPr>
          <p:nvPr>
            <p:ph type="dt" sz="half" idx="10"/>
          </p:nvPr>
        </p:nvSpPr>
        <p:spPr/>
        <p:txBody>
          <a:bodyPr rtlCol="0"/>
          <a:lstStyle/>
          <a:p>
            <a:pPr rtl="0"/>
            <a:fld id="{CEB78796-4C7D-49A4-BC5B-78DE03838411}" type="datetime1">
              <a:rPr lang="th-TH" smtClean="0"/>
              <a:t>16/05/66</a:t>
            </a:fld>
            <a:endParaRPr lang="th-TH" dirty="0"/>
          </a:p>
        </p:txBody>
      </p:sp>
      <p:sp>
        <p:nvSpPr>
          <p:cNvPr id="5" name="ตัวแทนหมายเลขสไลด์ 4"/>
          <p:cNvSpPr>
            <a:spLocks noGrp="1"/>
          </p:cNvSpPr>
          <p:nvPr>
            <p:ph type="sldNum" sz="quarter" idx="12"/>
          </p:nvPr>
        </p:nvSpPr>
        <p:spPr/>
        <p:txBody>
          <a:bodyPr rtlCol="0"/>
          <a:lstStyle/>
          <a:p>
            <a:pPr rtl="0"/>
            <a:fld id="{E31375A4-56A4-47D6-9801-1991572033F7}" type="slidenum">
              <a:rPr lang="th-TH"/>
              <a:t>‹#›</a:t>
            </a:fld>
            <a:endParaRPr lang="th-TH" dirty="0"/>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ว่าง">
    <p:spTree>
      <p:nvGrpSpPr>
        <p:cNvPr id="1" name=""/>
        <p:cNvGrpSpPr/>
        <p:nvPr/>
      </p:nvGrpSpPr>
      <p:grpSpPr>
        <a:xfrm>
          <a:off x="0" y="0"/>
          <a:ext cx="0" cy="0"/>
          <a:chOff x="0" y="0"/>
          <a:chExt cx="0" cy="0"/>
        </a:xfrm>
      </p:grpSpPr>
      <p:sp>
        <p:nvSpPr>
          <p:cNvPr id="3" name="ตัวแทนท้ายกระดาษ 2"/>
          <p:cNvSpPr>
            <a:spLocks noGrp="1"/>
          </p:cNvSpPr>
          <p:nvPr>
            <p:ph type="ftr" sz="quarter" idx="11"/>
          </p:nvPr>
        </p:nvSpPr>
        <p:spPr/>
        <p:txBody>
          <a:bodyPr rtlCol="0"/>
          <a:lstStyle/>
          <a:p>
            <a:pPr rtl="0"/>
            <a:endParaRPr lang="th-TH" dirty="0"/>
          </a:p>
        </p:txBody>
      </p:sp>
      <p:sp>
        <p:nvSpPr>
          <p:cNvPr id="2" name="ตัวแทนวันที่ 1"/>
          <p:cNvSpPr>
            <a:spLocks noGrp="1"/>
          </p:cNvSpPr>
          <p:nvPr>
            <p:ph type="dt" sz="half" idx="10"/>
          </p:nvPr>
        </p:nvSpPr>
        <p:spPr/>
        <p:txBody>
          <a:bodyPr rtlCol="0"/>
          <a:lstStyle/>
          <a:p>
            <a:pPr rtl="0"/>
            <a:fld id="{A1D43E1B-39CA-4C2E-ADB4-AEC81A949B88}" type="datetime1">
              <a:rPr lang="th-TH" smtClean="0"/>
              <a:t>16/05/66</a:t>
            </a:fld>
            <a:endParaRPr lang="th-TH" dirty="0"/>
          </a:p>
        </p:txBody>
      </p:sp>
      <p:sp>
        <p:nvSpPr>
          <p:cNvPr id="4" name="ตัวแทนหมายเลขสไลด์ 3"/>
          <p:cNvSpPr>
            <a:spLocks noGrp="1"/>
          </p:cNvSpPr>
          <p:nvPr>
            <p:ph type="sldNum" sz="quarter" idx="12"/>
          </p:nvPr>
        </p:nvSpPr>
        <p:spPr/>
        <p:txBody>
          <a:bodyPr rtlCol="0"/>
          <a:lstStyle/>
          <a:p>
            <a:pPr rtl="0"/>
            <a:fld id="{E31375A4-56A4-47D6-9801-1991572033F7}" type="slidenum">
              <a:rPr lang="th-TH"/>
              <a:t>‹#›</a:t>
            </a:fld>
            <a:endParaRPr lang="th-TH" dirty="0"/>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เนื้อหาที่มีคำอธิบายภาพ">
    <p:spTree>
      <p:nvGrpSpPr>
        <p:cNvPr id="1" name=""/>
        <p:cNvGrpSpPr/>
        <p:nvPr/>
      </p:nvGrpSpPr>
      <p:grpSpPr>
        <a:xfrm>
          <a:off x="0" y="0"/>
          <a:ext cx="0" cy="0"/>
          <a:chOff x="0" y="0"/>
          <a:chExt cx="0" cy="0"/>
        </a:xfrm>
      </p:grpSpPr>
      <p:sp>
        <p:nvSpPr>
          <p:cNvPr id="8" name="สี่เหลี่ยมผืนผ้า 7" descr="สี่เหลี่ยมผืนผ้า"/>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h-TH" dirty="0">
              <a:latin typeface="Leelawadee" panose="020B0502040204020203" pitchFamily="34" charset="-34"/>
              <a:cs typeface="Leelawadee" panose="020B0502040204020203" pitchFamily="34" charset="-34"/>
            </a:endParaRPr>
          </a:p>
        </p:txBody>
      </p:sp>
      <p:sp>
        <p:nvSpPr>
          <p:cNvPr id="9" name="สี่เหลี่ยมผืนผ้า 8" descr="สี่เหลี่ยมผืนผ้า"/>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h-TH" dirty="0">
              <a:latin typeface="Leelawadee" panose="020B0502040204020203" pitchFamily="34" charset="-34"/>
              <a:cs typeface="Leelawadee" panose="020B0502040204020203" pitchFamily="34" charset="-34"/>
            </a:endParaRPr>
          </a:p>
        </p:txBody>
      </p:sp>
      <p:sp>
        <p:nvSpPr>
          <p:cNvPr id="2" name="ชื่อเรื่อง 1"/>
          <p:cNvSpPr>
            <a:spLocks noGrp="1"/>
          </p:cNvSpPr>
          <p:nvPr>
            <p:ph type="title"/>
          </p:nvPr>
        </p:nvSpPr>
        <p:spPr>
          <a:xfrm>
            <a:off x="7632700" y="3200400"/>
            <a:ext cx="3932237" cy="1752600"/>
          </a:xfrm>
        </p:spPr>
        <p:txBody>
          <a:bodyPr rtlCol="0" anchor="b">
            <a:normAutofit/>
          </a:bodyPr>
          <a:lstStyle>
            <a:lvl1pPr>
              <a:defRPr sz="3600">
                <a:latin typeface="Leelawadee" panose="020B0502040204020203" pitchFamily="34" charset="-34"/>
                <a:cs typeface="Leelawadee" panose="020B0502040204020203" pitchFamily="34" charset="-34"/>
              </a:defRPr>
            </a:lvl1pPr>
          </a:lstStyle>
          <a:p>
            <a:pPr rtl="0"/>
            <a:r>
              <a:rPr lang="th-TH" smtClean="0"/>
              <a:t>คลิกเพื่อแก้ไขสไตล์ชื่อเรื่องต้นแบบ</a:t>
            </a:r>
            <a:endParaRPr lang="th-TH" dirty="0"/>
          </a:p>
        </p:txBody>
      </p:sp>
      <p:sp>
        <p:nvSpPr>
          <p:cNvPr id="3" name="ตัวแทนเนื้อหา 2"/>
          <p:cNvSpPr>
            <a:spLocks noGrp="1"/>
          </p:cNvSpPr>
          <p:nvPr>
            <p:ph idx="1"/>
          </p:nvPr>
        </p:nvSpPr>
        <p:spPr>
          <a:xfrm>
            <a:off x="609600" y="457201"/>
            <a:ext cx="5943600" cy="5943600"/>
          </a:xfrm>
        </p:spPr>
        <p:txBody>
          <a:bodyPr rtlCol="0">
            <a:normAutofit/>
          </a:bodyPr>
          <a:lstStyle>
            <a:lvl1pPr>
              <a:defRPr sz="2400">
                <a:latin typeface="Leelawadee" panose="020B0502040204020203" pitchFamily="34" charset="-34"/>
                <a:cs typeface="Leelawadee" panose="020B0502040204020203" pitchFamily="34" charset="-34"/>
              </a:defRPr>
            </a:lvl1pPr>
            <a:lvl2pPr>
              <a:defRPr sz="2000">
                <a:latin typeface="Leelawadee" panose="020B0502040204020203" pitchFamily="34" charset="-34"/>
                <a:cs typeface="Leelawadee" panose="020B0502040204020203" pitchFamily="34" charset="-34"/>
              </a:defRPr>
            </a:lvl2pPr>
            <a:lvl3pPr>
              <a:defRPr sz="1800">
                <a:latin typeface="Leelawadee" panose="020B0502040204020203" pitchFamily="34" charset="-34"/>
                <a:cs typeface="Leelawadee" panose="020B0502040204020203" pitchFamily="34" charset="-34"/>
              </a:defRPr>
            </a:lvl3pPr>
            <a:lvl4pPr>
              <a:defRPr sz="1600">
                <a:latin typeface="Leelawadee" panose="020B0502040204020203" pitchFamily="34" charset="-34"/>
                <a:cs typeface="Leelawadee" panose="020B0502040204020203" pitchFamily="34" charset="-34"/>
              </a:defRPr>
            </a:lvl4pPr>
            <a:lvl5pPr>
              <a:defRPr sz="1600">
                <a:latin typeface="Leelawadee" panose="020B0502040204020203" pitchFamily="34" charset="-34"/>
                <a:cs typeface="Leelawadee" panose="020B0502040204020203" pitchFamily="34" charset="-34"/>
              </a:defRPr>
            </a:lvl5pPr>
            <a:lvl6pPr>
              <a:defRPr sz="1600"/>
            </a:lvl6pPr>
            <a:lvl7pPr>
              <a:defRPr sz="1600"/>
            </a:lvl7pPr>
            <a:lvl8pPr>
              <a:defRPr sz="1600"/>
            </a:lvl8pPr>
            <a:lvl9pPr>
              <a:defRPr sz="1600"/>
            </a:lvl9pPr>
          </a:lstStyle>
          <a:p>
            <a:pPr lvl="0" rtl="0"/>
            <a:r>
              <a:rPr lang="th-TH" smtClean="0"/>
              <a:t>คลิกเพื่อแก้ไขสไตล์ของข้อความต้นแบบ</a:t>
            </a:r>
          </a:p>
          <a:p>
            <a:pPr lvl="1" rtl="0"/>
            <a:r>
              <a:rPr lang="th-TH" smtClean="0"/>
              <a:t>ระดับที่สอง</a:t>
            </a:r>
          </a:p>
          <a:p>
            <a:pPr lvl="2" rtl="0"/>
            <a:r>
              <a:rPr lang="th-TH" smtClean="0"/>
              <a:t>ระดับที่สาม</a:t>
            </a:r>
          </a:p>
          <a:p>
            <a:pPr lvl="3" rtl="0"/>
            <a:r>
              <a:rPr lang="th-TH" smtClean="0"/>
              <a:t>ระดับที่สี่</a:t>
            </a:r>
          </a:p>
          <a:p>
            <a:pPr lvl="4" rtl="0"/>
            <a:r>
              <a:rPr lang="th-TH" smtClean="0"/>
              <a:t>ระดับที่ห้า</a:t>
            </a:r>
            <a:endParaRPr lang="th-TH" dirty="0"/>
          </a:p>
        </p:txBody>
      </p:sp>
      <p:sp>
        <p:nvSpPr>
          <p:cNvPr id="4" name="ตัวแทนข้อความ 3"/>
          <p:cNvSpPr>
            <a:spLocks noGrp="1"/>
          </p:cNvSpPr>
          <p:nvPr>
            <p:ph type="body" sz="half" idx="2"/>
          </p:nvPr>
        </p:nvSpPr>
        <p:spPr>
          <a:xfrm>
            <a:off x="7632699" y="5029200"/>
            <a:ext cx="3932237" cy="1371600"/>
          </a:xfrm>
        </p:spPr>
        <p:txBody>
          <a:bodyPr rtlCol="0">
            <a:normAutofit/>
          </a:bodyPr>
          <a:lstStyle>
            <a:lvl1pPr marL="0" indent="0">
              <a:buNone/>
              <a:defRPr sz="1600">
                <a:solidFill>
                  <a:schemeClr val="bg1"/>
                </a:solidFill>
                <a:latin typeface="Leelawadee" panose="020B0502040204020203" pitchFamily="34" charset="-34"/>
                <a:cs typeface="Leelawadee" panose="020B0502040204020203" pitchFamily="34" charset="-34"/>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h-TH" smtClean="0"/>
              <a:t>คลิกเพื่อแก้ไขสไตล์ของข้อความต้นแบบ</a:t>
            </a:r>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รูปภาพที่มีคำอธิบายภาพ">
    <p:spTree>
      <p:nvGrpSpPr>
        <p:cNvPr id="1" name=""/>
        <p:cNvGrpSpPr/>
        <p:nvPr/>
      </p:nvGrpSpPr>
      <p:grpSpPr>
        <a:xfrm>
          <a:off x="0" y="0"/>
          <a:ext cx="0" cy="0"/>
          <a:chOff x="0" y="0"/>
          <a:chExt cx="0" cy="0"/>
        </a:xfrm>
      </p:grpSpPr>
      <p:sp>
        <p:nvSpPr>
          <p:cNvPr id="8" name="สี่เหลี่ยมผืนผ้า 7" descr="สี่เหลี่ยมผืนผ้า"/>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h-TH" dirty="0">
              <a:latin typeface="Leelawadee" panose="020B0502040204020203" pitchFamily="34" charset="-34"/>
              <a:cs typeface="Leelawadee" panose="020B0502040204020203" pitchFamily="34" charset="-34"/>
            </a:endParaRPr>
          </a:p>
        </p:txBody>
      </p:sp>
      <p:sp>
        <p:nvSpPr>
          <p:cNvPr id="9" name="สี่เหลี่ยมผืนผ้า 8" descr="สี่เหลี่ยมผืนผ้า"/>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h-TH" dirty="0">
              <a:latin typeface="Leelawadee" panose="020B0502040204020203" pitchFamily="34" charset="-34"/>
              <a:cs typeface="Leelawadee" panose="020B0502040204020203" pitchFamily="34" charset="-34"/>
            </a:endParaRPr>
          </a:p>
        </p:txBody>
      </p:sp>
      <p:sp>
        <p:nvSpPr>
          <p:cNvPr id="2" name="ชื่อเรื่อง 1"/>
          <p:cNvSpPr>
            <a:spLocks noGrp="1"/>
          </p:cNvSpPr>
          <p:nvPr>
            <p:ph type="title"/>
          </p:nvPr>
        </p:nvSpPr>
        <p:spPr>
          <a:xfrm>
            <a:off x="7635240" y="3200400"/>
            <a:ext cx="3932237" cy="1752600"/>
          </a:xfrm>
        </p:spPr>
        <p:txBody>
          <a:bodyPr rtlCol="0" anchor="b">
            <a:normAutofit/>
          </a:bodyPr>
          <a:lstStyle>
            <a:lvl1pPr>
              <a:defRPr sz="3600">
                <a:latin typeface="Leelawadee" panose="020B0502040204020203" pitchFamily="34" charset="-34"/>
                <a:cs typeface="Leelawadee" panose="020B0502040204020203" pitchFamily="34" charset="-34"/>
              </a:defRPr>
            </a:lvl1pPr>
          </a:lstStyle>
          <a:p>
            <a:pPr rtl="0"/>
            <a:r>
              <a:rPr lang="th-TH" smtClean="0"/>
              <a:t>คลิกเพื่อแก้ไขสไตล์ชื่อเรื่องต้นแบบ</a:t>
            </a:r>
            <a:endParaRPr lang="th-TH" dirty="0"/>
          </a:p>
        </p:txBody>
      </p:sp>
      <p:sp>
        <p:nvSpPr>
          <p:cNvPr id="3" name="ตัวแทนรูปภาพ 2" descr="พื้นที่สำรองเปล่าสำหรับเพิ่มรูปภาพ คลิกบนพื้นที่สำรองแล้วเลือกรูปภาพที่คุณต้องการเพิ่ม"/>
          <p:cNvSpPr>
            <a:spLocks noGrp="1"/>
          </p:cNvSpPr>
          <p:nvPr>
            <p:ph type="pic" idx="1"/>
          </p:nvPr>
        </p:nvSpPr>
        <p:spPr>
          <a:xfrm>
            <a:off x="1" y="0"/>
            <a:ext cx="7008810" cy="6857999"/>
          </a:xfrm>
        </p:spPr>
        <p:txBody>
          <a:bodyPr tIns="457200" rtlCol="0">
            <a:normAutofit/>
          </a:bodyPr>
          <a:lstStyle>
            <a:lvl1pPr marL="0" indent="0" algn="ctr">
              <a:buNone/>
              <a:defRPr sz="2400">
                <a:latin typeface="Leelawadee" panose="020B0502040204020203" pitchFamily="34" charset="-34"/>
                <a:cs typeface="Leelawadee" panose="020B0502040204020203" pitchFamily="34" charset="-34"/>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th-TH" smtClean="0"/>
              <a:t>คลิกไอคอนเพื่อเพิ่มรูปภาพ</a:t>
            </a:r>
            <a:endParaRPr lang="th-TH" dirty="0"/>
          </a:p>
        </p:txBody>
      </p:sp>
      <p:sp>
        <p:nvSpPr>
          <p:cNvPr id="4" name="ตัวแทนข้อความ 3"/>
          <p:cNvSpPr>
            <a:spLocks noGrp="1"/>
          </p:cNvSpPr>
          <p:nvPr>
            <p:ph type="body" sz="half" idx="2"/>
          </p:nvPr>
        </p:nvSpPr>
        <p:spPr>
          <a:xfrm>
            <a:off x="7635240" y="5029200"/>
            <a:ext cx="3932237" cy="1374648"/>
          </a:xfrm>
        </p:spPr>
        <p:txBody>
          <a:bodyPr rtlCol="0"/>
          <a:lstStyle>
            <a:lvl1pPr marL="0" indent="0">
              <a:buNone/>
              <a:defRPr sz="1600">
                <a:solidFill>
                  <a:schemeClr val="bg1"/>
                </a:solidFill>
                <a:latin typeface="Leelawadee" panose="020B0502040204020203" pitchFamily="34" charset="-34"/>
                <a:cs typeface="Leelawadee" panose="020B0502040204020203" pitchFamily="34" charset="-34"/>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th-TH" smtClean="0"/>
              <a:t>คลิกเพื่อแก้ไขสไตล์ของข้อความต้นแบบ</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แถบสีแดง" descr="แถบสีแดง"/>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th-TH" noProof="0" dirty="0">
              <a:latin typeface="Leelawadee" panose="020B0502040204020203" pitchFamily="34" charset="-34"/>
              <a:cs typeface="Leelawadee" panose="020B0502040204020203" pitchFamily="34" charset="-34"/>
            </a:endParaRPr>
          </a:p>
        </p:txBody>
      </p:sp>
      <p:sp>
        <p:nvSpPr>
          <p:cNvPr id="2" name="ตัวแทนชื่อเรื่อง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pPr rtl="0"/>
            <a:r>
              <a:rPr lang="th-TH" noProof="0" dirty="0"/>
              <a:t>คลิกเพื่อแก้ไขสไตล์ชื่อเรื่องต้นแบบ</a:t>
            </a:r>
          </a:p>
        </p:txBody>
      </p:sp>
      <p:sp>
        <p:nvSpPr>
          <p:cNvPr id="3" name="ตัวแทนข้อความ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rtl="0"/>
            <a:r>
              <a:rPr lang="th-TH" noProof="0" dirty="0"/>
              <a:t>คลิกเพื่อแก้ไขสไตล์ของข้อความต้นแบบ</a:t>
            </a:r>
          </a:p>
          <a:p>
            <a:pPr lvl="1" rtl="0"/>
            <a:r>
              <a:rPr lang="th-TH" noProof="0" dirty="0"/>
              <a:t>ระดับที่สอง</a:t>
            </a:r>
          </a:p>
          <a:p>
            <a:pPr lvl="2" rtl="0"/>
            <a:r>
              <a:rPr lang="th-TH" noProof="0" dirty="0"/>
              <a:t>ระดับที่สาม</a:t>
            </a:r>
          </a:p>
          <a:p>
            <a:pPr lvl="3" rtl="0"/>
            <a:r>
              <a:rPr lang="th-TH" noProof="0" dirty="0"/>
              <a:t>ระดับที่สี่</a:t>
            </a:r>
          </a:p>
          <a:p>
            <a:pPr lvl="4" rtl="0"/>
            <a:r>
              <a:rPr lang="th-TH" noProof="0" dirty="0"/>
              <a:t>ระดับที่ห้า</a:t>
            </a:r>
          </a:p>
        </p:txBody>
      </p:sp>
      <p:sp>
        <p:nvSpPr>
          <p:cNvPr id="5" name="ตัวแทนท้ายกระดาษ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1100">
                <a:solidFill>
                  <a:schemeClr val="tx1"/>
                </a:solidFill>
                <a:latin typeface="Leelawadee" panose="020B0502040204020203" pitchFamily="34" charset="-34"/>
                <a:cs typeface="Leelawadee" panose="020B0502040204020203" pitchFamily="34" charset="-34"/>
              </a:defRPr>
            </a:lvl1pPr>
          </a:lstStyle>
          <a:p>
            <a:endParaRPr lang="th-TH" noProof="0" dirty="0"/>
          </a:p>
        </p:txBody>
      </p:sp>
      <p:sp>
        <p:nvSpPr>
          <p:cNvPr id="4" name="ตัวแทนวันที่ 3"/>
          <p:cNvSpPr>
            <a:spLocks noGrp="1"/>
          </p:cNvSpPr>
          <p:nvPr>
            <p:ph type="dt" sz="half" idx="2"/>
          </p:nvPr>
        </p:nvSpPr>
        <p:spPr>
          <a:xfrm>
            <a:off x="9067800" y="6465885"/>
            <a:ext cx="1066800" cy="239715"/>
          </a:xfrm>
          <a:prstGeom prst="rect">
            <a:avLst/>
          </a:prstGeom>
        </p:spPr>
        <p:txBody>
          <a:bodyPr vert="horz" lIns="91440" tIns="45720" rIns="91440" bIns="45720" rtlCol="0" anchor="ctr"/>
          <a:lstStyle>
            <a:lvl1pPr algn="r">
              <a:defRPr sz="1100">
                <a:solidFill>
                  <a:schemeClr val="tx1"/>
                </a:solidFill>
                <a:latin typeface="Leelawadee" panose="020B0502040204020203" pitchFamily="34" charset="-34"/>
                <a:cs typeface="Leelawadee" panose="020B0502040204020203" pitchFamily="34" charset="-34"/>
              </a:defRPr>
            </a:lvl1pPr>
          </a:lstStyle>
          <a:p>
            <a:fld id="{6FF69D69-A6BA-49AF-BE4F-EC5622541276}" type="datetime1">
              <a:rPr lang="th-TH" noProof="0" smtClean="0"/>
              <a:t>16/05/66</a:t>
            </a:fld>
            <a:endParaRPr lang="th-TH" noProof="0" dirty="0"/>
          </a:p>
        </p:txBody>
      </p:sp>
      <p:sp>
        <p:nvSpPr>
          <p:cNvPr id="6" name="ตัวแทนหมายเลขสไลด์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1100">
                <a:solidFill>
                  <a:schemeClr val="tx1"/>
                </a:solidFill>
                <a:latin typeface="Leelawadee" panose="020B0502040204020203" pitchFamily="34" charset="-34"/>
                <a:cs typeface="Leelawadee" panose="020B0502040204020203" pitchFamily="34" charset="-34"/>
              </a:defRPr>
            </a:lvl1pPr>
          </a:lstStyle>
          <a:p>
            <a:fld id="{E31375A4-56A4-47D6-9801-1991572033F7}" type="slidenum">
              <a:rPr lang="th-TH" noProof="0" smtClean="0"/>
              <a:pPr/>
              <a:t>‹#›</a:t>
            </a:fld>
            <a:endParaRPr lang="th-TH" noProof="0"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bg1"/>
          </a:solidFill>
          <a:latin typeface="Leelawadee" panose="020B0502040204020203" pitchFamily="34" charset="-34"/>
          <a:ea typeface="+mj-ea"/>
          <a:cs typeface="Leelawadee" panose="020B0502040204020203" pitchFamily="34" charset="-34"/>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Leelawadee" panose="020B0502040204020203" pitchFamily="34" charset="-34"/>
          <a:ea typeface="+mn-ea"/>
          <a:cs typeface="Leelawadee" panose="020B0502040204020203" pitchFamily="34" charset="-34"/>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Leelawadee" panose="020B0502040204020203" pitchFamily="34" charset="-34"/>
          <a:ea typeface="+mn-ea"/>
          <a:cs typeface="Leelawadee" panose="020B0502040204020203" pitchFamily="34" charset="-34"/>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Leelawadee" panose="020B0502040204020203" pitchFamily="34" charset="-34"/>
          <a:ea typeface="+mn-ea"/>
          <a:cs typeface="Leelawadee" panose="020B0502040204020203" pitchFamily="34" charset="-34"/>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Leelawadee" panose="020B0502040204020203" pitchFamily="34" charset="-34"/>
          <a:ea typeface="+mn-ea"/>
          <a:cs typeface="Leelawadee" panose="020B0502040204020203" pitchFamily="34" charset="-34"/>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Leelawadee" panose="020B0502040204020203" pitchFamily="34" charset="-34"/>
          <a:ea typeface="+mn-ea"/>
          <a:cs typeface="Leelawadee" panose="020B0502040204020203" pitchFamily="34" charset="-34"/>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hyperlink" Target="https://www.webmd.com/fitness-exercise/guide/how-to-boost-your-metabolism" TargetMode="External"/><Relationship Id="rId2" Type="http://schemas.openxmlformats.org/officeDocument/2006/relationships/hyperlink" Target="https://www.webmd.com/drugs/index-drugs.aspx" TargetMode="External"/><Relationship Id="rId1" Type="http://schemas.openxmlformats.org/officeDocument/2006/relationships/slideLayout" Target="../slideLayouts/slideLayout2.xml"/><Relationship Id="rId4" Type="http://schemas.openxmlformats.org/officeDocument/2006/relationships/hyperlink" Target="https://www.webmd.com/first-aid/carbon-monoxide-co"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webmd.com/fitness-exercise/guide/how-to-boost-your-metabolism" TargetMode="External"/><Relationship Id="rId2" Type="http://schemas.openxmlformats.org/officeDocument/2006/relationships/hyperlink" Target="https://www.webmd.com/drugs/index-drugs.aspx" TargetMode="External"/><Relationship Id="rId1" Type="http://schemas.openxmlformats.org/officeDocument/2006/relationships/slideLayout" Target="../slideLayouts/slideLayout2.xml"/><Relationship Id="rId4" Type="http://schemas.openxmlformats.org/officeDocument/2006/relationships/hyperlink" Target="https://www.webmd.com/first-aid/carbon-monoxide-c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medlineplus.gov/woundsandinjuries.html" TargetMode="External"/><Relationship Id="rId7" Type="http://schemas.openxmlformats.org/officeDocument/2006/relationships/image" Target="../media/image39.png"/><Relationship Id="rId2" Type="http://schemas.openxmlformats.org/officeDocument/2006/relationships/hyperlink" Target="https://medlineplus.gov/blood.html" TargetMode="Externa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s://medlineplus.gov/vaginalbleeding.html" TargetMode="External"/><Relationship Id="rId4" Type="http://schemas.openxmlformats.org/officeDocument/2006/relationships/hyperlink" Target="https://medlineplus.gov/gastrointestinalbleeding.html"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medlineplus.gov/ency/article/000051.htm" TargetMode="External"/><Relationship Id="rId2" Type="http://schemas.openxmlformats.org/officeDocument/2006/relationships/hyperlink" Target="https://medlineplus.gov/ency/article/003202.htm" TargetMode="External"/><Relationship Id="rId1" Type="http://schemas.openxmlformats.org/officeDocument/2006/relationships/slideLayout" Target="../slideLayouts/slideLayout2.xml"/><Relationship Id="rId5" Type="http://schemas.openxmlformats.org/officeDocument/2006/relationships/hyperlink" Target="https://medlineplus.gov/ency/article/000386.htm" TargetMode="External"/><Relationship Id="rId4" Type="http://schemas.openxmlformats.org/officeDocument/2006/relationships/hyperlink" Target="https://medlineplus.gov/ency/article/003092.ht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my.clevelandclinic.org/health/symptoms/21476-chills" TargetMode="External"/><Relationship Id="rId7" Type="http://schemas.openxmlformats.org/officeDocument/2006/relationships/image" Target="../media/image5.png"/><Relationship Id="rId2" Type="http://schemas.openxmlformats.org/officeDocument/2006/relationships/hyperlink" Target="https://my.clevelandclinic.org/health/symptoms/10880-fever"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my.clevelandclinic.org/health/body/22584-nerves" TargetMode="External"/><Relationship Id="rId4" Type="http://schemas.openxmlformats.org/officeDocument/2006/relationships/hyperlink" Target="https://my.clevelandclinic.org/health/body/21738-tendon"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my.clevelandclinic.org/health/body/22584-nerves" TargetMode="External"/><Relationship Id="rId2" Type="http://schemas.openxmlformats.org/officeDocument/2006/relationships/hyperlink" Target="https://my.clevelandclinic.org/health/body/21738-tendon" TargetMode="Externa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ctrTitle"/>
          </p:nvPr>
        </p:nvSpPr>
        <p:spPr>
          <a:xfrm>
            <a:off x="479376" y="2348880"/>
            <a:ext cx="5159896" cy="2376264"/>
          </a:xfrm>
        </p:spPr>
        <p:txBody>
          <a:bodyPr rtlCol="0">
            <a:normAutofit/>
          </a:bodyPr>
          <a:lstStyle/>
          <a:p>
            <a:r>
              <a:rPr lang="en-US" sz="6000" b="1" dirty="0" smtClean="0">
                <a:latin typeface="TH SarabunPSK" panose="020B0500040200020003" pitchFamily="34" charset="-34"/>
                <a:cs typeface="TH SarabunPSK" panose="020B0500040200020003" pitchFamily="34" charset="-34"/>
              </a:rPr>
              <a:t/>
            </a:r>
            <a:br>
              <a:rPr lang="en-US" sz="6000" b="1" dirty="0" smtClean="0">
                <a:latin typeface="TH SarabunPSK" panose="020B0500040200020003" pitchFamily="34" charset="-34"/>
                <a:cs typeface="TH SarabunPSK" panose="020B0500040200020003" pitchFamily="34" charset="-34"/>
              </a:rPr>
            </a:br>
            <a:r>
              <a:rPr lang="en-US" sz="6000" b="1" dirty="0" smtClean="0">
                <a:latin typeface="TH SarabunPSK" panose="020B0500040200020003" pitchFamily="34" charset="-34"/>
                <a:cs typeface="TH SarabunPSK" panose="020B0500040200020003" pitchFamily="34" charset="-34"/>
              </a:rPr>
              <a:t>Primary First Aid and Emergency </a:t>
            </a:r>
            <a:endParaRPr lang="th-TH" sz="6000" b="1" dirty="0">
              <a:latin typeface="TH SarabunPSK" panose="020B0500040200020003" pitchFamily="34" charset="-34"/>
              <a:cs typeface="TH SarabunPSK" panose="020B0500040200020003" pitchFamily="34" charset="-34"/>
            </a:endParaRPr>
          </a:p>
        </p:txBody>
      </p:sp>
      <p:sp>
        <p:nvSpPr>
          <p:cNvPr id="3" name="ชื่อเรื่องรอง 2"/>
          <p:cNvSpPr>
            <a:spLocks noGrp="1"/>
          </p:cNvSpPr>
          <p:nvPr>
            <p:ph type="subTitle" idx="1"/>
          </p:nvPr>
        </p:nvSpPr>
        <p:spPr/>
        <p:txBody>
          <a:bodyPr rtlCol="0"/>
          <a:lstStyle/>
          <a:p>
            <a:pPr rtl="0"/>
            <a:r>
              <a:rPr lang="en-US" dirty="0" err="1" smtClean="0"/>
              <a:t>Supaluk</a:t>
            </a:r>
            <a:r>
              <a:rPr lang="en-US" dirty="0" smtClean="0"/>
              <a:t> </a:t>
            </a:r>
            <a:r>
              <a:rPr lang="en-US" dirty="0" err="1" smtClean="0"/>
              <a:t>PhuenTHOng</a:t>
            </a:r>
            <a:endParaRPr lang="th-TH" dirty="0"/>
          </a:p>
        </p:txBody>
      </p:sp>
    </p:spTree>
    <p:extLst>
      <p:ext uri="{BB962C8B-B14F-4D97-AF65-F5344CB8AC3E}">
        <p14:creationId xmlns:p14="http://schemas.microsoft.com/office/powerpoint/2010/main" val="435141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119336" y="44624"/>
            <a:ext cx="3024336" cy="914400"/>
          </a:xfrm>
          <a:prstGeom prst="rect">
            <a:avLst/>
          </a:prstGeom>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H SarabunPSK" panose="020B0500040200020003" pitchFamily="34" charset="-34"/>
                <a:cs typeface="TH SarabunPSK" panose="020B0500040200020003" pitchFamily="34" charset="-34"/>
              </a:rPr>
              <a:t>Snake bite </a:t>
            </a:r>
            <a:endParaRPr lang="th-TH" sz="4000" b="1" dirty="0">
              <a:latin typeface="TH SarabunPSK" panose="020B0500040200020003" pitchFamily="34" charset="-34"/>
              <a:cs typeface="TH SarabunPSK" panose="020B0500040200020003" pitchFamily="34" charset="-34"/>
            </a:endParaRPr>
          </a:p>
        </p:txBody>
      </p:sp>
      <p:sp>
        <p:nvSpPr>
          <p:cNvPr id="4" name="Rectangle 3"/>
          <p:cNvSpPr/>
          <p:nvPr/>
        </p:nvSpPr>
        <p:spPr>
          <a:xfrm>
            <a:off x="9120336" y="2492896"/>
            <a:ext cx="20162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bg1"/>
                </a:solidFill>
                <a:prstDash val="solid"/>
              </a:ln>
              <a:solidFill>
                <a:schemeClr val="accent2">
                  <a:lumMod val="40000"/>
                  <a:lumOff val="60000"/>
                </a:schemeClr>
              </a:solidFill>
            </a:endParaRPr>
          </a:p>
        </p:txBody>
      </p:sp>
      <p:sp>
        <p:nvSpPr>
          <p:cNvPr id="6" name="Rectangle 5"/>
          <p:cNvSpPr/>
          <p:nvPr/>
        </p:nvSpPr>
        <p:spPr>
          <a:xfrm>
            <a:off x="767408" y="1268760"/>
            <a:ext cx="10369152" cy="4832092"/>
          </a:xfrm>
          <a:prstGeom prst="rect">
            <a:avLst/>
          </a:prstGeom>
        </p:spPr>
        <p:txBody>
          <a:bodyPr wrap="square">
            <a:spAutoFit/>
          </a:bodyPr>
          <a:lstStyle/>
          <a:p>
            <a:pPr algn="just"/>
            <a:r>
              <a:rPr lang="en-US" sz="2800" b="1" dirty="0">
                <a:solidFill>
                  <a:srgbClr val="3C4245"/>
                </a:solidFill>
                <a:latin typeface="TH SarabunPSK" panose="020B0500040200020003" pitchFamily="34" charset="-34"/>
                <a:cs typeface="TH SarabunPSK" panose="020B0500040200020003" pitchFamily="34" charset="-34"/>
              </a:rPr>
              <a:t>Treatment</a:t>
            </a:r>
          </a:p>
          <a:p>
            <a:pPr algn="just"/>
            <a:r>
              <a:rPr lang="en-US" sz="2800" dirty="0" smtClean="0">
                <a:solidFill>
                  <a:srgbClr val="3C4245"/>
                </a:solidFill>
                <a:latin typeface="TH SarabunPSK" panose="020B0500040200020003" pitchFamily="34" charset="-34"/>
                <a:cs typeface="TH SarabunPSK" panose="020B0500040200020003" pitchFamily="34" charset="-34"/>
              </a:rPr>
              <a:t>	Approximately </a:t>
            </a:r>
            <a:r>
              <a:rPr lang="en-US" sz="2800" dirty="0">
                <a:solidFill>
                  <a:srgbClr val="3C4245"/>
                </a:solidFill>
                <a:latin typeface="TH SarabunPSK" panose="020B0500040200020003" pitchFamily="34" charset="-34"/>
                <a:cs typeface="TH SarabunPSK" panose="020B0500040200020003" pitchFamily="34" charset="-34"/>
              </a:rPr>
              <a:t>600 species of snake are venomous and approximately 50-70% of bites by these cause envenomation. At the time of a bite, the cornerstone of care is complete immobilization of the affected body part and prompt transfer to a medical facility. Tourniquets and cutting wounds can worsen the effects of the venom and should not be used as first aid.</a:t>
            </a:r>
          </a:p>
          <a:p>
            <a:pPr algn="just"/>
            <a:r>
              <a:rPr lang="en-US" sz="2800" dirty="0" smtClean="0">
                <a:solidFill>
                  <a:srgbClr val="3C4245"/>
                </a:solidFill>
                <a:latin typeface="TH SarabunPSK" panose="020B0500040200020003" pitchFamily="34" charset="-34"/>
                <a:cs typeface="TH SarabunPSK" panose="020B0500040200020003" pitchFamily="34" charset="-34"/>
              </a:rPr>
              <a:t>	Frequently</a:t>
            </a:r>
            <a:r>
              <a:rPr lang="en-US" sz="2800" dirty="0">
                <a:solidFill>
                  <a:srgbClr val="3C4245"/>
                </a:solidFill>
                <a:latin typeface="TH SarabunPSK" panose="020B0500040200020003" pitchFamily="34" charset="-34"/>
                <a:cs typeface="TH SarabunPSK" panose="020B0500040200020003" pitchFamily="34" charset="-34"/>
              </a:rPr>
              <a:t>, victims of snake bites will require treatment with </a:t>
            </a:r>
            <a:r>
              <a:rPr lang="en-US" sz="2800" dirty="0" err="1">
                <a:solidFill>
                  <a:srgbClr val="3C4245"/>
                </a:solidFill>
                <a:latin typeface="TH SarabunPSK" panose="020B0500040200020003" pitchFamily="34" charset="-34"/>
                <a:cs typeface="TH SarabunPSK" panose="020B0500040200020003" pitchFamily="34" charset="-34"/>
              </a:rPr>
              <a:t>antivenom</a:t>
            </a:r>
            <a:r>
              <a:rPr lang="en-US" sz="2800" dirty="0">
                <a:solidFill>
                  <a:srgbClr val="3C4245"/>
                </a:solidFill>
                <a:latin typeface="TH SarabunPSK" panose="020B0500040200020003" pitchFamily="34" charset="-34"/>
                <a:cs typeface="TH SarabunPSK" panose="020B0500040200020003" pitchFamily="34" charset="-34"/>
              </a:rPr>
              <a:t>. It is important that the </a:t>
            </a:r>
            <a:r>
              <a:rPr lang="en-US" sz="2800" dirty="0" err="1">
                <a:solidFill>
                  <a:srgbClr val="3C4245"/>
                </a:solidFill>
                <a:latin typeface="TH SarabunPSK" panose="020B0500040200020003" pitchFamily="34" charset="-34"/>
                <a:cs typeface="TH SarabunPSK" panose="020B0500040200020003" pitchFamily="34" charset="-34"/>
              </a:rPr>
              <a:t>antivenom</a:t>
            </a:r>
            <a:r>
              <a:rPr lang="en-US" sz="2800" dirty="0">
                <a:solidFill>
                  <a:srgbClr val="3C4245"/>
                </a:solidFill>
                <a:latin typeface="TH SarabunPSK" panose="020B0500040200020003" pitchFamily="34" charset="-34"/>
                <a:cs typeface="TH SarabunPSK" panose="020B0500040200020003" pitchFamily="34" charset="-34"/>
              </a:rPr>
              <a:t> is appropriate for snakes endemic to the region. Additional measures include wound cleansing to decrease infection risk, supportive therapy such as airway support, and administration of tetanus vaccine upon discharge if the person has been inadequately vaccinated against tetanus.</a:t>
            </a:r>
            <a:endParaRPr lang="en-US" sz="2800" b="0" i="0" dirty="0">
              <a:solidFill>
                <a:srgbClr val="3C4245"/>
              </a:solidFill>
              <a:effectLst/>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149173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รูปภาพ 3"/>
          <p:cNvPicPr>
            <a:picLocks noChangeAspect="1"/>
          </p:cNvPicPr>
          <p:nvPr/>
        </p:nvPicPr>
        <p:blipFill>
          <a:blip r:embed="rId2"/>
          <a:stretch>
            <a:fillRect/>
          </a:stretch>
        </p:blipFill>
        <p:spPr>
          <a:xfrm>
            <a:off x="4344348" y="1304628"/>
            <a:ext cx="2211527" cy="1771503"/>
          </a:xfrm>
          <a:prstGeom prst="rect">
            <a:avLst/>
          </a:prstGeom>
        </p:spPr>
      </p:pic>
      <p:pic>
        <p:nvPicPr>
          <p:cNvPr id="5" name="รูปภาพ 4"/>
          <p:cNvPicPr>
            <a:picLocks noChangeAspect="1"/>
          </p:cNvPicPr>
          <p:nvPr/>
        </p:nvPicPr>
        <p:blipFill>
          <a:blip r:embed="rId3"/>
          <a:stretch>
            <a:fillRect/>
          </a:stretch>
        </p:blipFill>
        <p:spPr>
          <a:xfrm>
            <a:off x="6535325" y="979709"/>
            <a:ext cx="1892516" cy="1668907"/>
          </a:xfrm>
          <a:prstGeom prst="rect">
            <a:avLst/>
          </a:prstGeom>
        </p:spPr>
      </p:pic>
      <p:pic>
        <p:nvPicPr>
          <p:cNvPr id="6" name="รูปภาพ 5"/>
          <p:cNvPicPr>
            <a:picLocks noChangeAspect="1"/>
          </p:cNvPicPr>
          <p:nvPr/>
        </p:nvPicPr>
        <p:blipFill>
          <a:blip r:embed="rId4"/>
          <a:stretch>
            <a:fillRect/>
          </a:stretch>
        </p:blipFill>
        <p:spPr>
          <a:xfrm>
            <a:off x="2535764" y="1304628"/>
            <a:ext cx="1892516" cy="1552575"/>
          </a:xfrm>
          <a:prstGeom prst="rect">
            <a:avLst/>
          </a:prstGeom>
        </p:spPr>
      </p:pic>
      <p:pic>
        <p:nvPicPr>
          <p:cNvPr id="7" name="รูปภาพ 6"/>
          <p:cNvPicPr>
            <a:picLocks noChangeAspect="1"/>
          </p:cNvPicPr>
          <p:nvPr/>
        </p:nvPicPr>
        <p:blipFill>
          <a:blip r:embed="rId5"/>
          <a:stretch>
            <a:fillRect/>
          </a:stretch>
        </p:blipFill>
        <p:spPr>
          <a:xfrm>
            <a:off x="551384" y="1355623"/>
            <a:ext cx="1976636" cy="1243959"/>
          </a:xfrm>
          <a:prstGeom prst="rect">
            <a:avLst/>
          </a:prstGeom>
        </p:spPr>
      </p:pic>
      <p:sp>
        <p:nvSpPr>
          <p:cNvPr id="9" name="สี่เหลี่ยมผืนผ้า 1"/>
          <p:cNvSpPr/>
          <p:nvPr/>
        </p:nvSpPr>
        <p:spPr>
          <a:xfrm>
            <a:off x="551384" y="2605159"/>
            <a:ext cx="817290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3600" b="1" dirty="0" smtClean="0">
                <a:latin typeface="TH SarabunPSK" panose="020B0500040200020003" pitchFamily="34" charset="-34"/>
                <a:cs typeface="TH SarabunPSK" panose="020B0500040200020003" pitchFamily="34" charset="-34"/>
              </a:rPr>
              <a:t>Scorpion </a:t>
            </a:r>
            <a:r>
              <a:rPr lang="da-DK" sz="3600" b="1" dirty="0">
                <a:latin typeface="TH SarabunPSK" panose="020B0500040200020003" pitchFamily="34" charset="-34"/>
                <a:cs typeface="TH SarabunPSK" panose="020B0500040200020003" pitchFamily="34" charset="-34"/>
              </a:rPr>
              <a:t>sting / Centipede / Spider </a:t>
            </a:r>
            <a:r>
              <a:rPr lang="da-DK" sz="3600" b="1" dirty="0" smtClean="0">
                <a:latin typeface="TH SarabunPSK" panose="020B0500040200020003" pitchFamily="34" charset="-34"/>
                <a:cs typeface="TH SarabunPSK" panose="020B0500040200020003" pitchFamily="34" charset="-34"/>
              </a:rPr>
              <a:t>bite</a:t>
            </a:r>
            <a:endParaRPr lang="da-DK" sz="3600" b="1" dirty="0">
              <a:latin typeface="TH SarabunPSK" panose="020B0500040200020003" pitchFamily="34" charset="-34"/>
              <a:cs typeface="TH SarabunPSK" panose="020B0500040200020003" pitchFamily="34" charset="-34"/>
            </a:endParaRPr>
          </a:p>
          <a:p>
            <a:pPr algn="ctr"/>
            <a:r>
              <a:rPr lang="th-TH" dirty="0" smtClean="0"/>
              <a:t> </a:t>
            </a:r>
            <a:endParaRPr lang="th-TH" dirty="0"/>
          </a:p>
        </p:txBody>
      </p:sp>
      <p:sp>
        <p:nvSpPr>
          <p:cNvPr id="2" name="สี่เหลี่ยมผืนผ้า 1"/>
          <p:cNvSpPr/>
          <p:nvPr/>
        </p:nvSpPr>
        <p:spPr>
          <a:xfrm>
            <a:off x="299356" y="402053"/>
            <a:ext cx="727280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H SarabunPSK" panose="020B0500040200020003" pitchFamily="34" charset="-34"/>
                <a:cs typeface="TH SarabunPSK" panose="020B0500040200020003" pitchFamily="34" charset="-34"/>
              </a:rPr>
              <a:t>Bee </a:t>
            </a:r>
            <a:r>
              <a:rPr lang="en-US" sz="4000" b="1" dirty="0">
                <a:latin typeface="TH SarabunPSK" panose="020B0500040200020003" pitchFamily="34" charset="-34"/>
                <a:cs typeface="TH SarabunPSK" panose="020B0500040200020003" pitchFamily="34" charset="-34"/>
              </a:rPr>
              <a:t>/ Wasp / Hornet </a:t>
            </a:r>
            <a:r>
              <a:rPr lang="en-US" sz="4000" b="1" dirty="0" smtClean="0">
                <a:latin typeface="TH SarabunPSK" panose="020B0500040200020003" pitchFamily="34" charset="-34"/>
                <a:cs typeface="TH SarabunPSK" panose="020B0500040200020003" pitchFamily="34" charset="-34"/>
              </a:rPr>
              <a:t>Sting</a:t>
            </a:r>
            <a:endParaRPr lang="en-US" sz="4000" b="1" dirty="0">
              <a:latin typeface="TH SarabunPSK" panose="020B0500040200020003" pitchFamily="34" charset="-34"/>
              <a:cs typeface="TH SarabunPSK" panose="020B0500040200020003" pitchFamily="34" charset="-34"/>
            </a:endParaRPr>
          </a:p>
          <a:p>
            <a:pPr algn="ctr"/>
            <a:r>
              <a:rPr lang="th-TH" dirty="0" smtClean="0"/>
              <a:t> </a:t>
            </a:r>
            <a:endParaRPr lang="th-TH" dirty="0"/>
          </a:p>
        </p:txBody>
      </p:sp>
      <p:pic>
        <p:nvPicPr>
          <p:cNvPr id="10" name="รูปภาพ 4"/>
          <p:cNvPicPr>
            <a:picLocks noChangeAspect="1"/>
          </p:cNvPicPr>
          <p:nvPr/>
        </p:nvPicPr>
        <p:blipFill>
          <a:blip r:embed="rId6"/>
          <a:stretch>
            <a:fillRect/>
          </a:stretch>
        </p:blipFill>
        <p:spPr>
          <a:xfrm>
            <a:off x="8498214" y="1814162"/>
            <a:ext cx="1656183" cy="1771650"/>
          </a:xfrm>
          <a:prstGeom prst="rect">
            <a:avLst/>
          </a:prstGeom>
        </p:spPr>
      </p:pic>
      <p:pic>
        <p:nvPicPr>
          <p:cNvPr id="11" name="รูปภาพ 3"/>
          <p:cNvPicPr>
            <a:picLocks noChangeAspect="1"/>
          </p:cNvPicPr>
          <p:nvPr/>
        </p:nvPicPr>
        <p:blipFill>
          <a:blip r:embed="rId7"/>
          <a:stretch>
            <a:fillRect/>
          </a:stretch>
        </p:blipFill>
        <p:spPr>
          <a:xfrm>
            <a:off x="10164452" y="2142170"/>
            <a:ext cx="1656183" cy="1430065"/>
          </a:xfrm>
          <a:prstGeom prst="rect">
            <a:avLst/>
          </a:prstGeom>
        </p:spPr>
      </p:pic>
      <p:sp>
        <p:nvSpPr>
          <p:cNvPr id="12" name="สี่เหลี่ยมผืนผ้า 1"/>
          <p:cNvSpPr/>
          <p:nvPr/>
        </p:nvSpPr>
        <p:spPr>
          <a:xfrm>
            <a:off x="963026" y="3582267"/>
            <a:ext cx="2828718"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H SarabunPSK" panose="020B0500040200020003" pitchFamily="34" charset="-34"/>
                <a:cs typeface="TH SarabunPSK" panose="020B0500040200020003" pitchFamily="34" charset="-34"/>
              </a:rPr>
              <a:t>Sea urchins</a:t>
            </a:r>
            <a:endParaRPr lang="en-US" sz="3600" b="1" dirty="0">
              <a:latin typeface="TH SarabunPSK" panose="020B0500040200020003" pitchFamily="34" charset="-34"/>
              <a:cs typeface="TH SarabunPSK" panose="020B0500040200020003" pitchFamily="34" charset="-34"/>
            </a:endParaRPr>
          </a:p>
        </p:txBody>
      </p:sp>
      <p:pic>
        <p:nvPicPr>
          <p:cNvPr id="13" name="รูปภาพ 3"/>
          <p:cNvPicPr>
            <a:picLocks noChangeAspect="1"/>
          </p:cNvPicPr>
          <p:nvPr/>
        </p:nvPicPr>
        <p:blipFill>
          <a:blip r:embed="rId8"/>
          <a:stretch>
            <a:fillRect/>
          </a:stretch>
        </p:blipFill>
        <p:spPr>
          <a:xfrm>
            <a:off x="3816162" y="3567915"/>
            <a:ext cx="2088232" cy="1691593"/>
          </a:xfrm>
          <a:prstGeom prst="rect">
            <a:avLst/>
          </a:prstGeom>
        </p:spPr>
      </p:pic>
      <p:pic>
        <p:nvPicPr>
          <p:cNvPr id="14" name="รูปภาพ 4"/>
          <p:cNvPicPr>
            <a:picLocks noChangeAspect="1"/>
          </p:cNvPicPr>
          <p:nvPr/>
        </p:nvPicPr>
        <p:blipFill>
          <a:blip r:embed="rId9"/>
          <a:stretch>
            <a:fillRect/>
          </a:stretch>
        </p:blipFill>
        <p:spPr>
          <a:xfrm>
            <a:off x="5893356" y="3597734"/>
            <a:ext cx="2448272" cy="1415802"/>
          </a:xfrm>
          <a:prstGeom prst="rect">
            <a:avLst/>
          </a:prstGeom>
        </p:spPr>
      </p:pic>
      <p:sp>
        <p:nvSpPr>
          <p:cNvPr id="15" name="สี่เหลี่ยมผืนผ้า 1"/>
          <p:cNvSpPr/>
          <p:nvPr/>
        </p:nvSpPr>
        <p:spPr>
          <a:xfrm>
            <a:off x="994306" y="5322216"/>
            <a:ext cx="5004556"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H SarabunPSK" panose="020B0500040200020003" pitchFamily="34" charset="-34"/>
                <a:cs typeface="TH SarabunPSK" panose="020B0500040200020003" pitchFamily="34" charset="-34"/>
              </a:rPr>
              <a:t>Jellyfish dermatitis</a:t>
            </a:r>
            <a:endParaRPr lang="en-US" sz="3600" b="1" dirty="0">
              <a:latin typeface="TH SarabunPSK" panose="020B0500040200020003" pitchFamily="34" charset="-34"/>
              <a:cs typeface="TH SarabunPSK" panose="020B0500040200020003" pitchFamily="34" charset="-34"/>
            </a:endParaRPr>
          </a:p>
        </p:txBody>
      </p:sp>
      <p:pic>
        <p:nvPicPr>
          <p:cNvPr id="16" name="รูปภาพ 3"/>
          <p:cNvPicPr>
            <a:picLocks noChangeAspect="1"/>
          </p:cNvPicPr>
          <p:nvPr/>
        </p:nvPicPr>
        <p:blipFill>
          <a:blip r:embed="rId10"/>
          <a:stretch>
            <a:fillRect/>
          </a:stretch>
        </p:blipFill>
        <p:spPr>
          <a:xfrm>
            <a:off x="8604969" y="4727542"/>
            <a:ext cx="2567609" cy="2085834"/>
          </a:xfrm>
          <a:prstGeom prst="rect">
            <a:avLst/>
          </a:prstGeom>
        </p:spPr>
      </p:pic>
      <p:pic>
        <p:nvPicPr>
          <p:cNvPr id="17" name="รูปภาพ 4"/>
          <p:cNvPicPr>
            <a:picLocks noChangeAspect="1"/>
          </p:cNvPicPr>
          <p:nvPr/>
        </p:nvPicPr>
        <p:blipFill>
          <a:blip r:embed="rId11"/>
          <a:stretch>
            <a:fillRect/>
          </a:stretch>
        </p:blipFill>
        <p:spPr>
          <a:xfrm>
            <a:off x="5985594" y="5306828"/>
            <a:ext cx="2619375" cy="1484784"/>
          </a:xfrm>
          <a:prstGeom prst="rect">
            <a:avLst/>
          </a:prstGeom>
        </p:spPr>
      </p:pic>
    </p:spTree>
    <p:extLst>
      <p:ext uri="{BB962C8B-B14F-4D97-AF65-F5344CB8AC3E}">
        <p14:creationId xmlns:p14="http://schemas.microsoft.com/office/powerpoint/2010/main" val="397818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07368" y="303237"/>
            <a:ext cx="10058400" cy="1325563"/>
          </a:xfrm>
        </p:spPr>
        <p:txBody>
          <a:bodyPr>
            <a:normAutofit fontScale="90000"/>
          </a:bodyPr>
          <a:lstStyle/>
          <a:p>
            <a:r>
              <a:rPr lang="th-TH" b="1" dirty="0" smtClean="0">
                <a:latin typeface="TH SarabunPSK" panose="020B0500040200020003" pitchFamily="34" charset="-34"/>
                <a:cs typeface="TH SarabunPSK" panose="020B0500040200020003" pitchFamily="34" charset="-34"/>
              </a:rPr>
              <a:t/>
            </a:r>
            <a:br>
              <a:rPr lang="th-TH" b="1" dirty="0" smtClean="0">
                <a:latin typeface="TH SarabunPSK" panose="020B0500040200020003" pitchFamily="34" charset="-34"/>
                <a:cs typeface="TH SarabunPSK" panose="020B0500040200020003" pitchFamily="34" charset="-34"/>
              </a:rPr>
            </a:br>
            <a:r>
              <a:rPr lang="en-US" sz="6700" b="1" dirty="0" smtClean="0">
                <a:latin typeface="TH SarabunPSK" panose="020B0500040200020003" pitchFamily="34" charset="-34"/>
                <a:cs typeface="TH SarabunPSK" panose="020B0500040200020003" pitchFamily="34" charset="-34"/>
              </a:rPr>
              <a:t>Toxic </a:t>
            </a:r>
            <a:r>
              <a:rPr lang="en-US" sz="6700" b="1" dirty="0">
                <a:latin typeface="TH SarabunPSK" panose="020B0500040200020003" pitchFamily="34" charset="-34"/>
                <a:cs typeface="TH SarabunPSK" panose="020B0500040200020003" pitchFamily="34" charset="-34"/>
              </a:rPr>
              <a:t>substance / Drug over </a:t>
            </a:r>
            <a:r>
              <a:rPr lang="en-US" sz="6700" b="1" dirty="0" smtClean="0">
                <a:latin typeface="TH SarabunPSK" panose="020B0500040200020003" pitchFamily="34" charset="-34"/>
                <a:cs typeface="TH SarabunPSK" panose="020B0500040200020003" pitchFamily="34" charset="-34"/>
              </a:rPr>
              <a:t>dose</a:t>
            </a:r>
            <a:r>
              <a:rPr lang="en-US" sz="4000" b="1" dirty="0">
                <a:latin typeface="TH SarabunPSK" panose="020B0500040200020003" pitchFamily="34" charset="-34"/>
                <a:cs typeface="TH SarabunPSK" panose="020B0500040200020003" pitchFamily="34" charset="-34"/>
              </a:rPr>
              <a:t/>
            </a:r>
            <a:br>
              <a:rPr lang="en-US" sz="4000" b="1" dirty="0">
                <a:latin typeface="TH SarabunPSK" panose="020B0500040200020003" pitchFamily="34" charset="-34"/>
                <a:cs typeface="TH SarabunPSK" panose="020B0500040200020003" pitchFamily="34" charset="-34"/>
              </a:rPr>
            </a:br>
            <a:endParaRPr lang="th-TH" sz="4000" b="1" dirty="0">
              <a:latin typeface="TH SarabunPSK" panose="020B0500040200020003" pitchFamily="34" charset="-34"/>
              <a:cs typeface="TH SarabunPSK" panose="020B0500040200020003" pitchFamily="34" charset="-34"/>
            </a:endParaRPr>
          </a:p>
        </p:txBody>
      </p:sp>
      <p:sp>
        <p:nvSpPr>
          <p:cNvPr id="6" name="สี่เหลี่ยมผืนผ้า 5"/>
          <p:cNvSpPr/>
          <p:nvPr/>
        </p:nvSpPr>
        <p:spPr>
          <a:xfrm>
            <a:off x="155340" y="1628800"/>
            <a:ext cx="11881320" cy="2308324"/>
          </a:xfrm>
          <a:prstGeom prst="rect">
            <a:avLst/>
          </a:prstGeom>
        </p:spPr>
        <p:txBody>
          <a:bodyPr wrap="square">
            <a:spAutoFit/>
          </a:bodyPr>
          <a:lstStyle/>
          <a:p>
            <a:pPr lvl="0" algn="thaiDist">
              <a:defRPr/>
            </a:pPr>
            <a:r>
              <a:rPr kumimoji="0" lang="th-TH" sz="3200" b="1" i="0" u="none" strike="noStrike" kern="0" cap="none" spc="0" normalizeH="0" baseline="0" noProof="0" dirty="0" smtClean="0">
                <a:ln>
                  <a:noFill/>
                </a:ln>
                <a:solidFill>
                  <a:srgbClr val="0000CC"/>
                </a:solidFill>
                <a:effectLst/>
                <a:uLnTx/>
                <a:uFillTx/>
                <a:latin typeface="TH SarabunPSK" panose="020B0500040200020003" pitchFamily="34" charset="-34"/>
                <a:cs typeface="TH SarabunPSK" panose="020B0500040200020003" pitchFamily="34" charset="-34"/>
              </a:rPr>
              <a:t> </a:t>
            </a:r>
            <a:r>
              <a:rPr kumimoji="0" lang="th-TH" sz="3200" b="1" i="0" u="none" strike="noStrike" kern="0" cap="none" spc="0" normalizeH="0" baseline="0" noProof="0" dirty="0" smtClean="0">
                <a:ln>
                  <a:noFill/>
                </a:ln>
                <a:solidFill>
                  <a:srgbClr val="0000CC"/>
                </a:solidFill>
                <a:effectLst/>
                <a:uLnTx/>
                <a:uFillTx/>
                <a:latin typeface="TH SarabunPSK" panose="020B0500040200020003" pitchFamily="34" charset="-34"/>
                <a:cs typeface="TH SarabunPSK" panose="020B0500040200020003" pitchFamily="34" charset="-34"/>
              </a:rPr>
              <a:t>	</a:t>
            </a:r>
            <a:r>
              <a:rPr lang="en-US" sz="2800" dirty="0" smtClean="0">
                <a:latin typeface="TH SarabunPSK" panose="020B0500040200020003" pitchFamily="34" charset="-34"/>
                <a:cs typeface="TH SarabunPSK" panose="020B0500040200020003" pitchFamily="34" charset="-34"/>
              </a:rPr>
              <a:t>A </a:t>
            </a:r>
            <a:r>
              <a:rPr lang="en-US" sz="2800" dirty="0">
                <a:latin typeface="TH SarabunPSK" panose="020B0500040200020003" pitchFamily="34" charset="-34"/>
                <a:cs typeface="TH SarabunPSK" panose="020B0500040200020003" pitchFamily="34" charset="-34"/>
              </a:rPr>
              <a:t>toxic substance is a substance that can be poisonous or cause health effects. People are generally concerned about chemicals like polychlorinated biphenyls (PCBs) and dioxin which can be found at some hazardous waste sites. Products that we use daily, such as household cleaners, prescription and over-the-counter drugs, gasoline, alcohol, pesticides, fuel oil and cosmetics, can also be toxic. Any chemical can be toxic or harmful under certain conditions.</a:t>
            </a:r>
            <a:endParaRPr kumimoji="0" lang="th-TH" sz="2800" b="1" i="0" u="none" strike="noStrike" kern="0" cap="none" spc="0" normalizeH="0" baseline="0" noProof="0" dirty="0" smtClean="0">
              <a:ln>
                <a:noFill/>
              </a:ln>
              <a:solidFill>
                <a:sysClr val="windowText" lastClr="000000"/>
              </a:solidFill>
              <a:effectLst/>
              <a:uLnTx/>
              <a:uFillTx/>
              <a:latin typeface="TH SarabunPSK" panose="020B0500040200020003" pitchFamily="34" charset="-34"/>
              <a:cs typeface="TH SarabunPSK" panose="020B0500040200020003" pitchFamily="34" charset="-34"/>
            </a:endParaRPr>
          </a:p>
        </p:txBody>
      </p:sp>
      <p:pic>
        <p:nvPicPr>
          <p:cNvPr id="7" name="รูปภาพ 6"/>
          <p:cNvPicPr>
            <a:picLocks noChangeAspect="1"/>
          </p:cNvPicPr>
          <p:nvPr/>
        </p:nvPicPr>
        <p:blipFill>
          <a:blip r:embed="rId2"/>
          <a:stretch>
            <a:fillRect/>
          </a:stretch>
        </p:blipFill>
        <p:spPr>
          <a:xfrm>
            <a:off x="5136232" y="4321277"/>
            <a:ext cx="1919536" cy="2204864"/>
          </a:xfrm>
          <a:prstGeom prst="rect">
            <a:avLst/>
          </a:prstGeom>
        </p:spPr>
      </p:pic>
      <p:pic>
        <p:nvPicPr>
          <p:cNvPr id="8" name="รูปภาพ 7"/>
          <p:cNvPicPr>
            <a:picLocks noChangeAspect="1"/>
          </p:cNvPicPr>
          <p:nvPr/>
        </p:nvPicPr>
        <p:blipFill>
          <a:blip r:embed="rId3"/>
          <a:stretch>
            <a:fillRect/>
          </a:stretch>
        </p:blipFill>
        <p:spPr>
          <a:xfrm>
            <a:off x="3022829" y="4343289"/>
            <a:ext cx="2143125" cy="2236876"/>
          </a:xfrm>
          <a:prstGeom prst="rect">
            <a:avLst/>
          </a:prstGeom>
        </p:spPr>
      </p:pic>
      <p:pic>
        <p:nvPicPr>
          <p:cNvPr id="10" name="รูปภาพ 9"/>
          <p:cNvPicPr>
            <a:picLocks noChangeAspect="1"/>
          </p:cNvPicPr>
          <p:nvPr/>
        </p:nvPicPr>
        <p:blipFill>
          <a:blip r:embed="rId4"/>
          <a:stretch>
            <a:fillRect/>
          </a:stretch>
        </p:blipFill>
        <p:spPr>
          <a:xfrm>
            <a:off x="7055768" y="4343289"/>
            <a:ext cx="1852290" cy="2143125"/>
          </a:xfrm>
          <a:prstGeom prst="rect">
            <a:avLst/>
          </a:prstGeom>
        </p:spPr>
      </p:pic>
      <p:pic>
        <p:nvPicPr>
          <p:cNvPr id="11" name="รูปภาพ 10"/>
          <p:cNvPicPr>
            <a:picLocks noChangeAspect="1"/>
          </p:cNvPicPr>
          <p:nvPr/>
        </p:nvPicPr>
        <p:blipFill>
          <a:blip r:embed="rId5"/>
          <a:stretch>
            <a:fillRect/>
          </a:stretch>
        </p:blipFill>
        <p:spPr>
          <a:xfrm>
            <a:off x="875420" y="4332098"/>
            <a:ext cx="2124236" cy="2193246"/>
          </a:xfrm>
          <a:prstGeom prst="rect">
            <a:avLst/>
          </a:prstGeom>
        </p:spPr>
      </p:pic>
    </p:spTree>
    <p:extLst>
      <p:ext uri="{BB962C8B-B14F-4D97-AF65-F5344CB8AC3E}">
        <p14:creationId xmlns:p14="http://schemas.microsoft.com/office/powerpoint/2010/main" val="77216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407368" y="303237"/>
            <a:ext cx="10058400" cy="1325563"/>
          </a:xfrm>
        </p:spPr>
        <p:txBody>
          <a:bodyPr>
            <a:normAutofit fontScale="90000"/>
          </a:bodyPr>
          <a:lstStyle/>
          <a:p>
            <a:r>
              <a:rPr lang="th-TH" b="1" dirty="0" smtClean="0">
                <a:latin typeface="TH SarabunPSK" panose="020B0500040200020003" pitchFamily="34" charset="-34"/>
                <a:cs typeface="TH SarabunPSK" panose="020B0500040200020003" pitchFamily="34" charset="-34"/>
              </a:rPr>
              <a:t/>
            </a:r>
            <a:br>
              <a:rPr lang="th-TH" b="1" dirty="0" smtClean="0">
                <a:latin typeface="TH SarabunPSK" panose="020B0500040200020003" pitchFamily="34" charset="-34"/>
                <a:cs typeface="TH SarabunPSK" panose="020B0500040200020003" pitchFamily="34" charset="-34"/>
              </a:rPr>
            </a:br>
            <a:r>
              <a:rPr lang="en-US" sz="6700" b="1" dirty="0" smtClean="0">
                <a:latin typeface="TH SarabunPSK" panose="020B0500040200020003" pitchFamily="34" charset="-34"/>
                <a:cs typeface="TH SarabunPSK" panose="020B0500040200020003" pitchFamily="34" charset="-34"/>
              </a:rPr>
              <a:t>Toxic </a:t>
            </a:r>
            <a:r>
              <a:rPr lang="en-US" sz="6700" b="1" dirty="0">
                <a:latin typeface="TH SarabunPSK" panose="020B0500040200020003" pitchFamily="34" charset="-34"/>
                <a:cs typeface="TH SarabunPSK" panose="020B0500040200020003" pitchFamily="34" charset="-34"/>
              </a:rPr>
              <a:t>substance / Drug over </a:t>
            </a:r>
            <a:r>
              <a:rPr lang="en-US" sz="6700" b="1" dirty="0" smtClean="0">
                <a:latin typeface="TH SarabunPSK" panose="020B0500040200020003" pitchFamily="34" charset="-34"/>
                <a:cs typeface="TH SarabunPSK" panose="020B0500040200020003" pitchFamily="34" charset="-34"/>
              </a:rPr>
              <a:t>dose</a:t>
            </a:r>
            <a:r>
              <a:rPr lang="en-US" sz="4000" b="1" dirty="0">
                <a:latin typeface="TH SarabunPSK" panose="020B0500040200020003" pitchFamily="34" charset="-34"/>
                <a:cs typeface="TH SarabunPSK" panose="020B0500040200020003" pitchFamily="34" charset="-34"/>
              </a:rPr>
              <a:t/>
            </a:r>
            <a:br>
              <a:rPr lang="en-US" sz="4000" b="1" dirty="0">
                <a:latin typeface="TH SarabunPSK" panose="020B0500040200020003" pitchFamily="34" charset="-34"/>
                <a:cs typeface="TH SarabunPSK" panose="020B0500040200020003" pitchFamily="34" charset="-34"/>
              </a:rPr>
            </a:br>
            <a:endParaRPr lang="th-TH" sz="4000" b="1" dirty="0">
              <a:latin typeface="TH SarabunPSK" panose="020B0500040200020003" pitchFamily="34" charset="-34"/>
              <a:cs typeface="TH SarabunPSK" panose="020B0500040200020003" pitchFamily="34" charset="-34"/>
            </a:endParaRPr>
          </a:p>
        </p:txBody>
      </p:sp>
      <p:sp>
        <p:nvSpPr>
          <p:cNvPr id="6" name="สี่เหลี่ยมผืนผ้า 5"/>
          <p:cNvSpPr/>
          <p:nvPr/>
        </p:nvSpPr>
        <p:spPr>
          <a:xfrm>
            <a:off x="155340" y="1628800"/>
            <a:ext cx="11881320" cy="584775"/>
          </a:xfrm>
          <a:prstGeom prst="rect">
            <a:avLst/>
          </a:prstGeom>
        </p:spPr>
        <p:txBody>
          <a:bodyPr wrap="square">
            <a:spAutoFit/>
          </a:bodyPr>
          <a:lstStyle/>
          <a:p>
            <a:pPr lvl="0" algn="thaiDist">
              <a:defRPr/>
            </a:pPr>
            <a:r>
              <a:rPr kumimoji="0" lang="th-TH" sz="3200" b="1" i="0" u="none" strike="noStrike" kern="0" cap="none" spc="0" normalizeH="0" baseline="0" noProof="0" dirty="0" smtClean="0">
                <a:ln>
                  <a:noFill/>
                </a:ln>
                <a:solidFill>
                  <a:srgbClr val="0000CC"/>
                </a:solidFill>
                <a:effectLst/>
                <a:uLnTx/>
                <a:uFillTx/>
                <a:latin typeface="TH SarabunPSK" panose="020B0500040200020003" pitchFamily="34" charset="-34"/>
                <a:cs typeface="TH SarabunPSK" panose="020B0500040200020003" pitchFamily="34" charset="-34"/>
              </a:rPr>
              <a:t> </a:t>
            </a:r>
            <a:r>
              <a:rPr kumimoji="0" lang="th-TH" sz="3200" b="1" i="0" u="none" strike="noStrike" kern="0" cap="none" spc="0" normalizeH="0" baseline="0" noProof="0" dirty="0" smtClean="0">
                <a:ln>
                  <a:noFill/>
                </a:ln>
                <a:solidFill>
                  <a:srgbClr val="0000CC"/>
                </a:solidFill>
                <a:effectLst/>
                <a:uLnTx/>
                <a:uFillTx/>
                <a:latin typeface="TH SarabunPSK" panose="020B0500040200020003" pitchFamily="34" charset="-34"/>
                <a:cs typeface="TH SarabunPSK" panose="020B0500040200020003" pitchFamily="34" charset="-34"/>
              </a:rPr>
              <a:t>	</a:t>
            </a:r>
            <a:endParaRPr kumimoji="0" lang="th-TH" sz="2800" b="1" i="0" u="none" strike="noStrike" kern="0" cap="none" spc="0" normalizeH="0" baseline="0" noProof="0" dirty="0" smtClean="0">
              <a:ln>
                <a:noFill/>
              </a:ln>
              <a:solidFill>
                <a:sysClr val="windowText" lastClr="000000"/>
              </a:solidFill>
              <a:effectLst/>
              <a:uLnTx/>
              <a:uFillTx/>
              <a:latin typeface="TH SarabunPSK" panose="020B0500040200020003" pitchFamily="34" charset="-34"/>
              <a:cs typeface="TH SarabunPSK" panose="020B0500040200020003" pitchFamily="34" charset="-34"/>
            </a:endParaRPr>
          </a:p>
        </p:txBody>
      </p:sp>
      <p:sp>
        <p:nvSpPr>
          <p:cNvPr id="3" name="Rectangle 1"/>
          <p:cNvSpPr>
            <a:spLocks noChangeArrowheads="1"/>
          </p:cNvSpPr>
          <p:nvPr/>
        </p:nvSpPr>
        <p:spPr bwMode="auto">
          <a:xfrm>
            <a:off x="767408" y="1628800"/>
            <a:ext cx="10873208"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h-TH"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	</a:t>
            </a: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Drug overdoses can be accidental or intentional. They occur when a person takes more than the medically recommended dose. However, some people may be more sensitive to certain </a:t>
            </a:r>
            <a:r>
              <a:rPr kumimoji="0" lang="en-US" altLang="en-US" sz="2400" b="0" i="0" u="none" strike="noStrike" cap="none" normalizeH="0" baseline="0" dirty="0" smtClean="0">
                <a:ln>
                  <a:noFill/>
                </a:ln>
                <a:solidFill>
                  <a:srgbClr val="187AAB"/>
                </a:solidFill>
                <a:effectLst/>
                <a:latin typeface="TH SarabunPSK" panose="020B0500040200020003" pitchFamily="34" charset="-34"/>
                <a:cs typeface="TH SarabunPSK" panose="020B0500040200020003" pitchFamily="34" charset="-34"/>
                <a:hlinkClick r:id="rId2"/>
              </a:rPr>
              <a:t>medications</a:t>
            </a: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 so the low (more dangerous) end of a drug may be toxic for them; a dose that is still within the range of acceptable medical use may be too much for their bodies to handle.</a:t>
            </a:r>
            <a:endParaRPr kumimoji="0" lang="en-US" altLang="en-US" sz="1400" b="0" i="0" u="none" strike="noStrike" cap="none" normalizeH="0" baseline="0" dirty="0" smtClean="0">
              <a:ln>
                <a:noFill/>
              </a:ln>
              <a:solidFill>
                <a:schemeClr val="tx1"/>
              </a:solidFill>
              <a:effectLst/>
              <a:latin typeface="TH SarabunPSK" panose="020B0500040200020003" pitchFamily="34" charset="-34"/>
              <a:cs typeface="TH SarabunPSK" panose="020B05000402000200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h-TH"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	</a:t>
            </a: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Illicit drugs, used to get high, may be taken in overdose amounts when a person's </a:t>
            </a:r>
            <a:r>
              <a:rPr kumimoji="0" lang="en-US" altLang="en-US" sz="2400" b="0" i="0" u="none" strike="noStrike" cap="none" normalizeH="0" baseline="0" dirty="0" smtClean="0">
                <a:ln>
                  <a:noFill/>
                </a:ln>
                <a:solidFill>
                  <a:srgbClr val="187AAB"/>
                </a:solidFill>
                <a:effectLst/>
                <a:latin typeface="TH SarabunPSK" panose="020B0500040200020003" pitchFamily="34" charset="-34"/>
                <a:cs typeface="TH SarabunPSK" panose="020B0500040200020003" pitchFamily="34" charset="-34"/>
                <a:hlinkClick r:id="rId3"/>
              </a:rPr>
              <a:t>metabolism</a:t>
            </a: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 cannot detoxify the drug fast enough to avoid unintended side effects.</a:t>
            </a:r>
            <a:endParaRPr kumimoji="0" lang="en-US" altLang="en-US" sz="1400" b="0" i="0" u="none" strike="noStrike" cap="none" normalizeH="0" baseline="0" dirty="0" smtClean="0">
              <a:ln>
                <a:noFill/>
              </a:ln>
              <a:solidFill>
                <a:schemeClr val="tx1"/>
              </a:solidFill>
              <a:effectLst/>
              <a:latin typeface="TH SarabunPSK" panose="020B0500040200020003" pitchFamily="34" charset="-34"/>
              <a:cs typeface="TH SarabunPSK" panose="020B05000402000200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h-TH"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	</a:t>
            </a: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Exposure to chemicals, plants, and other toxic substances that can cause harm are called poisonings. The higher the dose or the longer the exposure, the worse the poisoning. Two examples are </a:t>
            </a:r>
            <a:r>
              <a:rPr kumimoji="0" lang="en-US" altLang="en-US" sz="2400" b="0" i="0" u="none" strike="noStrike" cap="none" normalizeH="0" baseline="0" dirty="0" smtClean="0">
                <a:ln>
                  <a:noFill/>
                </a:ln>
                <a:solidFill>
                  <a:srgbClr val="187AAB"/>
                </a:solidFill>
                <a:effectLst/>
                <a:latin typeface="TH SarabunPSK" panose="020B0500040200020003" pitchFamily="34" charset="-34"/>
                <a:cs typeface="TH SarabunPSK" panose="020B0500040200020003" pitchFamily="34" charset="-34"/>
                <a:hlinkClick r:id="rId4"/>
              </a:rPr>
              <a:t>carbon monoxide</a:t>
            </a: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 poisoning and mushroom poisoning.</a:t>
            </a:r>
            <a:endParaRPr kumimoji="0" lang="en-US" altLang="en-US" sz="1400" b="0" i="0" u="none" strike="noStrike" cap="none" normalizeH="0" baseline="0" dirty="0" smtClean="0">
              <a:ln>
                <a:noFill/>
              </a:ln>
              <a:solidFill>
                <a:schemeClr val="tx1"/>
              </a:solidFill>
              <a:effectLst/>
              <a:latin typeface="TH SarabunPSK" panose="020B0500040200020003" pitchFamily="34" charset="-34"/>
              <a:cs typeface="TH SarabunPSK" panose="020B0500040200020003" pitchFamily="34" charset="-34"/>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People respond differently to a drug overdose. Treatment is tailored to the individual's needs.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Drug overdoses can involve people of any age. It is most common in very young children (from crawling age to about age 5) and among teenagers to those in their mid-30s.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124703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335360" y="116632"/>
            <a:ext cx="10058400" cy="1325563"/>
          </a:xfrm>
        </p:spPr>
        <p:txBody>
          <a:bodyPr>
            <a:normAutofit fontScale="90000"/>
          </a:bodyPr>
          <a:lstStyle/>
          <a:p>
            <a:r>
              <a:rPr lang="th-TH" b="1" dirty="0" smtClean="0">
                <a:latin typeface="TH SarabunPSK" panose="020B0500040200020003" pitchFamily="34" charset="-34"/>
                <a:cs typeface="TH SarabunPSK" panose="020B0500040200020003" pitchFamily="34" charset="-34"/>
              </a:rPr>
              <a:t/>
            </a:r>
            <a:br>
              <a:rPr lang="th-TH" b="1" dirty="0" smtClean="0">
                <a:latin typeface="TH SarabunPSK" panose="020B0500040200020003" pitchFamily="34" charset="-34"/>
                <a:cs typeface="TH SarabunPSK" panose="020B0500040200020003" pitchFamily="34" charset="-34"/>
              </a:rPr>
            </a:br>
            <a:r>
              <a:rPr lang="en-US" sz="6700" b="1" dirty="0" smtClean="0">
                <a:latin typeface="TH SarabunPSK" panose="020B0500040200020003" pitchFamily="34" charset="-34"/>
                <a:cs typeface="TH SarabunPSK" panose="020B0500040200020003" pitchFamily="34" charset="-34"/>
              </a:rPr>
              <a:t>Anaphylaxis</a:t>
            </a:r>
            <a:endParaRPr lang="th-TH" sz="4000" b="1" dirty="0">
              <a:latin typeface="TH SarabunPSK" panose="020B0500040200020003" pitchFamily="34" charset="-34"/>
              <a:cs typeface="TH SarabunPSK" panose="020B0500040200020003" pitchFamily="34" charset="-34"/>
            </a:endParaRPr>
          </a:p>
        </p:txBody>
      </p:sp>
      <p:sp>
        <p:nvSpPr>
          <p:cNvPr id="6" name="สี่เหลี่ยมผืนผ้า 5"/>
          <p:cNvSpPr/>
          <p:nvPr/>
        </p:nvSpPr>
        <p:spPr>
          <a:xfrm>
            <a:off x="155340" y="1628800"/>
            <a:ext cx="11881320" cy="584775"/>
          </a:xfrm>
          <a:prstGeom prst="rect">
            <a:avLst/>
          </a:prstGeom>
        </p:spPr>
        <p:txBody>
          <a:bodyPr wrap="square">
            <a:spAutoFit/>
          </a:bodyPr>
          <a:lstStyle/>
          <a:p>
            <a:pPr lvl="0" algn="thaiDist">
              <a:defRPr/>
            </a:pPr>
            <a:r>
              <a:rPr kumimoji="0" lang="th-TH" sz="3200" b="1" i="0" u="none" strike="noStrike" kern="0" cap="none" spc="0" normalizeH="0" baseline="0" noProof="0" dirty="0" smtClean="0">
                <a:ln>
                  <a:noFill/>
                </a:ln>
                <a:solidFill>
                  <a:srgbClr val="0000CC"/>
                </a:solidFill>
                <a:effectLst/>
                <a:uLnTx/>
                <a:uFillTx/>
                <a:latin typeface="TH SarabunPSK" panose="020B0500040200020003" pitchFamily="34" charset="-34"/>
                <a:cs typeface="TH SarabunPSK" panose="020B0500040200020003" pitchFamily="34" charset="-34"/>
              </a:rPr>
              <a:t> </a:t>
            </a:r>
            <a:r>
              <a:rPr kumimoji="0" lang="th-TH" sz="3200" b="1" i="0" u="none" strike="noStrike" kern="0" cap="none" spc="0" normalizeH="0" baseline="0" noProof="0" dirty="0" smtClean="0">
                <a:ln>
                  <a:noFill/>
                </a:ln>
                <a:solidFill>
                  <a:srgbClr val="0000CC"/>
                </a:solidFill>
                <a:effectLst/>
                <a:uLnTx/>
                <a:uFillTx/>
                <a:latin typeface="TH SarabunPSK" panose="020B0500040200020003" pitchFamily="34" charset="-34"/>
                <a:cs typeface="TH SarabunPSK" panose="020B0500040200020003" pitchFamily="34" charset="-34"/>
              </a:rPr>
              <a:t>	</a:t>
            </a:r>
            <a:endParaRPr kumimoji="0" lang="th-TH" sz="2800" b="1" i="0" u="none" strike="noStrike" kern="0" cap="none" spc="0" normalizeH="0" baseline="0" noProof="0" dirty="0" smtClean="0">
              <a:ln>
                <a:noFill/>
              </a:ln>
              <a:solidFill>
                <a:sysClr val="windowText" lastClr="000000"/>
              </a:solidFill>
              <a:effectLst/>
              <a:uLnTx/>
              <a:uFillTx/>
              <a:latin typeface="TH SarabunPSK" panose="020B0500040200020003" pitchFamily="34" charset="-34"/>
              <a:cs typeface="TH SarabunPSK" panose="020B0500040200020003" pitchFamily="34" charset="-34"/>
            </a:endParaRPr>
          </a:p>
        </p:txBody>
      </p:sp>
      <p:sp>
        <p:nvSpPr>
          <p:cNvPr id="3" name="Rectangle 1"/>
          <p:cNvSpPr>
            <a:spLocks noChangeArrowheads="1"/>
          </p:cNvSpPr>
          <p:nvPr/>
        </p:nvSpPr>
        <p:spPr bwMode="auto">
          <a:xfrm>
            <a:off x="767408" y="1628800"/>
            <a:ext cx="10873208"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h-TH"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	</a:t>
            </a: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Drug overdoses can be accidental or intentional. They occur when a person takes more than the medically recommended dose. However, some people may be more sensitive to certain </a:t>
            </a:r>
            <a:r>
              <a:rPr kumimoji="0" lang="en-US" altLang="en-US" sz="2400" b="0" i="0" u="none" strike="noStrike" cap="none" normalizeH="0" baseline="0" dirty="0" smtClean="0">
                <a:ln>
                  <a:noFill/>
                </a:ln>
                <a:solidFill>
                  <a:srgbClr val="187AAB"/>
                </a:solidFill>
                <a:effectLst/>
                <a:latin typeface="TH SarabunPSK" panose="020B0500040200020003" pitchFamily="34" charset="-34"/>
                <a:cs typeface="TH SarabunPSK" panose="020B0500040200020003" pitchFamily="34" charset="-34"/>
                <a:hlinkClick r:id="rId2"/>
              </a:rPr>
              <a:t>medications</a:t>
            </a: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 so the low (more dangerous) end of a drug may be toxic for them; a dose that is still within the range of acceptable medical use may be too much for their bodies to handle.</a:t>
            </a:r>
            <a:endParaRPr kumimoji="0" lang="en-US" altLang="en-US" sz="1400" b="0" i="0" u="none" strike="noStrike" cap="none" normalizeH="0" baseline="0" dirty="0" smtClean="0">
              <a:ln>
                <a:noFill/>
              </a:ln>
              <a:solidFill>
                <a:schemeClr val="tx1"/>
              </a:solidFill>
              <a:effectLst/>
              <a:latin typeface="TH SarabunPSK" panose="020B0500040200020003" pitchFamily="34" charset="-34"/>
              <a:cs typeface="TH SarabunPSK" panose="020B05000402000200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h-TH"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	</a:t>
            </a: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Illicit drugs, used to get high, may be taken in overdose amounts when a person's </a:t>
            </a:r>
            <a:r>
              <a:rPr kumimoji="0" lang="en-US" altLang="en-US" sz="2400" b="0" i="0" u="none" strike="noStrike" cap="none" normalizeH="0" baseline="0" dirty="0" smtClean="0">
                <a:ln>
                  <a:noFill/>
                </a:ln>
                <a:solidFill>
                  <a:srgbClr val="187AAB"/>
                </a:solidFill>
                <a:effectLst/>
                <a:latin typeface="TH SarabunPSK" panose="020B0500040200020003" pitchFamily="34" charset="-34"/>
                <a:cs typeface="TH SarabunPSK" panose="020B0500040200020003" pitchFamily="34" charset="-34"/>
                <a:hlinkClick r:id="rId3"/>
              </a:rPr>
              <a:t>metabolism</a:t>
            </a: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 cannot detoxify the drug fast enough to avoid unintended side effects.</a:t>
            </a:r>
            <a:endParaRPr kumimoji="0" lang="en-US" altLang="en-US" sz="1400" b="0" i="0" u="none" strike="noStrike" cap="none" normalizeH="0" baseline="0" dirty="0" smtClean="0">
              <a:ln>
                <a:noFill/>
              </a:ln>
              <a:solidFill>
                <a:schemeClr val="tx1"/>
              </a:solidFill>
              <a:effectLst/>
              <a:latin typeface="TH SarabunPSK" panose="020B0500040200020003" pitchFamily="34" charset="-34"/>
              <a:cs typeface="TH SarabunPSK" panose="020B0500040200020003" pitchFamily="34" charset="-34"/>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h-TH"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	</a:t>
            </a: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Exposure to chemicals, plants, and other toxic substances that can cause harm are called poisonings. The higher the dose or the longer the exposure, the worse the poisoning. Two examples are </a:t>
            </a:r>
            <a:r>
              <a:rPr kumimoji="0" lang="en-US" altLang="en-US" sz="2400" b="0" i="0" u="none" strike="noStrike" cap="none" normalizeH="0" baseline="0" dirty="0" smtClean="0">
                <a:ln>
                  <a:noFill/>
                </a:ln>
                <a:solidFill>
                  <a:srgbClr val="187AAB"/>
                </a:solidFill>
                <a:effectLst/>
                <a:latin typeface="TH SarabunPSK" panose="020B0500040200020003" pitchFamily="34" charset="-34"/>
                <a:cs typeface="TH SarabunPSK" panose="020B0500040200020003" pitchFamily="34" charset="-34"/>
                <a:hlinkClick r:id="rId4"/>
              </a:rPr>
              <a:t>carbon monoxide</a:t>
            </a: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 poisoning and mushroom poisoning.</a:t>
            </a:r>
            <a:endParaRPr kumimoji="0" lang="en-US" altLang="en-US" sz="1400" b="0" i="0" u="none" strike="noStrike" cap="none" normalizeH="0" baseline="0" dirty="0" smtClean="0">
              <a:ln>
                <a:noFill/>
              </a:ln>
              <a:solidFill>
                <a:schemeClr val="tx1"/>
              </a:solidFill>
              <a:effectLst/>
              <a:latin typeface="TH SarabunPSK" panose="020B0500040200020003" pitchFamily="34" charset="-34"/>
              <a:cs typeface="TH SarabunPSK" panose="020B0500040200020003" pitchFamily="34" charset="-34"/>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People respond differently to a drug overdose. Treatment is tailored to the individual's needs.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smtClean="0">
                <a:ln>
                  <a:noFill/>
                </a:ln>
                <a:solidFill>
                  <a:srgbClr val="444444"/>
                </a:solidFill>
                <a:effectLst/>
                <a:latin typeface="TH SarabunPSK" panose="020B0500040200020003" pitchFamily="34" charset="-34"/>
                <a:cs typeface="TH SarabunPSK" panose="020B0500040200020003" pitchFamily="34" charset="-34"/>
              </a:rPr>
              <a:t>Drug overdoses can involve people of any age. It is most common in very young children (from crawling age to about age 5) and among teenagers to those in their mid-30s.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319156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รูปภาพ 4"/>
          <p:cNvPicPr>
            <a:picLocks noChangeAspect="1"/>
          </p:cNvPicPr>
          <p:nvPr/>
        </p:nvPicPr>
        <p:blipFill>
          <a:blip r:embed="rId2"/>
          <a:stretch>
            <a:fillRect/>
          </a:stretch>
        </p:blipFill>
        <p:spPr>
          <a:xfrm>
            <a:off x="191344" y="2780928"/>
            <a:ext cx="3132300" cy="3096344"/>
          </a:xfrm>
          <a:prstGeom prst="rect">
            <a:avLst/>
          </a:prstGeom>
        </p:spPr>
      </p:pic>
      <p:pic>
        <p:nvPicPr>
          <p:cNvPr id="6" name="รูปภาพ 2"/>
          <p:cNvPicPr>
            <a:picLocks noChangeAspect="1"/>
          </p:cNvPicPr>
          <p:nvPr/>
        </p:nvPicPr>
        <p:blipFill>
          <a:blip r:embed="rId3"/>
          <a:stretch>
            <a:fillRect/>
          </a:stretch>
        </p:blipFill>
        <p:spPr>
          <a:xfrm>
            <a:off x="3215680" y="3861048"/>
            <a:ext cx="2952328" cy="2630106"/>
          </a:xfrm>
          <a:prstGeom prst="rect">
            <a:avLst/>
          </a:prstGeom>
        </p:spPr>
      </p:pic>
      <p:pic>
        <p:nvPicPr>
          <p:cNvPr id="7" name="รูปภาพ 5"/>
          <p:cNvPicPr>
            <a:picLocks noChangeAspect="1"/>
          </p:cNvPicPr>
          <p:nvPr/>
        </p:nvPicPr>
        <p:blipFill>
          <a:blip r:embed="rId4"/>
          <a:stretch>
            <a:fillRect/>
          </a:stretch>
        </p:blipFill>
        <p:spPr>
          <a:xfrm>
            <a:off x="7901120" y="4643906"/>
            <a:ext cx="1860798" cy="1847248"/>
          </a:xfrm>
          <a:prstGeom prst="rect">
            <a:avLst/>
          </a:prstGeom>
        </p:spPr>
      </p:pic>
      <p:pic>
        <p:nvPicPr>
          <p:cNvPr id="8" name="รูปภาพ 6"/>
          <p:cNvPicPr>
            <a:picLocks noChangeAspect="1"/>
          </p:cNvPicPr>
          <p:nvPr/>
        </p:nvPicPr>
        <p:blipFill>
          <a:blip r:embed="rId5"/>
          <a:stretch>
            <a:fillRect/>
          </a:stretch>
        </p:blipFill>
        <p:spPr>
          <a:xfrm>
            <a:off x="5931696" y="4643906"/>
            <a:ext cx="2011854" cy="1847248"/>
          </a:xfrm>
          <a:prstGeom prst="rect">
            <a:avLst/>
          </a:prstGeom>
        </p:spPr>
      </p:pic>
      <p:sp>
        <p:nvSpPr>
          <p:cNvPr id="3" name="Rectangle 2"/>
          <p:cNvSpPr/>
          <p:nvPr/>
        </p:nvSpPr>
        <p:spPr>
          <a:xfrm>
            <a:off x="3503712" y="286358"/>
            <a:ext cx="7882284" cy="3600986"/>
          </a:xfrm>
          <a:prstGeom prst="rect">
            <a:avLst/>
          </a:prstGeom>
        </p:spPr>
        <p:txBody>
          <a:bodyPr wrap="square">
            <a:spAutoFit/>
          </a:bodyPr>
          <a:lstStyle/>
          <a:p>
            <a:r>
              <a:rPr lang="en-US" sz="3600" b="1" dirty="0">
                <a:solidFill>
                  <a:srgbClr val="080808"/>
                </a:solidFill>
                <a:latin typeface="TH SarabunPSK" panose="020B0500040200020003" pitchFamily="34" charset="-34"/>
                <a:cs typeface="TH SarabunPSK" panose="020B0500040200020003" pitchFamily="34" charset="-34"/>
              </a:rPr>
              <a:t>Treatment</a:t>
            </a:r>
          </a:p>
          <a:p>
            <a:r>
              <a:rPr lang="en-US" sz="2400" dirty="0">
                <a:solidFill>
                  <a:srgbClr val="080808"/>
                </a:solidFill>
                <a:latin typeface="TH SarabunPSK" panose="020B0500040200020003" pitchFamily="34" charset="-34"/>
                <a:cs typeface="TH SarabunPSK" panose="020B0500040200020003" pitchFamily="34" charset="-34"/>
              </a:rPr>
              <a:t>During an anaphylactic attack, you might receive cardiopulmonary resuscitation (CPR) if you stop breathing or your heart stops beating. You might also be given medications, including:</a:t>
            </a:r>
          </a:p>
          <a:p>
            <a:pPr>
              <a:buFont typeface="Arial" panose="020B0604020202020204" pitchFamily="34" charset="0"/>
              <a:buChar char="•"/>
            </a:pPr>
            <a:r>
              <a:rPr lang="en-US" sz="2400" b="1" dirty="0">
                <a:solidFill>
                  <a:srgbClr val="080808"/>
                </a:solidFill>
                <a:latin typeface="TH SarabunPSK" panose="020B0500040200020003" pitchFamily="34" charset="-34"/>
                <a:cs typeface="TH SarabunPSK" panose="020B0500040200020003" pitchFamily="34" charset="-34"/>
              </a:rPr>
              <a:t>Epinephrine (adrenaline)</a:t>
            </a:r>
            <a:r>
              <a:rPr lang="en-US" sz="2400" dirty="0">
                <a:solidFill>
                  <a:srgbClr val="080808"/>
                </a:solidFill>
                <a:latin typeface="TH SarabunPSK" panose="020B0500040200020003" pitchFamily="34" charset="-34"/>
                <a:cs typeface="TH SarabunPSK" panose="020B0500040200020003" pitchFamily="34" charset="-34"/>
              </a:rPr>
              <a:t> to reduce the body's allergic response</a:t>
            </a:r>
          </a:p>
          <a:p>
            <a:pPr>
              <a:buFont typeface="Arial" panose="020B0604020202020204" pitchFamily="34" charset="0"/>
              <a:buChar char="•"/>
            </a:pPr>
            <a:r>
              <a:rPr lang="en-US" sz="2400" b="1" dirty="0">
                <a:solidFill>
                  <a:srgbClr val="080808"/>
                </a:solidFill>
                <a:latin typeface="TH SarabunPSK" panose="020B0500040200020003" pitchFamily="34" charset="-34"/>
                <a:cs typeface="TH SarabunPSK" panose="020B0500040200020003" pitchFamily="34" charset="-34"/>
              </a:rPr>
              <a:t>Oxygen,</a:t>
            </a:r>
            <a:r>
              <a:rPr lang="en-US" sz="2400" dirty="0">
                <a:solidFill>
                  <a:srgbClr val="080808"/>
                </a:solidFill>
                <a:latin typeface="TH SarabunPSK" panose="020B0500040200020003" pitchFamily="34" charset="-34"/>
                <a:cs typeface="TH SarabunPSK" panose="020B0500040200020003" pitchFamily="34" charset="-34"/>
              </a:rPr>
              <a:t> to help you breathe</a:t>
            </a:r>
          </a:p>
          <a:p>
            <a:pPr>
              <a:buFont typeface="Arial" panose="020B0604020202020204" pitchFamily="34" charset="0"/>
              <a:buChar char="•"/>
            </a:pPr>
            <a:r>
              <a:rPr lang="en-US" sz="2400" b="1" dirty="0">
                <a:solidFill>
                  <a:srgbClr val="080808"/>
                </a:solidFill>
                <a:latin typeface="TH SarabunPSK" panose="020B0500040200020003" pitchFamily="34" charset="-34"/>
                <a:cs typeface="TH SarabunPSK" panose="020B0500040200020003" pitchFamily="34" charset="-34"/>
              </a:rPr>
              <a:t>Intravenous (IV) antihistamines and cortisone</a:t>
            </a:r>
            <a:r>
              <a:rPr lang="en-US" sz="2400" dirty="0">
                <a:solidFill>
                  <a:srgbClr val="080808"/>
                </a:solidFill>
                <a:latin typeface="TH SarabunPSK" panose="020B0500040200020003" pitchFamily="34" charset="-34"/>
                <a:cs typeface="TH SarabunPSK" panose="020B0500040200020003" pitchFamily="34" charset="-34"/>
              </a:rPr>
              <a:t> to reduce inflammation of the air passages and improve breathing</a:t>
            </a:r>
          </a:p>
          <a:p>
            <a:pPr>
              <a:buFont typeface="Arial" panose="020B0604020202020204" pitchFamily="34" charset="0"/>
              <a:buChar char="•"/>
            </a:pPr>
            <a:r>
              <a:rPr lang="en-US" sz="2400" b="1" dirty="0">
                <a:solidFill>
                  <a:srgbClr val="080808"/>
                </a:solidFill>
                <a:latin typeface="TH SarabunPSK" panose="020B0500040200020003" pitchFamily="34" charset="-34"/>
                <a:cs typeface="TH SarabunPSK" panose="020B0500040200020003" pitchFamily="34" charset="-34"/>
              </a:rPr>
              <a:t>A beta-agonist (such as albuterol)</a:t>
            </a:r>
            <a:r>
              <a:rPr lang="en-US" sz="2400" dirty="0">
                <a:solidFill>
                  <a:srgbClr val="080808"/>
                </a:solidFill>
                <a:latin typeface="TH SarabunPSK" panose="020B0500040200020003" pitchFamily="34" charset="-34"/>
                <a:cs typeface="TH SarabunPSK" panose="020B0500040200020003" pitchFamily="34" charset="-34"/>
              </a:rPr>
              <a:t> to relieve breathing symptoms</a:t>
            </a:r>
            <a:endParaRPr lang="en-US" sz="2400" b="0" i="0" dirty="0">
              <a:solidFill>
                <a:srgbClr val="080808"/>
              </a:solidFill>
              <a:effectLst/>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146471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กล่องข้อความ 11"/>
          <p:cNvSpPr txBox="1"/>
          <p:nvPr/>
        </p:nvSpPr>
        <p:spPr>
          <a:xfrm>
            <a:off x="4043772" y="1916832"/>
            <a:ext cx="8029413" cy="2677656"/>
          </a:xfrm>
          <a:prstGeom prst="rect">
            <a:avLst/>
          </a:prstGeom>
          <a:noFill/>
        </p:spPr>
        <p:txBody>
          <a:bodyPr wrap="square" rtlCol="0">
            <a:spAutoFit/>
          </a:bodyPr>
          <a:lstStyle/>
          <a:p>
            <a:r>
              <a:rPr lang="en-US" sz="4000" b="1" dirty="0">
                <a:latin typeface="TH SarabunPSK" panose="020B0500040200020003" pitchFamily="34" charset="-34"/>
                <a:cs typeface="TH SarabunPSK" panose="020B0500040200020003" pitchFamily="34" charset="-34"/>
              </a:rPr>
              <a:t>What is difference between serum and vaccine?</a:t>
            </a:r>
          </a:p>
          <a:p>
            <a:pPr algn="just"/>
            <a:r>
              <a:rPr lang="th-TH" sz="3200" dirty="0" smtClean="0">
                <a:latin typeface="TH SarabunPSK" panose="020B0500040200020003" pitchFamily="34" charset="-34"/>
                <a:cs typeface="TH SarabunPSK" panose="020B0500040200020003" pitchFamily="34" charset="-34"/>
              </a:rPr>
              <a:t>     </a:t>
            </a:r>
            <a:r>
              <a:rPr lang="en-US" sz="3200" dirty="0" smtClean="0">
                <a:latin typeface="TH SarabunPSK" panose="020B0500040200020003" pitchFamily="34" charset="-34"/>
                <a:cs typeface="TH SarabunPSK" panose="020B0500040200020003" pitchFamily="34" charset="-34"/>
              </a:rPr>
              <a:t>Vaccines </a:t>
            </a:r>
            <a:r>
              <a:rPr lang="en-US" sz="3200" dirty="0">
                <a:latin typeface="TH SarabunPSK" panose="020B0500040200020003" pitchFamily="34" charset="-34"/>
                <a:cs typeface="TH SarabunPSK" panose="020B0500040200020003" pitchFamily="34" charset="-34"/>
              </a:rPr>
              <a:t>stimulate the body to produce its own immunity to a specific disease, but serum therapy takes disease-fighting chemicals (antibodies) from the blood of recovered patients and transfers them to the sick to boost their defenses.</a:t>
            </a:r>
          </a:p>
        </p:txBody>
      </p:sp>
      <p:sp>
        <p:nvSpPr>
          <p:cNvPr id="15" name="สี่เหลี่ยมผืนผ้า 14"/>
          <p:cNvSpPr/>
          <p:nvPr/>
        </p:nvSpPr>
        <p:spPr>
          <a:xfrm>
            <a:off x="479376" y="764704"/>
            <a:ext cx="3384376" cy="5472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pic>
        <p:nvPicPr>
          <p:cNvPr id="16" name="รูปภาพ 15"/>
          <p:cNvPicPr>
            <a:picLocks noChangeAspect="1"/>
          </p:cNvPicPr>
          <p:nvPr/>
        </p:nvPicPr>
        <p:blipFill>
          <a:blip r:embed="rId2"/>
          <a:stretch>
            <a:fillRect/>
          </a:stretch>
        </p:blipFill>
        <p:spPr>
          <a:xfrm>
            <a:off x="659396" y="2256626"/>
            <a:ext cx="3024336" cy="2488764"/>
          </a:xfrm>
          <a:prstGeom prst="rect">
            <a:avLst/>
          </a:prstGeom>
        </p:spPr>
      </p:pic>
    </p:spTree>
    <p:extLst>
      <p:ext uri="{BB962C8B-B14F-4D97-AF65-F5344CB8AC3E}">
        <p14:creationId xmlns:p14="http://schemas.microsoft.com/office/powerpoint/2010/main" val="204246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fontScale="90000"/>
          </a:bodyPr>
          <a:lstStyle/>
          <a:p>
            <a:pPr algn="ctr"/>
            <a:r>
              <a:rPr lang="en-US" sz="4000" b="1" dirty="0" smtClean="0">
                <a:latin typeface="TH SarabunPSK" panose="020B0500040200020003" pitchFamily="34" charset="-34"/>
                <a:cs typeface="TH SarabunPSK" panose="020B0500040200020003" pitchFamily="34" charset="-34"/>
              </a:rPr>
              <a:t/>
            </a:r>
            <a:br>
              <a:rPr lang="en-US" sz="4000" b="1" dirty="0" smtClean="0">
                <a:latin typeface="TH SarabunPSK" panose="020B0500040200020003" pitchFamily="34" charset="-34"/>
                <a:cs typeface="TH SarabunPSK" panose="020B0500040200020003" pitchFamily="34" charset="-34"/>
              </a:rPr>
            </a:br>
            <a:r>
              <a:rPr lang="en-US" sz="6000" b="1" dirty="0" smtClean="0">
                <a:latin typeface="TH SarabunPSK" panose="020B0500040200020003" pitchFamily="34" charset="-34"/>
                <a:cs typeface="TH SarabunPSK" panose="020B0500040200020003" pitchFamily="34" charset="-34"/>
              </a:rPr>
              <a:t>Serum</a:t>
            </a:r>
            <a:r>
              <a:rPr lang="en-US" sz="5300" dirty="0"/>
              <a:t/>
            </a:r>
            <a:br>
              <a:rPr lang="en-US" sz="5300" dirty="0"/>
            </a:br>
            <a:endParaRPr lang="th-TH" dirty="0"/>
          </a:p>
        </p:txBody>
      </p:sp>
      <p:pic>
        <p:nvPicPr>
          <p:cNvPr id="6" name="รูปภาพ 5"/>
          <p:cNvPicPr>
            <a:picLocks noChangeAspect="1"/>
          </p:cNvPicPr>
          <p:nvPr/>
        </p:nvPicPr>
        <p:blipFill>
          <a:blip r:embed="rId2"/>
          <a:stretch>
            <a:fillRect/>
          </a:stretch>
        </p:blipFill>
        <p:spPr>
          <a:xfrm>
            <a:off x="572432" y="1772816"/>
            <a:ext cx="5718544" cy="2232248"/>
          </a:xfrm>
          <a:prstGeom prst="rect">
            <a:avLst/>
          </a:prstGeom>
          <a:ln>
            <a:solidFill>
              <a:schemeClr val="bg2">
                <a:lumMod val="25000"/>
              </a:schemeClr>
            </a:solidFill>
          </a:ln>
        </p:spPr>
      </p:pic>
      <p:pic>
        <p:nvPicPr>
          <p:cNvPr id="7" name="รูปภาพ 6"/>
          <p:cNvPicPr>
            <a:picLocks noChangeAspect="1"/>
          </p:cNvPicPr>
          <p:nvPr/>
        </p:nvPicPr>
        <p:blipFill>
          <a:blip r:embed="rId3"/>
          <a:stretch>
            <a:fillRect/>
          </a:stretch>
        </p:blipFill>
        <p:spPr>
          <a:xfrm>
            <a:off x="1155161" y="4221088"/>
            <a:ext cx="4553086" cy="2185221"/>
          </a:xfrm>
          <a:prstGeom prst="rect">
            <a:avLst/>
          </a:prstGeom>
          <a:ln>
            <a:solidFill>
              <a:schemeClr val="bg2">
                <a:lumMod val="25000"/>
              </a:schemeClr>
            </a:solidFill>
          </a:ln>
        </p:spPr>
      </p:pic>
      <p:pic>
        <p:nvPicPr>
          <p:cNvPr id="8" name="รูปภาพ 7"/>
          <p:cNvPicPr>
            <a:picLocks noChangeAspect="1"/>
          </p:cNvPicPr>
          <p:nvPr/>
        </p:nvPicPr>
        <p:blipFill>
          <a:blip r:embed="rId4"/>
          <a:stretch>
            <a:fillRect/>
          </a:stretch>
        </p:blipFill>
        <p:spPr>
          <a:xfrm>
            <a:off x="6528047" y="1772816"/>
            <a:ext cx="5374589" cy="3384376"/>
          </a:xfrm>
          <a:prstGeom prst="rect">
            <a:avLst/>
          </a:prstGeom>
          <a:ln>
            <a:solidFill>
              <a:schemeClr val="bg2">
                <a:lumMod val="25000"/>
              </a:schemeClr>
            </a:solidFill>
          </a:ln>
        </p:spPr>
      </p:pic>
    </p:spTree>
    <p:extLst>
      <p:ext uri="{BB962C8B-B14F-4D97-AF65-F5344CB8AC3E}">
        <p14:creationId xmlns:p14="http://schemas.microsoft.com/office/powerpoint/2010/main" val="2281465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ตาราง 1"/>
          <p:cNvGraphicFramePr>
            <a:graphicFrameLocks noGrp="1"/>
          </p:cNvGraphicFramePr>
          <p:nvPr>
            <p:extLst>
              <p:ext uri="{D42A27DB-BD31-4B8C-83A1-F6EECF244321}">
                <p14:modId xmlns:p14="http://schemas.microsoft.com/office/powerpoint/2010/main" val="607496027"/>
              </p:ext>
            </p:extLst>
          </p:nvPr>
        </p:nvGraphicFramePr>
        <p:xfrm>
          <a:off x="983432" y="147631"/>
          <a:ext cx="10225136" cy="6239592"/>
        </p:xfrm>
        <a:graphic>
          <a:graphicData uri="http://schemas.openxmlformats.org/drawingml/2006/table">
            <a:tbl>
              <a:tblPr firstRow="1" bandRow="1">
                <a:tableStyleId>{21E4AEA4-8DFA-4A89-87EB-49C32662AFE0}</a:tableStyleId>
              </a:tblPr>
              <a:tblGrid>
                <a:gridCol w="10225136"/>
              </a:tblGrid>
              <a:tr h="10275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smtClean="0">
                          <a:ln>
                            <a:noFill/>
                          </a:ln>
                          <a:solidFill>
                            <a:srgbClr val="050503"/>
                          </a:solidFill>
                          <a:effectLst/>
                          <a:uLnTx/>
                          <a:uFillTx/>
                          <a:latin typeface="TH SarabunPSK" panose="020B0500040200020003" pitchFamily="34" charset="-34"/>
                          <a:ea typeface="+mn-ea"/>
                          <a:cs typeface="TH SarabunPSK" panose="020B0500040200020003" pitchFamily="34" charset="-34"/>
                        </a:rPr>
                        <a:t>killed vaccine</a:t>
                      </a:r>
                      <a:endParaRPr kumimoji="0" lang="en-US" sz="6000" b="1" i="0" u="none" strike="noStrike" kern="1200" cap="none" spc="0" normalizeH="0" baseline="0" noProof="0" dirty="0" smtClean="0">
                        <a:ln>
                          <a:noFill/>
                        </a:ln>
                        <a:solidFill>
                          <a:prstClr val="black"/>
                        </a:solidFill>
                        <a:effectLst/>
                        <a:uLnTx/>
                        <a:uFillTx/>
                        <a:latin typeface="TH SarabunPSK" panose="020B0500040200020003" pitchFamily="34" charset="-34"/>
                        <a:ea typeface="+mn-ea"/>
                        <a:cs typeface="TH SarabunPSK" panose="020B0500040200020003" pitchFamily="34" charset="-34"/>
                      </a:endParaRPr>
                    </a:p>
                  </a:txBody>
                  <a:tcPr/>
                </a:tc>
              </a:tr>
              <a:tr h="3148952">
                <a:tc>
                  <a:txBody>
                    <a:bodyPr/>
                    <a:lstStyle/>
                    <a:p>
                      <a:pPr algn="just" fontAlgn="base"/>
                      <a:r>
                        <a:rPr lang="th-TH" sz="2400" b="0" i="0" kern="1200" dirty="0" smtClean="0">
                          <a:solidFill>
                            <a:schemeClr val="dk1"/>
                          </a:solidFill>
                          <a:effectLst/>
                          <a:latin typeface="TH SarabunPSK" panose="020B0500040200020003" pitchFamily="34" charset="-34"/>
                          <a:ea typeface="+mn-ea"/>
                          <a:cs typeface="TH SarabunPSK" panose="020B0500040200020003" pitchFamily="34" charset="-34"/>
                        </a:rPr>
                        <a:t>         </a:t>
                      </a:r>
                      <a:r>
                        <a:rPr lang="en-US" sz="2800" b="0" i="0" kern="1200" dirty="0" smtClean="0">
                          <a:solidFill>
                            <a:schemeClr val="dk1"/>
                          </a:solidFill>
                          <a:effectLst/>
                          <a:latin typeface="TH SarabunPSK" panose="020B0500040200020003" pitchFamily="34" charset="-34"/>
                          <a:ea typeface="+mn-ea"/>
                          <a:cs typeface="TH SarabunPSK" panose="020B0500040200020003" pitchFamily="34" charset="-34"/>
                        </a:rPr>
                        <a:t>One alternative to attenuated vaccines is a killed or inactivated vaccine. Vaccines of this type are created by inactivating a pathogen, typically using heat or chemicals such as formaldehyde or formalin. This destroys the pathogen’s ability to replicate, but keeps it “intact” so that the immune system can still recognize it. (“Inactivated” is generally used rather than “killed” to refer to viral vaccines of this type, as viruses are generally not considered alive.)</a:t>
                      </a:r>
                    </a:p>
                    <a:p>
                      <a:pPr algn="just" fontAlgn="base"/>
                      <a:r>
                        <a:rPr lang="th-TH" sz="2800" b="0" i="0" kern="1200" dirty="0" smtClean="0">
                          <a:solidFill>
                            <a:schemeClr val="dk1"/>
                          </a:solidFill>
                          <a:effectLst/>
                          <a:latin typeface="TH SarabunPSK" panose="020B0500040200020003" pitchFamily="34" charset="-34"/>
                          <a:ea typeface="+mn-ea"/>
                          <a:cs typeface="TH SarabunPSK" panose="020B0500040200020003" pitchFamily="34" charset="-34"/>
                        </a:rPr>
                        <a:t>         </a:t>
                      </a:r>
                      <a:r>
                        <a:rPr lang="en-US" sz="2800" b="0" i="0" kern="1200" dirty="0" smtClean="0">
                          <a:solidFill>
                            <a:schemeClr val="dk1"/>
                          </a:solidFill>
                          <a:effectLst/>
                          <a:latin typeface="TH SarabunPSK" panose="020B0500040200020003" pitchFamily="34" charset="-34"/>
                          <a:ea typeface="+mn-ea"/>
                          <a:cs typeface="TH SarabunPSK" panose="020B0500040200020003" pitchFamily="34" charset="-34"/>
                        </a:rPr>
                        <a:t>Because killed or inactivated pathogens can’t replicate at all, they can’t revert to a more virulent form capable of causing disease (as discussed above with live, attenuated vaccines). However, they tend to provide shorter protection than live vaccines, and are more likely to require boosters to create long-term immunity. Killed or inactivated vaccines on the U.S. Recommended Childhood Immunization Schedule include the inactivated polio vaccine and the seasonal influenza vaccine (injectable).</a:t>
                      </a:r>
                      <a:endParaRPr lang="en-US" sz="2800" b="0" i="0" kern="1200" dirty="0">
                        <a:solidFill>
                          <a:schemeClr val="dk1"/>
                        </a:solidFill>
                        <a:effectLst/>
                        <a:latin typeface="TH SarabunPSK" panose="020B0500040200020003" pitchFamily="34" charset="-34"/>
                        <a:ea typeface="+mn-ea"/>
                        <a:cs typeface="TH SarabunPSK" panose="020B0500040200020003" pitchFamily="34" charset="-34"/>
                      </a:endParaRPr>
                    </a:p>
                  </a:txBody>
                  <a:tcPr>
                    <a:solidFill>
                      <a:schemeClr val="accent5">
                        <a:lumMod val="20000"/>
                        <a:lumOff val="80000"/>
                      </a:schemeClr>
                    </a:solidFill>
                  </a:tcPr>
                </a:tc>
              </a:tr>
            </a:tbl>
          </a:graphicData>
        </a:graphic>
      </p:graphicFrame>
    </p:spTree>
    <p:extLst>
      <p:ext uri="{BB962C8B-B14F-4D97-AF65-F5344CB8AC3E}">
        <p14:creationId xmlns:p14="http://schemas.microsoft.com/office/powerpoint/2010/main" val="120236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ตาราง 1"/>
          <p:cNvGraphicFramePr>
            <a:graphicFrameLocks noGrp="1"/>
          </p:cNvGraphicFramePr>
          <p:nvPr>
            <p:extLst>
              <p:ext uri="{D42A27DB-BD31-4B8C-83A1-F6EECF244321}">
                <p14:modId xmlns:p14="http://schemas.microsoft.com/office/powerpoint/2010/main" val="2670437945"/>
              </p:ext>
            </p:extLst>
          </p:nvPr>
        </p:nvGraphicFramePr>
        <p:xfrm>
          <a:off x="983432" y="764704"/>
          <a:ext cx="10297144" cy="5300464"/>
        </p:xfrm>
        <a:graphic>
          <a:graphicData uri="http://schemas.openxmlformats.org/drawingml/2006/table">
            <a:tbl>
              <a:tblPr firstRow="1" bandRow="1">
                <a:tableStyleId>{21E4AEA4-8DFA-4A89-87EB-49C32662AFE0}</a:tableStyleId>
              </a:tblPr>
              <a:tblGrid>
                <a:gridCol w="10297144"/>
              </a:tblGrid>
              <a:tr h="5760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TH SarabunPSK" panose="020B0500040200020003" pitchFamily="34" charset="-34"/>
                          <a:ea typeface="+mn-ea"/>
                          <a:cs typeface="TH SarabunPSK" panose="020B0500040200020003" pitchFamily="34" charset="-34"/>
                        </a:rPr>
                        <a:t>live </a:t>
                      </a:r>
                      <a:r>
                        <a:rPr kumimoji="0" lang="en-US" sz="2800" b="1" i="0" u="none" strike="noStrike" kern="1200" cap="none" spc="0" normalizeH="0" baseline="0" noProof="0" dirty="0" smtClean="0">
                          <a:ln>
                            <a:noFill/>
                          </a:ln>
                          <a:solidFill>
                            <a:prstClr val="black"/>
                          </a:solidFill>
                          <a:effectLst/>
                          <a:uLnTx/>
                          <a:uFillTx/>
                          <a:latin typeface="TH SarabunPSK" panose="020B0500040200020003" pitchFamily="34" charset="-34"/>
                          <a:ea typeface="+mn-ea"/>
                          <a:cs typeface="TH SarabunPSK" panose="020B0500040200020003" pitchFamily="34" charset="-34"/>
                        </a:rPr>
                        <a:t>attenuated </a:t>
                      </a:r>
                      <a:r>
                        <a:rPr kumimoji="0" lang="en-US" sz="2800" b="1" i="0" u="none" strike="noStrike" kern="1200" cap="none" spc="0" normalizeH="0" baseline="0" noProof="0" dirty="0" smtClean="0">
                          <a:ln>
                            <a:noFill/>
                          </a:ln>
                          <a:solidFill>
                            <a:prstClr val="black"/>
                          </a:solidFill>
                          <a:effectLst/>
                          <a:uLnTx/>
                          <a:uFillTx/>
                          <a:latin typeface="TH SarabunPSK" panose="020B0500040200020003" pitchFamily="34" charset="-34"/>
                          <a:ea typeface="+mn-ea"/>
                          <a:cs typeface="TH SarabunPSK" panose="020B0500040200020003" pitchFamily="34" charset="-34"/>
                        </a:rPr>
                        <a:t>vaccine</a:t>
                      </a:r>
                      <a:endParaRPr lang="th-TH" sz="2800" b="1" dirty="0">
                        <a:latin typeface="TH SarabunPSK" panose="020B0500040200020003" pitchFamily="34" charset="-34"/>
                        <a:cs typeface="TH SarabunPSK" panose="020B0500040200020003" pitchFamily="34" charset="-34"/>
                      </a:endParaRPr>
                    </a:p>
                  </a:txBody>
                  <a:tcPr/>
                </a:tc>
              </a:tr>
              <a:tr h="4064577">
                <a:tc>
                  <a:txBody>
                    <a:bodyPr/>
                    <a:lstStyle/>
                    <a:p>
                      <a:pPr algn="just" fontAlgn="base"/>
                      <a:r>
                        <a:rPr lang="th-TH" sz="2800" b="0" i="0" kern="1200" dirty="0" smtClean="0">
                          <a:solidFill>
                            <a:schemeClr val="dk1"/>
                          </a:solidFill>
                          <a:effectLst/>
                          <a:latin typeface="TH SarabunPSK" panose="020B0500040200020003" pitchFamily="34" charset="-34"/>
                          <a:ea typeface="+mn-ea"/>
                          <a:cs typeface="TH SarabunPSK" panose="020B0500040200020003" pitchFamily="34" charset="-34"/>
                        </a:rPr>
                        <a:t>          </a:t>
                      </a:r>
                      <a:r>
                        <a:rPr lang="en-US" sz="2800" b="0" i="0" kern="1200" dirty="0" smtClean="0">
                          <a:solidFill>
                            <a:schemeClr val="dk1"/>
                          </a:solidFill>
                          <a:effectLst/>
                          <a:latin typeface="TH SarabunPSK" panose="020B0500040200020003" pitchFamily="34" charset="-34"/>
                          <a:ea typeface="+mn-ea"/>
                          <a:cs typeface="TH SarabunPSK" panose="020B0500040200020003" pitchFamily="34" charset="-34"/>
                        </a:rPr>
                        <a:t>Attenuated vaccines can be made in several ways. Some of the most common methods involve passing the disease-causing virus through a series of cell cultures or animal embryos (typically chick embryos). Using chick embryos as an example, the virus is grown in different embryos in a series. With each passage, the virus becomes better at replicating in chick cells, but loses its ability to replicate in human cells. A virus targeted for use in a vaccine can be grown through—“passaged” through—upwards of 200 different embryos or cell cultures. Eventually, the attenuated virus will not replicate well (or at all) in human cells, and can be used in a vaccine. All the methods that involve passing a virus through a non-human host produce a version of the virus that can still be recognized by the human immune system, but cannot replicate well in a human host.</a:t>
                      </a:r>
                    </a:p>
                    <a:p>
                      <a:endParaRPr lang="th-TH" sz="2400" b="1" dirty="0">
                        <a:latin typeface="TH SarabunPSK" panose="020B0500040200020003" pitchFamily="34" charset="-34"/>
                        <a:cs typeface="TH SarabunPSK" panose="020B0500040200020003" pitchFamily="34" charset="-34"/>
                      </a:endParaRPr>
                    </a:p>
                  </a:txBody>
                  <a:tcPr>
                    <a:solidFill>
                      <a:schemeClr val="accent5">
                        <a:lumMod val="20000"/>
                        <a:lumOff val="80000"/>
                      </a:schemeClr>
                    </a:solidFill>
                  </a:tcPr>
                </a:tc>
              </a:tr>
            </a:tbl>
          </a:graphicData>
        </a:graphic>
      </p:graphicFrame>
    </p:spTree>
    <p:extLst>
      <p:ext uri="{BB962C8B-B14F-4D97-AF65-F5344CB8AC3E}">
        <p14:creationId xmlns:p14="http://schemas.microsoft.com/office/powerpoint/2010/main" val="295225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4800" b="1" dirty="0" smtClean="0">
                <a:latin typeface="cookiefontupdate" panose="02000603000000000000" pitchFamily="2" charset="-34"/>
                <a:ea typeface="cookiefontupdate" panose="02000603000000000000" pitchFamily="2" charset="-34"/>
                <a:cs typeface="cookiefontupdate" panose="02000603000000000000" pitchFamily="2" charset="-34"/>
              </a:rPr>
              <a:t>Lecture outline</a:t>
            </a:r>
            <a:endParaRPr lang="th-TH" sz="4800" b="1" dirty="0">
              <a:latin typeface="cookiefontupdate" panose="02000603000000000000" pitchFamily="2" charset="-34"/>
              <a:ea typeface="cookiefontupdate" panose="02000603000000000000" pitchFamily="2" charset="-34"/>
              <a:cs typeface="cookiefontupdate" panose="02000603000000000000" pitchFamily="2" charset="-34"/>
            </a:endParaRPr>
          </a:p>
        </p:txBody>
      </p:sp>
      <p:sp>
        <p:nvSpPr>
          <p:cNvPr id="3" name="ตัวแทนเนื้อหา 2"/>
          <p:cNvSpPr>
            <a:spLocks noGrp="1"/>
          </p:cNvSpPr>
          <p:nvPr>
            <p:ph idx="1"/>
          </p:nvPr>
        </p:nvSpPr>
        <p:spPr>
          <a:xfrm>
            <a:off x="1524000" y="1828799"/>
            <a:ext cx="9144000" cy="2680321"/>
          </a:xfrm>
          <a:solidFill>
            <a:schemeClr val="accent6">
              <a:lumMod val="40000"/>
              <a:lumOff val="60000"/>
            </a:schemeClr>
          </a:solidFill>
          <a:ln>
            <a:solidFill>
              <a:schemeClr val="bg2">
                <a:lumMod val="25000"/>
              </a:schemeClr>
            </a:solidFill>
          </a:ln>
        </p:spPr>
        <p:txBody>
          <a:bodyPr>
            <a:normAutofit/>
          </a:bodyPr>
          <a:lstStyle/>
          <a:p>
            <a:r>
              <a:rPr lang="en-US" sz="3200" b="1" dirty="0" smtClean="0">
                <a:latin typeface="TH SarabunPSK" panose="020B0500040200020003" pitchFamily="34" charset="-34"/>
                <a:cs typeface="TH SarabunPSK" panose="020B0500040200020003" pitchFamily="34" charset="-34"/>
              </a:rPr>
              <a:t>Human &amp; Animal bite, Toxic substance and Anaphylaxis</a:t>
            </a:r>
            <a:endParaRPr lang="th-TH" sz="3200" b="1" dirty="0">
              <a:latin typeface="TH SarabunPSK" panose="020B0500040200020003" pitchFamily="34" charset="-34"/>
              <a:cs typeface="TH SarabunPSK" panose="020B0500040200020003" pitchFamily="34" charset="-34"/>
            </a:endParaRPr>
          </a:p>
          <a:p>
            <a:r>
              <a:rPr lang="en-US" sz="3200" b="1" dirty="0" smtClean="0">
                <a:latin typeface="TH SarabunPSK" panose="020B0500040200020003" pitchFamily="34" charset="-34"/>
                <a:cs typeface="TH SarabunPSK" panose="020B0500040200020003" pitchFamily="34" charset="-34"/>
              </a:rPr>
              <a:t>Bleeding, Shock and Choking</a:t>
            </a:r>
            <a:endParaRPr lang="th-TH" sz="3200" b="1" dirty="0">
              <a:latin typeface="TH SarabunPSK" panose="020B0500040200020003" pitchFamily="34" charset="-34"/>
              <a:cs typeface="TH SarabunPSK" panose="020B0500040200020003" pitchFamily="34" charset="-34"/>
            </a:endParaRPr>
          </a:p>
          <a:p>
            <a:r>
              <a:rPr lang="en-US" sz="3200" b="1" dirty="0" smtClean="0">
                <a:latin typeface="TH SarabunPSK" panose="020B0500040200020003" pitchFamily="34" charset="-34"/>
                <a:cs typeface="TH SarabunPSK" panose="020B0500040200020003" pitchFamily="34" charset="-34"/>
              </a:rPr>
              <a:t>Fractures</a:t>
            </a:r>
            <a:endParaRPr lang="th-TH" sz="3200" b="1" dirty="0">
              <a:latin typeface="TH SarabunPSK" panose="020B0500040200020003" pitchFamily="34" charset="-34"/>
              <a:cs typeface="TH SarabunPSK" panose="020B0500040200020003" pitchFamily="34" charset="-34"/>
            </a:endParaRPr>
          </a:p>
        </p:txBody>
      </p:sp>
      <p:pic>
        <p:nvPicPr>
          <p:cNvPr id="4" name="รูปภาพ 3"/>
          <p:cNvPicPr>
            <a:picLocks noChangeAspect="1"/>
          </p:cNvPicPr>
          <p:nvPr/>
        </p:nvPicPr>
        <p:blipFill>
          <a:blip r:embed="rId2"/>
          <a:stretch>
            <a:fillRect/>
          </a:stretch>
        </p:blipFill>
        <p:spPr>
          <a:xfrm>
            <a:off x="9552384" y="3861048"/>
            <a:ext cx="1905000" cy="2009775"/>
          </a:xfrm>
          <a:prstGeom prst="rect">
            <a:avLst/>
          </a:prstGeom>
        </p:spPr>
      </p:pic>
    </p:spTree>
    <p:extLst>
      <p:ext uri="{BB962C8B-B14F-4D97-AF65-F5344CB8AC3E}">
        <p14:creationId xmlns:p14="http://schemas.microsoft.com/office/powerpoint/2010/main" val="320910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ตาราง 1"/>
          <p:cNvGraphicFramePr>
            <a:graphicFrameLocks noGrp="1"/>
          </p:cNvGraphicFramePr>
          <p:nvPr>
            <p:extLst>
              <p:ext uri="{D42A27DB-BD31-4B8C-83A1-F6EECF244321}">
                <p14:modId xmlns:p14="http://schemas.microsoft.com/office/powerpoint/2010/main" val="17714323"/>
              </p:ext>
            </p:extLst>
          </p:nvPr>
        </p:nvGraphicFramePr>
        <p:xfrm>
          <a:off x="839416" y="548680"/>
          <a:ext cx="10297144" cy="5059680"/>
        </p:xfrm>
        <a:graphic>
          <a:graphicData uri="http://schemas.openxmlformats.org/drawingml/2006/table">
            <a:tbl>
              <a:tblPr firstRow="1" bandRow="1">
                <a:tableStyleId>{21E4AEA4-8DFA-4A89-87EB-49C32662AFE0}</a:tableStyleId>
              </a:tblPr>
              <a:tblGrid>
                <a:gridCol w="10297144"/>
              </a:tblGrid>
              <a:tr h="5760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H SarabunPSK" panose="020B0500040200020003" pitchFamily="34" charset="-34"/>
                          <a:ea typeface="+mn-ea"/>
                          <a:cs typeface="TH SarabunPSK" panose="020B0500040200020003" pitchFamily="34" charset="-34"/>
                        </a:rPr>
                        <a:t>live </a:t>
                      </a:r>
                      <a:r>
                        <a:rPr kumimoji="0" lang="en-US" sz="3200" b="1" i="0" u="none" strike="noStrike" kern="1200" cap="none" spc="0" normalizeH="0" baseline="0" noProof="0" dirty="0" smtClean="0">
                          <a:ln>
                            <a:noFill/>
                          </a:ln>
                          <a:solidFill>
                            <a:prstClr val="black"/>
                          </a:solidFill>
                          <a:effectLst/>
                          <a:uLnTx/>
                          <a:uFillTx/>
                          <a:latin typeface="TH SarabunPSK" panose="020B0500040200020003" pitchFamily="34" charset="-34"/>
                          <a:ea typeface="+mn-ea"/>
                          <a:cs typeface="TH SarabunPSK" panose="020B0500040200020003" pitchFamily="34" charset="-34"/>
                        </a:rPr>
                        <a:t>attenuated </a:t>
                      </a:r>
                      <a:r>
                        <a:rPr kumimoji="0" lang="en-US" sz="3200" b="1" i="0" u="none" strike="noStrike" kern="1200" cap="none" spc="0" normalizeH="0" baseline="0" noProof="0" dirty="0" smtClean="0">
                          <a:ln>
                            <a:noFill/>
                          </a:ln>
                          <a:solidFill>
                            <a:prstClr val="black"/>
                          </a:solidFill>
                          <a:effectLst/>
                          <a:uLnTx/>
                          <a:uFillTx/>
                          <a:latin typeface="TH SarabunPSK" panose="020B0500040200020003" pitchFamily="34" charset="-34"/>
                          <a:ea typeface="+mn-ea"/>
                          <a:cs typeface="TH SarabunPSK" panose="020B0500040200020003" pitchFamily="34" charset="-34"/>
                        </a:rPr>
                        <a:t>vaccine</a:t>
                      </a:r>
                      <a:endParaRPr lang="th-TH" sz="3200" b="1" dirty="0">
                        <a:latin typeface="TH SarabunPSK" panose="020B0500040200020003" pitchFamily="34" charset="-34"/>
                        <a:cs typeface="TH SarabunPSK" panose="020B0500040200020003" pitchFamily="34" charset="-34"/>
                      </a:endParaRPr>
                    </a:p>
                  </a:txBody>
                  <a:tcPr/>
                </a:tc>
              </a:tr>
              <a:tr h="4064577">
                <a:tc>
                  <a:txBody>
                    <a:bodyPr/>
                    <a:lstStyle/>
                    <a:p>
                      <a:pPr algn="just" fontAlgn="base"/>
                      <a:r>
                        <a:rPr lang="th-TH" sz="2400" b="0" i="0" kern="1200" dirty="0" smtClean="0">
                          <a:solidFill>
                            <a:schemeClr val="dk1"/>
                          </a:solidFill>
                          <a:effectLst/>
                          <a:latin typeface="TH SarabunPSK" panose="020B0500040200020003" pitchFamily="34" charset="-34"/>
                          <a:ea typeface="+mn-ea"/>
                          <a:cs typeface="TH SarabunPSK" panose="020B0500040200020003" pitchFamily="34" charset="-34"/>
                        </a:rPr>
                        <a:t>          </a:t>
                      </a:r>
                      <a:r>
                        <a:rPr lang="en-US" sz="2400" b="0" i="0" kern="1200" dirty="0" smtClean="0">
                          <a:solidFill>
                            <a:schemeClr val="dk1"/>
                          </a:solidFill>
                          <a:effectLst/>
                          <a:latin typeface="TH SarabunPSK" panose="020B0500040200020003" pitchFamily="34" charset="-34"/>
                          <a:ea typeface="+mn-ea"/>
                          <a:cs typeface="TH SarabunPSK" panose="020B0500040200020003" pitchFamily="34" charset="-34"/>
                        </a:rPr>
                        <a:t>When the resulting vaccine virus is given to a human, it will not replicate enough to cause illness, but will still provoke an immune response that can protect against future infection.</a:t>
                      </a:r>
                    </a:p>
                    <a:p>
                      <a:pPr algn="just" fontAlgn="base"/>
                      <a:r>
                        <a:rPr lang="th-TH" sz="2400" b="0" i="0" kern="1200" dirty="0" smtClean="0">
                          <a:solidFill>
                            <a:schemeClr val="dk1"/>
                          </a:solidFill>
                          <a:effectLst/>
                          <a:latin typeface="TH SarabunPSK" panose="020B0500040200020003" pitchFamily="34" charset="-34"/>
                          <a:ea typeface="+mn-ea"/>
                          <a:cs typeface="TH SarabunPSK" panose="020B0500040200020003" pitchFamily="34" charset="-34"/>
                        </a:rPr>
                        <a:t>         </a:t>
                      </a:r>
                      <a:r>
                        <a:rPr lang="en-US" sz="2400" b="0" i="0" kern="1200" dirty="0" smtClean="0">
                          <a:solidFill>
                            <a:schemeClr val="dk1"/>
                          </a:solidFill>
                          <a:effectLst/>
                          <a:latin typeface="TH SarabunPSK" panose="020B0500040200020003" pitchFamily="34" charset="-34"/>
                          <a:ea typeface="+mn-ea"/>
                          <a:cs typeface="TH SarabunPSK" panose="020B0500040200020003" pitchFamily="34" charset="-34"/>
                        </a:rPr>
                        <a:t>One concern that must be considered is the potential for the vaccine virus to revert to a form capable of causing disease. Mutations that can occur when the vaccine virus replicates in the body may lead to a more virulent strain. This is unlikely, as the vaccine virus’s ability to replicate is limited. However, possible mutations are considered when developing an attenuated vaccine. It is worth noting that mutations </a:t>
                      </a:r>
                      <a:r>
                        <a:rPr lang="en-US" sz="2400" b="0" i="1" kern="1200" dirty="0" smtClean="0">
                          <a:solidFill>
                            <a:schemeClr val="dk1"/>
                          </a:solidFill>
                          <a:effectLst/>
                          <a:latin typeface="TH SarabunPSK" panose="020B0500040200020003" pitchFamily="34" charset="-34"/>
                          <a:ea typeface="+mn-ea"/>
                          <a:cs typeface="TH SarabunPSK" panose="020B0500040200020003" pitchFamily="34" charset="-34"/>
                        </a:rPr>
                        <a:t>are</a:t>
                      </a:r>
                      <a:r>
                        <a:rPr lang="en-US" sz="2400" b="0" i="0" kern="1200" dirty="0" smtClean="0">
                          <a:solidFill>
                            <a:schemeClr val="dk1"/>
                          </a:solidFill>
                          <a:effectLst/>
                          <a:latin typeface="TH SarabunPSK" panose="020B0500040200020003" pitchFamily="34" charset="-34"/>
                          <a:ea typeface="+mn-ea"/>
                          <a:cs typeface="TH SarabunPSK" panose="020B0500040200020003" pitchFamily="34" charset="-34"/>
                        </a:rPr>
                        <a:t> somewhat common with the oral polio vaccine (OPV), a live vaccine that is ingested instead of injected. The vaccine virus can mutate into a virulent form and lead to rare cases of paralytic polio. For this reason, OPV is no longer used in the United States, and has been replaced on the Recommended Childhood Immunization Schedule by the inactivated polio vaccine (IPV).</a:t>
                      </a:r>
                    </a:p>
                    <a:p>
                      <a:pPr algn="just" fontAlgn="base"/>
                      <a:r>
                        <a:rPr lang="en-US" sz="2400" b="0" i="0" kern="1200" dirty="0" smtClean="0">
                          <a:solidFill>
                            <a:schemeClr val="dk1"/>
                          </a:solidFill>
                          <a:effectLst/>
                          <a:latin typeface="TH SarabunPSK" panose="020B0500040200020003" pitchFamily="34" charset="-34"/>
                          <a:ea typeface="+mn-ea"/>
                          <a:cs typeface="TH SarabunPSK" panose="020B0500040200020003" pitchFamily="34" charset="-34"/>
                        </a:rPr>
                        <a:t>Protection from a live, attenuated vaccine typically outlasts the protection provided by a killed or inactivated vaccine.</a:t>
                      </a:r>
                    </a:p>
                  </a:txBody>
                  <a:tcPr>
                    <a:solidFill>
                      <a:schemeClr val="accent5">
                        <a:lumMod val="20000"/>
                        <a:lumOff val="80000"/>
                      </a:schemeClr>
                    </a:solidFill>
                  </a:tcPr>
                </a:tc>
              </a:tr>
            </a:tbl>
          </a:graphicData>
        </a:graphic>
      </p:graphicFrame>
    </p:spTree>
    <p:extLst>
      <p:ext uri="{BB962C8B-B14F-4D97-AF65-F5344CB8AC3E}">
        <p14:creationId xmlns:p14="http://schemas.microsoft.com/office/powerpoint/2010/main" val="76181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สี่เหลี่ยมผืนผ้า 2"/>
          <p:cNvSpPr/>
          <p:nvPr/>
        </p:nvSpPr>
        <p:spPr>
          <a:xfrm>
            <a:off x="1775520" y="2348880"/>
            <a:ext cx="9001000" cy="2016224"/>
          </a:xfrm>
          <a:prstGeom prst="rect">
            <a:avLst/>
          </a:prstGeom>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6000" b="1" dirty="0" smtClean="0">
                <a:latin typeface="TH SarabunPSK" panose="020B0500040200020003" pitchFamily="34" charset="-34"/>
                <a:cs typeface="TH SarabunPSK" panose="020B0500040200020003" pitchFamily="34" charset="-34"/>
              </a:rPr>
              <a:t>Bleeding,</a:t>
            </a:r>
            <a:r>
              <a:rPr lang="th-TH" sz="6000" b="1" dirty="0" smtClean="0">
                <a:latin typeface="TH SarabunPSK" panose="020B0500040200020003" pitchFamily="34" charset="-34"/>
                <a:cs typeface="TH SarabunPSK" panose="020B0500040200020003" pitchFamily="34" charset="-34"/>
              </a:rPr>
              <a:t> </a:t>
            </a:r>
            <a:r>
              <a:rPr lang="en-US" sz="6000" b="1" dirty="0" smtClean="0">
                <a:latin typeface="TH SarabunPSK" panose="020B0500040200020003" pitchFamily="34" charset="-34"/>
                <a:cs typeface="TH SarabunPSK" panose="020B0500040200020003" pitchFamily="34" charset="-34"/>
              </a:rPr>
              <a:t>Shock </a:t>
            </a:r>
            <a:r>
              <a:rPr lang="en-US" sz="6000" b="1" dirty="0">
                <a:latin typeface="TH SarabunPSK" panose="020B0500040200020003" pitchFamily="34" charset="-34"/>
                <a:cs typeface="TH SarabunPSK" panose="020B0500040200020003" pitchFamily="34" charset="-34"/>
              </a:rPr>
              <a:t>and Choking</a:t>
            </a:r>
            <a:endParaRPr lang="th-TH" sz="6000" b="1" dirty="0">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391809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สี่เหลี่ยมผืนผ้า 2"/>
          <p:cNvSpPr/>
          <p:nvPr/>
        </p:nvSpPr>
        <p:spPr>
          <a:xfrm>
            <a:off x="9264352" y="576064"/>
            <a:ext cx="2584369" cy="620688"/>
          </a:xfrm>
          <a:prstGeom prst="rect">
            <a:avLst/>
          </a:prstGeom>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a:r>
              <a:rPr lang="en-US" sz="4000" b="1" dirty="0" smtClean="0">
                <a:latin typeface="TH SarabunPSK" panose="020B0500040200020003" pitchFamily="34" charset="-34"/>
                <a:cs typeface="TH SarabunPSK" panose="020B0500040200020003" pitchFamily="34" charset="-34"/>
              </a:rPr>
              <a:t>Bleeding</a:t>
            </a:r>
            <a:endParaRPr lang="th-TH" sz="4000" b="1" dirty="0">
              <a:latin typeface="TH SarabunPSK" panose="020B0500040200020003" pitchFamily="34" charset="-34"/>
              <a:cs typeface="TH SarabunPSK" panose="020B0500040200020003" pitchFamily="34" charset="-34"/>
            </a:endParaRPr>
          </a:p>
        </p:txBody>
      </p:sp>
      <p:sp>
        <p:nvSpPr>
          <p:cNvPr id="2" name="Rectangle 1"/>
          <p:cNvSpPr/>
          <p:nvPr/>
        </p:nvSpPr>
        <p:spPr>
          <a:xfrm>
            <a:off x="5879976" y="1196752"/>
            <a:ext cx="6096000" cy="2308324"/>
          </a:xfrm>
          <a:prstGeom prst="rect">
            <a:avLst/>
          </a:prstGeom>
        </p:spPr>
        <p:txBody>
          <a:bodyPr>
            <a:spAutoFit/>
          </a:bodyPr>
          <a:lstStyle/>
          <a:p>
            <a:pPr algn="just"/>
            <a:r>
              <a:rPr lang="en-US" sz="2400" dirty="0">
                <a:solidFill>
                  <a:srgbClr val="444444"/>
                </a:solidFill>
                <a:latin typeface="TH SarabunPSK" panose="020B0500040200020003" pitchFamily="34" charset="-34"/>
                <a:cs typeface="TH SarabunPSK" panose="020B0500040200020003" pitchFamily="34" charset="-34"/>
              </a:rPr>
              <a:t>Bleeding is the loss of </a:t>
            </a:r>
            <a:r>
              <a:rPr lang="en-US" sz="2400" dirty="0">
                <a:solidFill>
                  <a:srgbClr val="006699"/>
                </a:solidFill>
                <a:latin typeface="TH SarabunPSK" panose="020B0500040200020003" pitchFamily="34" charset="-34"/>
                <a:cs typeface="TH SarabunPSK" panose="020B0500040200020003" pitchFamily="34" charset="-34"/>
                <a:hlinkClick r:id="rId2"/>
              </a:rPr>
              <a:t>blood</a:t>
            </a:r>
            <a:r>
              <a:rPr lang="en-US" sz="2400" dirty="0">
                <a:solidFill>
                  <a:srgbClr val="444444"/>
                </a:solidFill>
                <a:latin typeface="TH SarabunPSK" panose="020B0500040200020003" pitchFamily="34" charset="-34"/>
                <a:cs typeface="TH SarabunPSK" panose="020B0500040200020003" pitchFamily="34" charset="-34"/>
              </a:rPr>
              <a:t>. It can be external, or outside the body, like when you get a cut or </a:t>
            </a:r>
            <a:r>
              <a:rPr lang="en-US" sz="2400" dirty="0">
                <a:solidFill>
                  <a:srgbClr val="006699"/>
                </a:solidFill>
                <a:latin typeface="TH SarabunPSK" panose="020B0500040200020003" pitchFamily="34" charset="-34"/>
                <a:cs typeface="TH SarabunPSK" panose="020B0500040200020003" pitchFamily="34" charset="-34"/>
                <a:hlinkClick r:id="rId3"/>
              </a:rPr>
              <a:t>wound</a:t>
            </a:r>
            <a:r>
              <a:rPr lang="en-US" sz="2400" dirty="0">
                <a:solidFill>
                  <a:srgbClr val="444444"/>
                </a:solidFill>
                <a:latin typeface="TH SarabunPSK" panose="020B0500040200020003" pitchFamily="34" charset="-34"/>
                <a:cs typeface="TH SarabunPSK" panose="020B0500040200020003" pitchFamily="34" charset="-34"/>
              </a:rPr>
              <a:t>. It can also be internal, or inside the body, like when you have an injury to an internal organ. Some bleeding, such as </a:t>
            </a:r>
            <a:r>
              <a:rPr lang="en-US" sz="2400" dirty="0">
                <a:solidFill>
                  <a:srgbClr val="006699"/>
                </a:solidFill>
                <a:latin typeface="TH SarabunPSK" panose="020B0500040200020003" pitchFamily="34" charset="-34"/>
                <a:cs typeface="TH SarabunPSK" panose="020B0500040200020003" pitchFamily="34" charset="-34"/>
                <a:hlinkClick r:id="rId4"/>
              </a:rPr>
              <a:t>gastrointestinal bleeding</a:t>
            </a:r>
            <a:r>
              <a:rPr lang="en-US" sz="2400" dirty="0">
                <a:solidFill>
                  <a:srgbClr val="444444"/>
                </a:solidFill>
                <a:latin typeface="TH SarabunPSK" panose="020B0500040200020003" pitchFamily="34" charset="-34"/>
                <a:cs typeface="TH SarabunPSK" panose="020B0500040200020003" pitchFamily="34" charset="-34"/>
              </a:rPr>
              <a:t>, coughing up blood, or </a:t>
            </a:r>
            <a:r>
              <a:rPr lang="en-US" sz="2400" dirty="0">
                <a:solidFill>
                  <a:srgbClr val="006699"/>
                </a:solidFill>
                <a:latin typeface="TH SarabunPSK" panose="020B0500040200020003" pitchFamily="34" charset="-34"/>
                <a:cs typeface="TH SarabunPSK" panose="020B0500040200020003" pitchFamily="34" charset="-34"/>
                <a:hlinkClick r:id="rId5"/>
              </a:rPr>
              <a:t>vaginal bleeding</a:t>
            </a:r>
            <a:r>
              <a:rPr lang="en-US" sz="2400" dirty="0">
                <a:solidFill>
                  <a:srgbClr val="444444"/>
                </a:solidFill>
                <a:latin typeface="TH SarabunPSK" panose="020B0500040200020003" pitchFamily="34" charset="-34"/>
                <a:cs typeface="TH SarabunPSK" panose="020B0500040200020003" pitchFamily="34" charset="-34"/>
              </a:rPr>
              <a:t>, can be a symptom of a disease.</a:t>
            </a:r>
            <a:endParaRPr lang="en-US" sz="2400" dirty="0">
              <a:latin typeface="TH SarabunPSK" panose="020B0500040200020003" pitchFamily="34" charset="-34"/>
              <a:cs typeface="TH SarabunPSK" panose="020B0500040200020003" pitchFamily="34" charset="-34"/>
            </a:endParaRPr>
          </a:p>
        </p:txBody>
      </p:sp>
      <p:sp>
        <p:nvSpPr>
          <p:cNvPr id="4" name="Rectangle 3"/>
          <p:cNvSpPr/>
          <p:nvPr/>
        </p:nvSpPr>
        <p:spPr>
          <a:xfrm>
            <a:off x="335360" y="3765724"/>
            <a:ext cx="6096000" cy="2308324"/>
          </a:xfrm>
          <a:prstGeom prst="rect">
            <a:avLst/>
          </a:prstGeom>
        </p:spPr>
        <p:txBody>
          <a:bodyPr>
            <a:spAutoFit/>
          </a:bodyPr>
          <a:lstStyle/>
          <a:p>
            <a:pPr algn="thaiDist"/>
            <a:r>
              <a:rPr lang="en-US" sz="2400" dirty="0">
                <a:solidFill>
                  <a:srgbClr val="444444"/>
                </a:solidFill>
                <a:latin typeface="TH SarabunPSK" panose="020B0500040200020003" pitchFamily="34" charset="-34"/>
                <a:cs typeface="TH SarabunPSK" panose="020B0500040200020003" pitchFamily="34" charset="-34"/>
              </a:rPr>
              <a:t>Shock is a life-threatening condition that occurs when the body is not getting enough blood flow. Lack of blood flow means the cells and organs do not get enough oxygen and nutrients to function properly. Many organs can be damaged as a result. Shock requires immediate treatment and can get worse very rapidly. As many 1 in 5 people in shock will die from it.</a:t>
            </a:r>
            <a:endParaRPr lang="en-US" sz="2400" dirty="0">
              <a:latin typeface="TH SarabunPSK" panose="020B0500040200020003" pitchFamily="34" charset="-34"/>
              <a:cs typeface="TH SarabunPSK" panose="020B0500040200020003" pitchFamily="34" charset="-34"/>
            </a:endParaRPr>
          </a:p>
        </p:txBody>
      </p:sp>
      <p:sp>
        <p:nvSpPr>
          <p:cNvPr id="5" name="สี่เหลี่ยมผืนผ้า 2"/>
          <p:cNvSpPr/>
          <p:nvPr/>
        </p:nvSpPr>
        <p:spPr>
          <a:xfrm>
            <a:off x="407368" y="3037024"/>
            <a:ext cx="2376264" cy="608000"/>
          </a:xfrm>
          <a:prstGeom prst="rect">
            <a:avLst/>
          </a:prstGeom>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a:r>
              <a:rPr lang="en-US" sz="4000" b="1" dirty="0" smtClean="0">
                <a:latin typeface="TH SarabunPSK" panose="020B0500040200020003" pitchFamily="34" charset="-34"/>
                <a:cs typeface="TH SarabunPSK" panose="020B0500040200020003" pitchFamily="34" charset="-34"/>
              </a:rPr>
              <a:t>Shock</a:t>
            </a:r>
            <a:endParaRPr lang="th-TH" sz="4000" b="1" dirty="0">
              <a:latin typeface="TH SarabunPSK" panose="020B0500040200020003" pitchFamily="34" charset="-34"/>
              <a:cs typeface="TH SarabunPSK" panose="020B0500040200020003" pitchFamily="34" charset="-34"/>
            </a:endParaRPr>
          </a:p>
        </p:txBody>
      </p:sp>
      <p:sp>
        <p:nvSpPr>
          <p:cNvPr id="6" name="Rectangle 5"/>
          <p:cNvSpPr/>
          <p:nvPr/>
        </p:nvSpPr>
        <p:spPr>
          <a:xfrm>
            <a:off x="7367464" y="4365104"/>
            <a:ext cx="4608512" cy="2308324"/>
          </a:xfrm>
          <a:prstGeom prst="rect">
            <a:avLst/>
          </a:prstGeom>
        </p:spPr>
        <p:txBody>
          <a:bodyPr wrap="square">
            <a:spAutoFit/>
          </a:bodyPr>
          <a:lstStyle/>
          <a:p>
            <a:pPr algn="just"/>
            <a:r>
              <a:rPr lang="en-US" sz="2400" dirty="0">
                <a:latin typeface="TH SarabunPSK" panose="020B0500040200020003" pitchFamily="34" charset="-34"/>
                <a:cs typeface="TH SarabunPSK" panose="020B0500040200020003" pitchFamily="34" charset="-34"/>
              </a:rPr>
              <a:t>Choking happens when an object lodges in the throat or windpipe blocking the flow of air. In adults, a piece of food is usually to blame. Young children often choke on small objects. Choking is life-threatening. It cuts off oxygen to the brain.</a:t>
            </a:r>
          </a:p>
        </p:txBody>
      </p:sp>
      <p:sp>
        <p:nvSpPr>
          <p:cNvPr id="7" name="สี่เหลี่ยมผืนผ้า 2"/>
          <p:cNvSpPr/>
          <p:nvPr/>
        </p:nvSpPr>
        <p:spPr>
          <a:xfrm>
            <a:off x="9268501" y="3744416"/>
            <a:ext cx="2584369" cy="620688"/>
          </a:xfrm>
          <a:prstGeom prst="rect">
            <a:avLst/>
          </a:prstGeom>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a:r>
              <a:rPr lang="en-US" sz="4000" b="1" dirty="0" smtClean="0">
                <a:latin typeface="TH SarabunPSK" panose="020B0500040200020003" pitchFamily="34" charset="-34"/>
                <a:cs typeface="TH SarabunPSK" panose="020B0500040200020003" pitchFamily="34" charset="-34"/>
              </a:rPr>
              <a:t>Choking</a:t>
            </a:r>
            <a:endParaRPr lang="th-TH" sz="4000" b="1" dirty="0">
              <a:latin typeface="TH SarabunPSK" panose="020B0500040200020003" pitchFamily="34" charset="-34"/>
              <a:cs typeface="TH SarabunPSK" panose="020B0500040200020003" pitchFamily="34" charset="-34"/>
            </a:endParaRPr>
          </a:p>
        </p:txBody>
      </p:sp>
      <p:pic>
        <p:nvPicPr>
          <p:cNvPr id="8" name="รูปภาพ 4"/>
          <p:cNvPicPr>
            <a:picLocks noChangeAspect="1"/>
          </p:cNvPicPr>
          <p:nvPr/>
        </p:nvPicPr>
        <p:blipFill>
          <a:blip r:embed="rId6"/>
          <a:stretch>
            <a:fillRect/>
          </a:stretch>
        </p:blipFill>
        <p:spPr>
          <a:xfrm>
            <a:off x="2540521" y="363883"/>
            <a:ext cx="2619375" cy="2088232"/>
          </a:xfrm>
          <a:prstGeom prst="rect">
            <a:avLst/>
          </a:prstGeom>
        </p:spPr>
      </p:pic>
      <p:pic>
        <p:nvPicPr>
          <p:cNvPr id="9" name="รูปภาพ 5"/>
          <p:cNvPicPr>
            <a:picLocks noChangeAspect="1"/>
          </p:cNvPicPr>
          <p:nvPr/>
        </p:nvPicPr>
        <p:blipFill>
          <a:blip r:embed="rId7"/>
          <a:stretch>
            <a:fillRect/>
          </a:stretch>
        </p:blipFill>
        <p:spPr>
          <a:xfrm>
            <a:off x="956345" y="939948"/>
            <a:ext cx="2259335" cy="1976376"/>
          </a:xfrm>
          <a:prstGeom prst="rect">
            <a:avLst/>
          </a:prstGeom>
        </p:spPr>
      </p:pic>
    </p:spTree>
    <p:extLst>
      <p:ext uri="{BB962C8B-B14F-4D97-AF65-F5344CB8AC3E}">
        <p14:creationId xmlns:p14="http://schemas.microsoft.com/office/powerpoint/2010/main" val="53848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รูปภาพ 7"/>
          <p:cNvPicPr>
            <a:picLocks noChangeAspect="1"/>
          </p:cNvPicPr>
          <p:nvPr/>
        </p:nvPicPr>
        <p:blipFill>
          <a:blip r:embed="rId2"/>
          <a:stretch>
            <a:fillRect/>
          </a:stretch>
        </p:blipFill>
        <p:spPr>
          <a:xfrm>
            <a:off x="244016" y="3212976"/>
            <a:ext cx="3483471" cy="2360239"/>
          </a:xfrm>
          <a:prstGeom prst="rect">
            <a:avLst/>
          </a:prstGeom>
        </p:spPr>
      </p:pic>
      <p:sp>
        <p:nvSpPr>
          <p:cNvPr id="6" name="สี่เหลี่ยมผืนผ้า 2"/>
          <p:cNvSpPr/>
          <p:nvPr/>
        </p:nvSpPr>
        <p:spPr>
          <a:xfrm>
            <a:off x="403460" y="2276872"/>
            <a:ext cx="3164582" cy="620688"/>
          </a:xfrm>
          <a:prstGeom prst="rect">
            <a:avLst/>
          </a:prstGeom>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3600" b="1" dirty="0">
                <a:latin typeface="TH SarabunPSK" panose="020B0500040200020003" pitchFamily="34" charset="-34"/>
                <a:cs typeface="TH SarabunPSK" panose="020B0500040200020003" pitchFamily="34" charset="-34"/>
              </a:rPr>
              <a:t>Syncope</a:t>
            </a:r>
            <a:endParaRPr lang="th-TH" sz="3600" b="1" dirty="0">
              <a:latin typeface="TH SarabunPSK" panose="020B0500040200020003" pitchFamily="34" charset="-34"/>
              <a:cs typeface="TH SarabunPSK" panose="020B0500040200020003" pitchFamily="34" charset="-34"/>
            </a:endParaRPr>
          </a:p>
        </p:txBody>
      </p:sp>
      <p:sp>
        <p:nvSpPr>
          <p:cNvPr id="7" name="Rectangle 6"/>
          <p:cNvSpPr/>
          <p:nvPr/>
        </p:nvSpPr>
        <p:spPr>
          <a:xfrm>
            <a:off x="3892923" y="1556792"/>
            <a:ext cx="8081735" cy="4893647"/>
          </a:xfrm>
          <a:prstGeom prst="rect">
            <a:avLst/>
          </a:prstGeom>
        </p:spPr>
        <p:txBody>
          <a:bodyPr wrap="square">
            <a:spAutoFit/>
          </a:bodyPr>
          <a:lstStyle/>
          <a:p>
            <a:r>
              <a:rPr lang="en-US" sz="2400" dirty="0" smtClean="0">
                <a:solidFill>
                  <a:srgbClr val="343536"/>
                </a:solidFill>
                <a:latin typeface="TH SarabunPSK" panose="020B0500040200020003" pitchFamily="34" charset="-34"/>
                <a:cs typeface="TH SarabunPSK" panose="020B0500040200020003" pitchFamily="34" charset="-34"/>
              </a:rPr>
              <a:t>Syncope </a:t>
            </a:r>
            <a:r>
              <a:rPr lang="en-US" sz="2400" dirty="0">
                <a:solidFill>
                  <a:srgbClr val="343536"/>
                </a:solidFill>
                <a:latin typeface="TH SarabunPSK" panose="020B0500040200020003" pitchFamily="34" charset="-34"/>
                <a:cs typeface="TH SarabunPSK" panose="020B0500040200020003" pitchFamily="34" charset="-34"/>
              </a:rPr>
              <a:t>(pronounced “sin-</a:t>
            </a:r>
            <a:r>
              <a:rPr lang="en-US" sz="2400" dirty="0" err="1">
                <a:solidFill>
                  <a:srgbClr val="343536"/>
                </a:solidFill>
                <a:latin typeface="TH SarabunPSK" panose="020B0500040200020003" pitchFamily="34" charset="-34"/>
                <a:cs typeface="TH SarabunPSK" panose="020B0500040200020003" pitchFamily="34" charset="-34"/>
              </a:rPr>
              <a:t>ko</a:t>
            </a:r>
            <a:r>
              <a:rPr lang="en-US" sz="2400" dirty="0">
                <a:solidFill>
                  <a:srgbClr val="343536"/>
                </a:solidFill>
                <a:latin typeface="TH SarabunPSK" panose="020B0500040200020003" pitchFamily="34" charset="-34"/>
                <a:cs typeface="TH SarabunPSK" panose="020B0500040200020003" pitchFamily="34" charset="-34"/>
              </a:rPr>
              <a:t>-pea”) is the medical term for fainting or passing out. It happens when you have a sudden, temporary drop in the amount of blood that flows to your brain. Most of the time, a harmless, short-term cause makes you faint.</a:t>
            </a:r>
          </a:p>
          <a:p>
            <a:r>
              <a:rPr lang="en-US" sz="2400" dirty="0">
                <a:solidFill>
                  <a:srgbClr val="343536"/>
                </a:solidFill>
                <a:latin typeface="TH SarabunPSK" panose="020B0500040200020003" pitchFamily="34" charset="-34"/>
                <a:cs typeface="TH SarabunPSK" panose="020B0500040200020003" pitchFamily="34" charset="-34"/>
              </a:rPr>
              <a:t>Syncope can happen if you have:</a:t>
            </a:r>
          </a:p>
          <a:p>
            <a:pPr>
              <a:buFont typeface="Arial" panose="020B0604020202020204" pitchFamily="34" charset="0"/>
              <a:buChar char="•"/>
            </a:pPr>
            <a:r>
              <a:rPr lang="en-US" sz="2400" dirty="0">
                <a:solidFill>
                  <a:srgbClr val="343536"/>
                </a:solidFill>
                <a:latin typeface="TH SarabunPSK" panose="020B0500040200020003" pitchFamily="34" charset="-34"/>
                <a:cs typeface="TH SarabunPSK" panose="020B0500040200020003" pitchFamily="34" charset="-34"/>
              </a:rPr>
              <a:t>A sudden drop in blood pressure.</a:t>
            </a:r>
          </a:p>
          <a:p>
            <a:pPr>
              <a:buFont typeface="Arial" panose="020B0604020202020204" pitchFamily="34" charset="0"/>
              <a:buChar char="•"/>
            </a:pPr>
            <a:r>
              <a:rPr lang="en-US" sz="2400" dirty="0">
                <a:solidFill>
                  <a:srgbClr val="343536"/>
                </a:solidFill>
                <a:latin typeface="TH SarabunPSK" panose="020B0500040200020003" pitchFamily="34" charset="-34"/>
                <a:cs typeface="TH SarabunPSK" panose="020B0500040200020003" pitchFamily="34" charset="-34"/>
              </a:rPr>
              <a:t>A drop in your heart rate.</a:t>
            </a:r>
          </a:p>
          <a:p>
            <a:pPr>
              <a:buFont typeface="Arial" panose="020B0604020202020204" pitchFamily="34" charset="0"/>
              <a:buChar char="•"/>
            </a:pPr>
            <a:r>
              <a:rPr lang="en-US" sz="2400" dirty="0">
                <a:solidFill>
                  <a:srgbClr val="343536"/>
                </a:solidFill>
                <a:latin typeface="TH SarabunPSK" panose="020B0500040200020003" pitchFamily="34" charset="-34"/>
                <a:cs typeface="TH SarabunPSK" panose="020B0500040200020003" pitchFamily="34" charset="-34"/>
              </a:rPr>
              <a:t>Changes in the amount of blood in areas of your body.</a:t>
            </a:r>
          </a:p>
          <a:p>
            <a:r>
              <a:rPr lang="en-US" sz="2400" dirty="0">
                <a:solidFill>
                  <a:srgbClr val="343536"/>
                </a:solidFill>
                <a:latin typeface="TH SarabunPSK" panose="020B0500040200020003" pitchFamily="34" charset="-34"/>
                <a:cs typeface="TH SarabunPSK" panose="020B0500040200020003" pitchFamily="34" charset="-34"/>
              </a:rPr>
              <a:t>If you pass out, you’ll likely become conscious and alert after a few seconds or minutes. However, you may feel confused or tired for a bit. You can recover fully in minutes or hours.</a:t>
            </a:r>
          </a:p>
          <a:p>
            <a:r>
              <a:rPr lang="en-US" sz="2400" dirty="0">
                <a:solidFill>
                  <a:srgbClr val="343536"/>
                </a:solidFill>
                <a:latin typeface="TH SarabunPSK" panose="020B0500040200020003" pitchFamily="34" charset="-34"/>
                <a:cs typeface="TH SarabunPSK" panose="020B0500040200020003" pitchFamily="34" charset="-34"/>
              </a:rPr>
              <a:t>Syncope can be a sign of a more serious condition. It’s important to get treatment right away after you have an episode of syncope. Most people can prevent problems with syncope once they get an accurate diagnosis and proper treatment.</a:t>
            </a:r>
            <a:endParaRPr lang="en-US" sz="2400" b="0" i="0" dirty="0">
              <a:solidFill>
                <a:srgbClr val="343536"/>
              </a:solidFill>
              <a:effectLst/>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406088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pPr lvl="2"/>
            <a:r>
              <a:rPr lang="en-US" sz="5400" b="1" dirty="0" smtClean="0">
                <a:solidFill>
                  <a:schemeClr val="bg1"/>
                </a:solidFill>
                <a:latin typeface="TH SarabunPSK" panose="020B0500040200020003" pitchFamily="34" charset="-34"/>
                <a:cs typeface="TH SarabunPSK" panose="020B0500040200020003" pitchFamily="34" charset="-34"/>
              </a:rPr>
              <a:t>Syncope</a:t>
            </a:r>
            <a:endParaRPr lang="th-TH" sz="5400" b="1" dirty="0">
              <a:solidFill>
                <a:schemeClr val="bg1"/>
              </a:solidFill>
              <a:latin typeface="TH SarabunPSK" panose="020B0500040200020003" pitchFamily="34" charset="-34"/>
              <a:cs typeface="TH SarabunPSK" panose="020B0500040200020003" pitchFamily="34" charset="-34"/>
            </a:endParaRPr>
          </a:p>
        </p:txBody>
      </p:sp>
      <p:pic>
        <p:nvPicPr>
          <p:cNvPr id="6" name="Picture 5"/>
          <p:cNvPicPr>
            <a:picLocks noChangeAspect="1"/>
          </p:cNvPicPr>
          <p:nvPr/>
        </p:nvPicPr>
        <p:blipFill rotWithShape="1">
          <a:blip r:embed="rId2"/>
          <a:srcRect l="19813" t="23750" r="17188" b="6951"/>
          <a:stretch/>
        </p:blipFill>
        <p:spPr>
          <a:xfrm>
            <a:off x="2783632" y="1628800"/>
            <a:ext cx="6912768" cy="4752528"/>
          </a:xfrm>
          <a:prstGeom prst="rect">
            <a:avLst/>
          </a:prstGeom>
        </p:spPr>
      </p:pic>
    </p:spTree>
    <p:extLst>
      <p:ext uri="{BB962C8B-B14F-4D97-AF65-F5344CB8AC3E}">
        <p14:creationId xmlns:p14="http://schemas.microsoft.com/office/powerpoint/2010/main" val="216580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4400" b="1" dirty="0" smtClean="0">
                <a:latin typeface="TH SarabunPSK" panose="020B0500040200020003" pitchFamily="34" charset="-34"/>
                <a:cs typeface="TH SarabunPSK" panose="020B0500040200020003" pitchFamily="34" charset="-34"/>
              </a:rPr>
              <a:t>Unconsciousness</a:t>
            </a:r>
            <a:endParaRPr lang="th-TH" sz="4400" b="1" dirty="0">
              <a:latin typeface="TH SarabunPSK" panose="020B0500040200020003" pitchFamily="34" charset="-34"/>
              <a:cs typeface="TH SarabunPSK" panose="020B0500040200020003" pitchFamily="34" charset="-34"/>
            </a:endParaRPr>
          </a:p>
        </p:txBody>
      </p:sp>
      <p:sp>
        <p:nvSpPr>
          <p:cNvPr id="3" name="Rectangle 2"/>
          <p:cNvSpPr/>
          <p:nvPr/>
        </p:nvSpPr>
        <p:spPr>
          <a:xfrm>
            <a:off x="803412" y="1556792"/>
            <a:ext cx="10585176" cy="5016758"/>
          </a:xfrm>
          <a:prstGeom prst="rect">
            <a:avLst/>
          </a:prstGeom>
        </p:spPr>
        <p:txBody>
          <a:bodyPr wrap="square">
            <a:spAutoFit/>
          </a:bodyPr>
          <a:lstStyle/>
          <a:p>
            <a:pPr fontAlgn="base"/>
            <a:r>
              <a:rPr lang="en-US" sz="2400" b="1" dirty="0">
                <a:solidFill>
                  <a:srgbClr val="444444"/>
                </a:solidFill>
                <a:latin typeface="TH SarabunPSK" panose="020B0500040200020003" pitchFamily="34" charset="-34"/>
                <a:cs typeface="TH SarabunPSK" panose="020B0500040200020003" pitchFamily="34" charset="-34"/>
              </a:rPr>
              <a:t>Unconsciousness</a:t>
            </a:r>
            <a:r>
              <a:rPr lang="en-US" sz="2400" dirty="0">
                <a:solidFill>
                  <a:srgbClr val="444444"/>
                </a:solidFill>
                <a:latin typeface="TH SarabunPSK" panose="020B0500040200020003" pitchFamily="34" charset="-34"/>
                <a:cs typeface="TH SarabunPSK" panose="020B0500040200020003" pitchFamily="34" charset="-34"/>
              </a:rPr>
              <a:t> is when a person is unable to respond to people and activities. Doctors often call this a </a:t>
            </a:r>
            <a:r>
              <a:rPr lang="en-US" sz="2400" dirty="0">
                <a:solidFill>
                  <a:srgbClr val="006699"/>
                </a:solidFill>
                <a:latin typeface="TH SarabunPSK" panose="020B0500040200020003" pitchFamily="34" charset="-34"/>
                <a:cs typeface="TH SarabunPSK" panose="020B0500040200020003" pitchFamily="34" charset="-34"/>
                <a:hlinkClick r:id="rId2"/>
              </a:rPr>
              <a:t>coma</a:t>
            </a:r>
            <a:r>
              <a:rPr lang="en-US" sz="2400" dirty="0">
                <a:solidFill>
                  <a:srgbClr val="444444"/>
                </a:solidFill>
                <a:latin typeface="TH SarabunPSK" panose="020B0500040200020003" pitchFamily="34" charset="-34"/>
                <a:cs typeface="TH SarabunPSK" panose="020B0500040200020003" pitchFamily="34" charset="-34"/>
              </a:rPr>
              <a:t> or being in a comatose state.</a:t>
            </a:r>
          </a:p>
          <a:p>
            <a:pPr fontAlgn="base"/>
            <a:r>
              <a:rPr lang="en-US" sz="2400" dirty="0">
                <a:solidFill>
                  <a:srgbClr val="444444"/>
                </a:solidFill>
                <a:latin typeface="TH SarabunPSK" panose="020B0500040200020003" pitchFamily="34" charset="-34"/>
                <a:cs typeface="TH SarabunPSK" panose="020B0500040200020003" pitchFamily="34" charset="-34"/>
              </a:rPr>
              <a:t>Other changes in awareness can occur without becoming unconscious. These are called altered mental status or changed mental status. They include sudden confusion, disorientation, or stupor.</a:t>
            </a:r>
          </a:p>
          <a:p>
            <a:pPr fontAlgn="base"/>
            <a:r>
              <a:rPr lang="en-US" sz="2400" dirty="0">
                <a:solidFill>
                  <a:srgbClr val="444444"/>
                </a:solidFill>
                <a:latin typeface="TH SarabunPSK" panose="020B0500040200020003" pitchFamily="34" charset="-34"/>
                <a:cs typeface="TH SarabunPSK" panose="020B0500040200020003" pitchFamily="34" charset="-34"/>
              </a:rPr>
              <a:t>Unconsciousness or any other sudden change in mental status must be treated as a medical emergency.</a:t>
            </a:r>
          </a:p>
          <a:p>
            <a:pPr fontAlgn="base"/>
            <a:r>
              <a:rPr lang="en-US" sz="3200" b="1" dirty="0">
                <a:solidFill>
                  <a:srgbClr val="404040"/>
                </a:solidFill>
                <a:latin typeface="TH SarabunPSK" panose="020B0500040200020003" pitchFamily="34" charset="-34"/>
                <a:cs typeface="TH SarabunPSK" panose="020B0500040200020003" pitchFamily="34" charset="-34"/>
              </a:rPr>
              <a:t>Causes</a:t>
            </a:r>
          </a:p>
          <a:p>
            <a:pPr fontAlgn="base"/>
            <a:r>
              <a:rPr lang="en-US" sz="2400" dirty="0">
                <a:latin typeface="TH SarabunPSK" panose="020B0500040200020003" pitchFamily="34" charset="-34"/>
                <a:cs typeface="TH SarabunPSK" panose="020B0500040200020003" pitchFamily="34" charset="-34"/>
              </a:rPr>
              <a:t>Unconsciousness can be caused by nearly any major illness or injury. It can also be caused by substance (drug) and alcohol use. </a:t>
            </a:r>
            <a:r>
              <a:rPr lang="en-US" sz="2400" dirty="0">
                <a:solidFill>
                  <a:srgbClr val="006699"/>
                </a:solidFill>
                <a:latin typeface="TH SarabunPSK" panose="020B0500040200020003" pitchFamily="34" charset="-34"/>
                <a:cs typeface="TH SarabunPSK" panose="020B0500040200020003" pitchFamily="34" charset="-34"/>
                <a:hlinkClick r:id="rId3"/>
              </a:rPr>
              <a:t>Choking on an object can result in unconsciousness</a:t>
            </a:r>
            <a:r>
              <a:rPr lang="en-US" sz="2400" dirty="0">
                <a:latin typeface="TH SarabunPSK" panose="020B0500040200020003" pitchFamily="34" charset="-34"/>
                <a:cs typeface="TH SarabunPSK" panose="020B0500040200020003" pitchFamily="34" charset="-34"/>
              </a:rPr>
              <a:t> as well.</a:t>
            </a:r>
          </a:p>
          <a:p>
            <a:pPr fontAlgn="base"/>
            <a:r>
              <a:rPr lang="en-US" sz="2400" dirty="0">
                <a:latin typeface="TH SarabunPSK" panose="020B0500040200020003" pitchFamily="34" charset="-34"/>
                <a:cs typeface="TH SarabunPSK" panose="020B0500040200020003" pitchFamily="34" charset="-34"/>
              </a:rPr>
              <a:t>Brief unconsciousness (or </a:t>
            </a:r>
            <a:r>
              <a:rPr lang="en-US" sz="2400" dirty="0">
                <a:solidFill>
                  <a:srgbClr val="006699"/>
                </a:solidFill>
                <a:latin typeface="TH SarabunPSK" panose="020B0500040200020003" pitchFamily="34" charset="-34"/>
                <a:cs typeface="TH SarabunPSK" panose="020B0500040200020003" pitchFamily="34" charset="-34"/>
                <a:hlinkClick r:id="rId4"/>
              </a:rPr>
              <a:t>fainting</a:t>
            </a:r>
            <a:r>
              <a:rPr lang="en-US" sz="2400" dirty="0">
                <a:latin typeface="TH SarabunPSK" panose="020B0500040200020003" pitchFamily="34" charset="-34"/>
                <a:cs typeface="TH SarabunPSK" panose="020B0500040200020003" pitchFamily="34" charset="-34"/>
              </a:rPr>
              <a:t>) is often a result from dehydration, </a:t>
            </a:r>
            <a:r>
              <a:rPr lang="en-US" sz="2400" dirty="0">
                <a:solidFill>
                  <a:srgbClr val="006699"/>
                </a:solidFill>
                <a:latin typeface="TH SarabunPSK" panose="020B0500040200020003" pitchFamily="34" charset="-34"/>
                <a:cs typeface="TH SarabunPSK" panose="020B0500040200020003" pitchFamily="34" charset="-34"/>
                <a:hlinkClick r:id="rId5"/>
              </a:rPr>
              <a:t>low blood sugar</a:t>
            </a:r>
            <a:r>
              <a:rPr lang="en-US" sz="2400" dirty="0">
                <a:latin typeface="TH SarabunPSK" panose="020B0500040200020003" pitchFamily="34" charset="-34"/>
                <a:cs typeface="TH SarabunPSK" panose="020B0500040200020003" pitchFamily="34" charset="-34"/>
              </a:rPr>
              <a:t>, or temporary low blood pressure. It can also be caused by serious heart or nervous system problems. A doctor will determine if the affected person needs tests.</a:t>
            </a:r>
          </a:p>
          <a:p>
            <a:pPr fontAlgn="base"/>
            <a:r>
              <a:rPr lang="en-US" sz="2400" dirty="0">
                <a:latin typeface="TH SarabunPSK" panose="020B0500040200020003" pitchFamily="34" charset="-34"/>
                <a:cs typeface="TH SarabunPSK" panose="020B0500040200020003" pitchFamily="34" charset="-34"/>
              </a:rPr>
              <a:t>Other causes of fainting include straining during a bowel movement (vasovagal syncope), coughing very hard, or breathing very fast (hyperventilating).</a:t>
            </a:r>
            <a:endParaRPr lang="en-US" sz="2400" dirty="0">
              <a:effectLst/>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94909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r>
              <a:rPr lang="en-US" sz="4400" b="1" dirty="0" smtClean="0">
                <a:latin typeface="TH SarabunPSK" panose="020B0500040200020003" pitchFamily="34" charset="-34"/>
                <a:cs typeface="TH SarabunPSK" panose="020B0500040200020003" pitchFamily="34" charset="-34"/>
              </a:rPr>
              <a:t>Unconsciousness</a:t>
            </a:r>
            <a:endParaRPr lang="th-TH" sz="4400" b="1" dirty="0">
              <a:latin typeface="TH SarabunPSK" panose="020B0500040200020003" pitchFamily="34" charset="-34"/>
              <a:cs typeface="TH SarabunPSK" panose="020B0500040200020003" pitchFamily="34" charset="-34"/>
            </a:endParaRPr>
          </a:p>
        </p:txBody>
      </p:sp>
      <p:pic>
        <p:nvPicPr>
          <p:cNvPr id="4" name="Picture 3"/>
          <p:cNvPicPr>
            <a:picLocks noChangeAspect="1"/>
          </p:cNvPicPr>
          <p:nvPr/>
        </p:nvPicPr>
        <p:blipFill rotWithShape="1">
          <a:blip r:embed="rId2"/>
          <a:srcRect l="53812" t="20999" r="3533" b="38051"/>
          <a:stretch/>
        </p:blipFill>
        <p:spPr>
          <a:xfrm>
            <a:off x="2435593" y="1772816"/>
            <a:ext cx="7320813" cy="4392488"/>
          </a:xfrm>
          <a:prstGeom prst="rect">
            <a:avLst/>
          </a:prstGeom>
        </p:spPr>
      </p:pic>
    </p:spTree>
    <p:extLst>
      <p:ext uri="{BB962C8B-B14F-4D97-AF65-F5344CB8AC3E}">
        <p14:creationId xmlns:p14="http://schemas.microsoft.com/office/powerpoint/2010/main" val="3909060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066800" y="75469"/>
            <a:ext cx="10058400" cy="1325563"/>
          </a:xfrm>
        </p:spPr>
        <p:txBody>
          <a:bodyPr>
            <a:normAutofit/>
          </a:bodyPr>
          <a:lstStyle/>
          <a:p>
            <a:pPr algn="ctr"/>
            <a:r>
              <a:rPr lang="en-US" sz="6000" b="1" dirty="0" smtClean="0">
                <a:latin typeface="TH SarabunPSK" panose="020B0500040200020003" pitchFamily="34" charset="-34"/>
                <a:cs typeface="TH SarabunPSK" panose="020B0500040200020003" pitchFamily="34" charset="-34"/>
              </a:rPr>
              <a:t>Cardiopulmonary arrest</a:t>
            </a:r>
            <a:endParaRPr lang="th-TH" sz="6000" b="1" dirty="0">
              <a:latin typeface="TH SarabunPSK" panose="020B0500040200020003" pitchFamily="34" charset="-34"/>
              <a:cs typeface="TH SarabunPSK" panose="020B0500040200020003" pitchFamily="34" charset="-34"/>
            </a:endParaRPr>
          </a:p>
        </p:txBody>
      </p:sp>
      <p:pic>
        <p:nvPicPr>
          <p:cNvPr id="5" name="รูปภาพ 4"/>
          <p:cNvPicPr>
            <a:picLocks noChangeAspect="1"/>
          </p:cNvPicPr>
          <p:nvPr/>
        </p:nvPicPr>
        <p:blipFill>
          <a:blip r:embed="rId2"/>
          <a:stretch>
            <a:fillRect/>
          </a:stretch>
        </p:blipFill>
        <p:spPr>
          <a:xfrm>
            <a:off x="335360" y="2132856"/>
            <a:ext cx="2816596" cy="1621677"/>
          </a:xfrm>
          <a:prstGeom prst="rect">
            <a:avLst/>
          </a:prstGeom>
        </p:spPr>
      </p:pic>
      <p:sp>
        <p:nvSpPr>
          <p:cNvPr id="6" name="Rectangle 5"/>
          <p:cNvSpPr/>
          <p:nvPr/>
        </p:nvSpPr>
        <p:spPr>
          <a:xfrm>
            <a:off x="3359696" y="1844824"/>
            <a:ext cx="8496944" cy="4832092"/>
          </a:xfrm>
          <a:prstGeom prst="rect">
            <a:avLst/>
          </a:prstGeom>
        </p:spPr>
        <p:txBody>
          <a:bodyPr wrap="square">
            <a:spAutoFit/>
          </a:bodyPr>
          <a:lstStyle/>
          <a:p>
            <a:r>
              <a:rPr lang="en-US" sz="2800" dirty="0">
                <a:solidFill>
                  <a:srgbClr val="000000"/>
                </a:solidFill>
                <a:latin typeface="TH SarabunPSK" panose="020B0500040200020003" pitchFamily="34" charset="-34"/>
                <a:cs typeface="TH SarabunPSK" panose="020B0500040200020003" pitchFamily="34" charset="-34"/>
              </a:rPr>
              <a:t>Cardiopulmonary arrest (CPA) is the cessation of effective ventilation and circulation. It is also known as cardiac arrest or circulatory arrest. In adults, it is most likely to be caused by a primary cardiac event. The most common electrical mechanism which is responsible for 50 to 80% of cardiopulmonary arrest is ventricular fibrillation (VF). While, </a:t>
            </a:r>
            <a:r>
              <a:rPr lang="en-US" sz="2800" dirty="0" smtClean="0">
                <a:solidFill>
                  <a:srgbClr val="000000"/>
                </a:solidFill>
                <a:latin typeface="TH SarabunPSK" panose="020B0500040200020003" pitchFamily="34" charset="-34"/>
                <a:cs typeface="TH SarabunPSK" panose="020B0500040200020003" pitchFamily="34" charset="-34"/>
              </a:rPr>
              <a:t>20% </a:t>
            </a:r>
            <a:r>
              <a:rPr lang="en-US" sz="2800" dirty="0">
                <a:solidFill>
                  <a:srgbClr val="000000"/>
                </a:solidFill>
                <a:latin typeface="TH SarabunPSK" panose="020B0500040200020003" pitchFamily="34" charset="-34"/>
                <a:cs typeface="TH SarabunPSK" panose="020B0500040200020003" pitchFamily="34" charset="-34"/>
              </a:rPr>
              <a:t>to 30% which represents the less common causes of dysrhythmias involve Pulseless electrical activity (PEA), and asystole. Pulseless sustained ventricular tachycardia (VT) is a less common mechanism. This condition could progress to sudden death if it not treated promptly. Nevertheless, a cardiopulmonary arrest (CPA) could be reversed by cardiopulmonary resuscitation and/or cardioversion or defibrillation, or cardiac pacing.</a:t>
            </a:r>
            <a:endParaRPr lang="en-US" sz="2800" dirty="0">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359281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2999656" y="1916832"/>
            <a:ext cx="684076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H SarabunPSK" panose="020B0500040200020003" pitchFamily="34" charset="-34"/>
                <a:cs typeface="TH SarabunPSK" panose="020B0500040200020003" pitchFamily="34" charset="-34"/>
              </a:rPr>
              <a:t>Fractures</a:t>
            </a:r>
            <a:endParaRPr lang="th-TH" sz="6000" b="1" dirty="0">
              <a:latin typeface="TH SarabunPSK" panose="020B0500040200020003" pitchFamily="34" charset="-34"/>
              <a:cs typeface="TH SarabunPSK" panose="020B0500040200020003" pitchFamily="34" charset="-34"/>
            </a:endParaRPr>
          </a:p>
        </p:txBody>
      </p:sp>
      <p:pic>
        <p:nvPicPr>
          <p:cNvPr id="3" name="รูปภาพ 2"/>
          <p:cNvPicPr>
            <a:picLocks noChangeAspect="1"/>
          </p:cNvPicPr>
          <p:nvPr/>
        </p:nvPicPr>
        <p:blipFill>
          <a:blip r:embed="rId2"/>
          <a:stretch>
            <a:fillRect/>
          </a:stretch>
        </p:blipFill>
        <p:spPr>
          <a:xfrm>
            <a:off x="4295800" y="3645024"/>
            <a:ext cx="3600400" cy="2082924"/>
          </a:xfrm>
          <a:prstGeom prst="rect">
            <a:avLst/>
          </a:prstGeom>
        </p:spPr>
      </p:pic>
    </p:spTree>
    <p:extLst>
      <p:ext uri="{BB962C8B-B14F-4D97-AF65-F5344CB8AC3E}">
        <p14:creationId xmlns:p14="http://schemas.microsoft.com/office/powerpoint/2010/main" val="226802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rmAutofit/>
          </a:bodyPr>
          <a:lstStyle/>
          <a:p>
            <a:pPr algn="ctr"/>
            <a:r>
              <a:rPr lang="en-US" sz="4400" dirty="0">
                <a:latin typeface="Proxima Nova"/>
              </a:rPr>
              <a:t>A bone fracture</a:t>
            </a:r>
            <a:endParaRPr lang="th-TH" sz="4400" b="1" dirty="0">
              <a:latin typeface="TH SarabunPSK" panose="020B0500040200020003" pitchFamily="34" charset="-34"/>
              <a:cs typeface="TH SarabunPSK" panose="020B0500040200020003" pitchFamily="34" charset="-34"/>
            </a:endParaRPr>
          </a:p>
        </p:txBody>
      </p:sp>
      <p:pic>
        <p:nvPicPr>
          <p:cNvPr id="6" name="รูปภาพ 5"/>
          <p:cNvPicPr>
            <a:picLocks noChangeAspect="1"/>
          </p:cNvPicPr>
          <p:nvPr/>
        </p:nvPicPr>
        <p:blipFill>
          <a:blip r:embed="rId2"/>
          <a:stretch>
            <a:fillRect/>
          </a:stretch>
        </p:blipFill>
        <p:spPr>
          <a:xfrm>
            <a:off x="1847528" y="4923189"/>
            <a:ext cx="3024336" cy="1934811"/>
          </a:xfrm>
          <a:prstGeom prst="rect">
            <a:avLst/>
          </a:prstGeom>
        </p:spPr>
      </p:pic>
      <p:pic>
        <p:nvPicPr>
          <p:cNvPr id="7" name="รูปภาพ 6"/>
          <p:cNvPicPr>
            <a:picLocks noChangeAspect="1"/>
          </p:cNvPicPr>
          <p:nvPr/>
        </p:nvPicPr>
        <p:blipFill>
          <a:blip r:embed="rId3"/>
          <a:stretch>
            <a:fillRect/>
          </a:stretch>
        </p:blipFill>
        <p:spPr>
          <a:xfrm>
            <a:off x="4799856" y="4923189"/>
            <a:ext cx="2592288" cy="1934811"/>
          </a:xfrm>
          <a:prstGeom prst="rect">
            <a:avLst/>
          </a:prstGeom>
        </p:spPr>
      </p:pic>
      <p:pic>
        <p:nvPicPr>
          <p:cNvPr id="4" name="รูปภาพ 3"/>
          <p:cNvPicPr>
            <a:picLocks noChangeAspect="1"/>
          </p:cNvPicPr>
          <p:nvPr/>
        </p:nvPicPr>
        <p:blipFill>
          <a:blip r:embed="rId4"/>
          <a:stretch>
            <a:fillRect/>
          </a:stretch>
        </p:blipFill>
        <p:spPr>
          <a:xfrm>
            <a:off x="7392144" y="4923189"/>
            <a:ext cx="2591025" cy="1882248"/>
          </a:xfrm>
          <a:prstGeom prst="rect">
            <a:avLst/>
          </a:prstGeom>
        </p:spPr>
      </p:pic>
      <p:sp>
        <p:nvSpPr>
          <p:cNvPr id="9" name="Rectangle 8"/>
          <p:cNvSpPr/>
          <p:nvPr/>
        </p:nvSpPr>
        <p:spPr>
          <a:xfrm>
            <a:off x="1066800" y="1871794"/>
            <a:ext cx="10513168" cy="2554545"/>
          </a:xfrm>
          <a:prstGeom prst="rect">
            <a:avLst/>
          </a:prstGeom>
        </p:spPr>
        <p:txBody>
          <a:bodyPr wrap="square">
            <a:spAutoFit/>
          </a:bodyPr>
          <a:lstStyle/>
          <a:p>
            <a:r>
              <a:rPr lang="en-US" sz="3200" dirty="0" smtClean="0">
                <a:solidFill>
                  <a:srgbClr val="231F20"/>
                </a:solidFill>
                <a:latin typeface="TH SarabunPSK" panose="020B0500040200020003" pitchFamily="34" charset="-34"/>
                <a:cs typeface="TH SarabunPSK" panose="020B0500040200020003" pitchFamily="34" charset="-34"/>
              </a:rPr>
              <a:t>     A </a:t>
            </a:r>
            <a:r>
              <a:rPr lang="en-US" sz="3200" dirty="0">
                <a:solidFill>
                  <a:srgbClr val="231F20"/>
                </a:solidFill>
                <a:latin typeface="TH SarabunPSK" panose="020B0500040200020003" pitchFamily="34" charset="-34"/>
                <a:cs typeface="TH SarabunPSK" panose="020B0500040200020003" pitchFamily="34" charset="-34"/>
              </a:rPr>
              <a:t>bone fracture is a crack or break in a bone. Bone fractures usually result from a high force impact or stress. But, people with osteoporosis or bone cancer may experience a fracture with very little impact.</a:t>
            </a:r>
          </a:p>
          <a:p>
            <a:r>
              <a:rPr lang="en-US" sz="3200" dirty="0" smtClean="0">
                <a:solidFill>
                  <a:srgbClr val="231F20"/>
                </a:solidFill>
                <a:latin typeface="TH SarabunPSK" panose="020B0500040200020003" pitchFamily="34" charset="-34"/>
                <a:cs typeface="TH SarabunPSK" panose="020B0500040200020003" pitchFamily="34" charset="-34"/>
              </a:rPr>
              <a:t>     A </a:t>
            </a:r>
            <a:r>
              <a:rPr lang="en-US" sz="3200" dirty="0">
                <a:solidFill>
                  <a:srgbClr val="231F20"/>
                </a:solidFill>
                <a:latin typeface="TH SarabunPSK" panose="020B0500040200020003" pitchFamily="34" charset="-34"/>
                <a:cs typeface="TH SarabunPSK" panose="020B0500040200020003" pitchFamily="34" charset="-34"/>
              </a:rPr>
              <a:t>fracture that results from a medical condition that weakens the bones is called a pathological fracture.</a:t>
            </a:r>
            <a:endParaRPr lang="en-US" sz="3200" b="0" i="0" dirty="0">
              <a:solidFill>
                <a:srgbClr val="231F20"/>
              </a:solidFill>
              <a:effectLst/>
              <a:latin typeface="TH SarabunPSK" panose="020B0500040200020003" pitchFamily="34" charset="-34"/>
              <a:cs typeface="TH SarabunPSK" panose="020B0500040200020003" pitchFamily="34" charset="-34"/>
            </a:endParaRPr>
          </a:p>
        </p:txBody>
      </p:sp>
    </p:spTree>
    <p:extLst>
      <p:ext uri="{BB962C8B-B14F-4D97-AF65-F5344CB8AC3E}">
        <p14:creationId xmlns:p14="http://schemas.microsoft.com/office/powerpoint/2010/main" val="207876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055440" y="188640"/>
            <a:ext cx="10058400" cy="1325563"/>
          </a:xfrm>
        </p:spPr>
        <p:txBody>
          <a:bodyPr>
            <a:normAutofit/>
          </a:bodyPr>
          <a:lstStyle/>
          <a:p>
            <a:r>
              <a:rPr lang="en-US" sz="4400" b="1" dirty="0" smtClean="0">
                <a:latin typeface="TH Sarabun New" panose="020B0500040200020003" pitchFamily="34" charset="-34"/>
                <a:cs typeface="TH Sarabun New" panose="020B0500040200020003" pitchFamily="34" charset="-34"/>
              </a:rPr>
              <a:t>Objective Learning</a:t>
            </a:r>
            <a:endParaRPr lang="th-TH" sz="4400" b="1" dirty="0">
              <a:latin typeface="TH Sarabun New" panose="020B0500040200020003" pitchFamily="34" charset="-34"/>
              <a:cs typeface="TH Sarabun New" panose="020B0500040200020003" pitchFamily="34" charset="-34"/>
            </a:endParaRPr>
          </a:p>
        </p:txBody>
      </p:sp>
      <p:sp>
        <p:nvSpPr>
          <p:cNvPr id="3" name="ตัวแทนเนื้อหา 2"/>
          <p:cNvSpPr>
            <a:spLocks noGrp="1"/>
          </p:cNvSpPr>
          <p:nvPr>
            <p:ph idx="1"/>
          </p:nvPr>
        </p:nvSpPr>
        <p:spPr>
          <a:xfrm>
            <a:off x="1199456" y="2348881"/>
            <a:ext cx="10297144" cy="1728192"/>
          </a:xfrm>
        </p:spPr>
        <p:txBody>
          <a:bodyPr>
            <a:noAutofit/>
          </a:bodyPr>
          <a:lstStyle/>
          <a:p>
            <a:pPr lvl="0"/>
            <a:r>
              <a:rPr lang="en-US" sz="4400" b="1" dirty="0" smtClean="0">
                <a:solidFill>
                  <a:prstClr val="black">
                    <a:lumMod val="75000"/>
                    <a:lumOff val="25000"/>
                  </a:prstClr>
                </a:solidFill>
                <a:latin typeface="TH SarabunPSK" panose="020B0500040200020003" pitchFamily="34" charset="-34"/>
                <a:cs typeface="TH SarabunPSK" panose="020B0500040200020003" pitchFamily="34" charset="-34"/>
              </a:rPr>
              <a:t>Understanding</a:t>
            </a:r>
            <a:r>
              <a:rPr lang="en-US" sz="4400" b="1" dirty="0">
                <a:solidFill>
                  <a:prstClr val="black">
                    <a:lumMod val="75000"/>
                    <a:lumOff val="25000"/>
                  </a:prstClr>
                </a:solidFill>
                <a:latin typeface="TH SarabunPSK" panose="020B0500040200020003" pitchFamily="34" charset="-34"/>
                <a:cs typeface="TH SarabunPSK" panose="020B0500040200020003" pitchFamily="34" charset="-34"/>
              </a:rPr>
              <a:t> </a:t>
            </a:r>
            <a:r>
              <a:rPr lang="en-US" sz="4400" b="1" dirty="0" smtClean="0">
                <a:solidFill>
                  <a:prstClr val="black">
                    <a:lumMod val="75000"/>
                    <a:lumOff val="25000"/>
                  </a:prstClr>
                </a:solidFill>
                <a:latin typeface="TH SarabunPSK" panose="020B0500040200020003" pitchFamily="34" charset="-34"/>
                <a:cs typeface="TH SarabunPSK" panose="020B0500040200020003" pitchFamily="34" charset="-34"/>
              </a:rPr>
              <a:t>and able to </a:t>
            </a:r>
            <a:r>
              <a:rPr lang="en-US" sz="4400" b="1" dirty="0" smtClean="0">
                <a:solidFill>
                  <a:prstClr val="black">
                    <a:lumMod val="75000"/>
                    <a:lumOff val="25000"/>
                  </a:prstClr>
                </a:solidFill>
                <a:latin typeface="TH SarabunPSK" panose="020B0500040200020003" pitchFamily="34" charset="-34"/>
                <a:cs typeface="TH SarabunPSK" panose="020B0500040200020003" pitchFamily="34" charset="-34"/>
              </a:rPr>
              <a:t>treat who receive </a:t>
            </a:r>
          </a:p>
          <a:p>
            <a:pPr lvl="2"/>
            <a:r>
              <a:rPr lang="en-US" sz="4000" b="1" dirty="0" smtClean="0">
                <a:latin typeface="TH SarabunPSK" panose="020B0500040200020003" pitchFamily="34" charset="-34"/>
                <a:cs typeface="TH SarabunPSK" panose="020B0500040200020003" pitchFamily="34" charset="-34"/>
              </a:rPr>
              <a:t>Human </a:t>
            </a:r>
            <a:r>
              <a:rPr lang="en-US" sz="4000" b="1" dirty="0">
                <a:latin typeface="TH SarabunPSK" panose="020B0500040200020003" pitchFamily="34" charset="-34"/>
                <a:cs typeface="TH SarabunPSK" panose="020B0500040200020003" pitchFamily="34" charset="-34"/>
              </a:rPr>
              <a:t>&amp; Animal bite, Toxic substance and </a:t>
            </a:r>
            <a:r>
              <a:rPr lang="en-US" sz="4000" b="1" dirty="0" smtClean="0">
                <a:latin typeface="TH SarabunPSK" panose="020B0500040200020003" pitchFamily="34" charset="-34"/>
                <a:cs typeface="TH SarabunPSK" panose="020B0500040200020003" pitchFamily="34" charset="-34"/>
              </a:rPr>
              <a:t>Anaphylaxis</a:t>
            </a:r>
          </a:p>
          <a:p>
            <a:pPr lvl="2"/>
            <a:r>
              <a:rPr lang="en-US" sz="4000" b="1" dirty="0">
                <a:latin typeface="TH SarabunPSK" panose="020B0500040200020003" pitchFamily="34" charset="-34"/>
                <a:cs typeface="TH SarabunPSK" panose="020B0500040200020003" pitchFamily="34" charset="-34"/>
              </a:rPr>
              <a:t>Bleeding, Shock and Choking</a:t>
            </a:r>
            <a:endParaRPr lang="th-TH" sz="4000" b="1" dirty="0">
              <a:latin typeface="TH SarabunPSK" panose="020B0500040200020003" pitchFamily="34" charset="-34"/>
              <a:cs typeface="TH SarabunPSK" panose="020B0500040200020003" pitchFamily="34" charset="-34"/>
            </a:endParaRPr>
          </a:p>
          <a:p>
            <a:pPr lvl="2"/>
            <a:r>
              <a:rPr lang="en-US" sz="4000" b="1" dirty="0" smtClean="0">
                <a:latin typeface="TH SarabunPSK" panose="020B0500040200020003" pitchFamily="34" charset="-34"/>
                <a:cs typeface="TH SarabunPSK" panose="020B0500040200020003" pitchFamily="34" charset="-34"/>
              </a:rPr>
              <a:t>Fractures</a:t>
            </a:r>
          </a:p>
        </p:txBody>
      </p:sp>
    </p:spTree>
    <p:extLst>
      <p:ext uri="{BB962C8B-B14F-4D97-AF65-F5344CB8AC3E}">
        <p14:creationId xmlns:p14="http://schemas.microsoft.com/office/powerpoint/2010/main" val="37373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รูปภาพ 1"/>
          <p:cNvPicPr>
            <a:picLocks noChangeAspect="1"/>
          </p:cNvPicPr>
          <p:nvPr/>
        </p:nvPicPr>
        <p:blipFill rotWithShape="1">
          <a:blip r:embed="rId2"/>
          <a:srcRect l="-1" t="30449" r="-976" b="252"/>
          <a:stretch/>
        </p:blipFill>
        <p:spPr>
          <a:xfrm>
            <a:off x="4364304" y="404664"/>
            <a:ext cx="5377364" cy="3738843"/>
          </a:xfrm>
          <a:prstGeom prst="rect">
            <a:avLst/>
          </a:prstGeom>
        </p:spPr>
      </p:pic>
      <p:pic>
        <p:nvPicPr>
          <p:cNvPr id="7" name="รูปภาพ 3"/>
          <p:cNvPicPr>
            <a:picLocks noChangeAspect="1"/>
          </p:cNvPicPr>
          <p:nvPr/>
        </p:nvPicPr>
        <p:blipFill>
          <a:blip r:embed="rId3"/>
          <a:stretch>
            <a:fillRect/>
          </a:stretch>
        </p:blipFill>
        <p:spPr>
          <a:xfrm>
            <a:off x="21835" y="2286132"/>
            <a:ext cx="2466975" cy="1857375"/>
          </a:xfrm>
          <a:prstGeom prst="rect">
            <a:avLst/>
          </a:prstGeom>
        </p:spPr>
      </p:pic>
      <p:pic>
        <p:nvPicPr>
          <p:cNvPr id="8" name="รูปภาพ 4"/>
          <p:cNvPicPr>
            <a:picLocks noChangeAspect="1"/>
          </p:cNvPicPr>
          <p:nvPr/>
        </p:nvPicPr>
        <p:blipFill>
          <a:blip r:embed="rId4"/>
          <a:stretch>
            <a:fillRect/>
          </a:stretch>
        </p:blipFill>
        <p:spPr>
          <a:xfrm>
            <a:off x="2492096" y="2577177"/>
            <a:ext cx="1872208" cy="1545304"/>
          </a:xfrm>
          <a:prstGeom prst="rect">
            <a:avLst/>
          </a:prstGeom>
        </p:spPr>
      </p:pic>
      <p:pic>
        <p:nvPicPr>
          <p:cNvPr id="9" name="รูปภาพ 5"/>
          <p:cNvPicPr>
            <a:picLocks noChangeAspect="1"/>
          </p:cNvPicPr>
          <p:nvPr/>
        </p:nvPicPr>
        <p:blipFill>
          <a:blip r:embed="rId5"/>
          <a:stretch>
            <a:fillRect/>
          </a:stretch>
        </p:blipFill>
        <p:spPr>
          <a:xfrm>
            <a:off x="2229326" y="924744"/>
            <a:ext cx="2124990" cy="1685925"/>
          </a:xfrm>
          <a:prstGeom prst="rect">
            <a:avLst/>
          </a:prstGeom>
        </p:spPr>
      </p:pic>
      <p:pic>
        <p:nvPicPr>
          <p:cNvPr id="10" name="รูปภาพ 3"/>
          <p:cNvPicPr>
            <a:picLocks noChangeAspect="1"/>
          </p:cNvPicPr>
          <p:nvPr/>
        </p:nvPicPr>
        <p:blipFill>
          <a:blip r:embed="rId6"/>
          <a:stretch>
            <a:fillRect/>
          </a:stretch>
        </p:blipFill>
        <p:spPr>
          <a:xfrm>
            <a:off x="8925762" y="4251206"/>
            <a:ext cx="3266238" cy="2592288"/>
          </a:xfrm>
          <a:prstGeom prst="rect">
            <a:avLst/>
          </a:prstGeom>
        </p:spPr>
      </p:pic>
      <p:pic>
        <p:nvPicPr>
          <p:cNvPr id="11" name="Picture 2" descr="เลือกใช้อย่างไร 'ประคบร้อน - ประคบเย็น'"/>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3793" y="4251206"/>
            <a:ext cx="4271969" cy="2572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31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890587" y="256380"/>
            <a:ext cx="10058400" cy="1325563"/>
          </a:xfrm>
        </p:spPr>
        <p:txBody>
          <a:bodyPr/>
          <a:lstStyle/>
          <a:p>
            <a:r>
              <a:rPr lang="en-US" dirty="0" smtClean="0"/>
              <a:t>Dislocated</a:t>
            </a:r>
            <a:endParaRPr lang="th-TH" dirty="0"/>
          </a:p>
        </p:txBody>
      </p:sp>
      <p:pic>
        <p:nvPicPr>
          <p:cNvPr id="7" name="รูปภาพ 6"/>
          <p:cNvPicPr>
            <a:picLocks noChangeAspect="1"/>
          </p:cNvPicPr>
          <p:nvPr/>
        </p:nvPicPr>
        <p:blipFill>
          <a:blip r:embed="rId2"/>
          <a:stretch>
            <a:fillRect/>
          </a:stretch>
        </p:blipFill>
        <p:spPr>
          <a:xfrm>
            <a:off x="263352" y="2131131"/>
            <a:ext cx="2486025" cy="1838325"/>
          </a:xfrm>
          <a:prstGeom prst="rect">
            <a:avLst/>
          </a:prstGeom>
        </p:spPr>
      </p:pic>
      <p:pic>
        <p:nvPicPr>
          <p:cNvPr id="8" name="รูปภาพ 7"/>
          <p:cNvPicPr>
            <a:picLocks noChangeAspect="1"/>
          </p:cNvPicPr>
          <p:nvPr/>
        </p:nvPicPr>
        <p:blipFill>
          <a:blip r:embed="rId3"/>
          <a:stretch>
            <a:fillRect/>
          </a:stretch>
        </p:blipFill>
        <p:spPr>
          <a:xfrm>
            <a:off x="263352" y="3969456"/>
            <a:ext cx="2472916" cy="2348880"/>
          </a:xfrm>
          <a:prstGeom prst="rect">
            <a:avLst/>
          </a:prstGeom>
        </p:spPr>
      </p:pic>
      <p:sp>
        <p:nvSpPr>
          <p:cNvPr id="6" name="Rectangle 5"/>
          <p:cNvSpPr/>
          <p:nvPr/>
        </p:nvSpPr>
        <p:spPr>
          <a:xfrm>
            <a:off x="3215680" y="2131131"/>
            <a:ext cx="8232576" cy="2554545"/>
          </a:xfrm>
          <a:prstGeom prst="rect">
            <a:avLst/>
          </a:prstGeom>
        </p:spPr>
        <p:txBody>
          <a:bodyPr wrap="square">
            <a:spAutoFit/>
          </a:bodyPr>
          <a:lstStyle/>
          <a:p>
            <a:r>
              <a:rPr lang="en-US" sz="3200" dirty="0">
                <a:latin typeface="TH SarabunPSK" panose="020B0500040200020003" pitchFamily="34" charset="-34"/>
                <a:cs typeface="TH SarabunPSK" panose="020B0500040200020003" pitchFamily="34" charset="-34"/>
              </a:rPr>
              <a:t>A dislocation is the medical term for bones in one of your joints being pushed out of their usual place. They can affect any joint in your body. Dislocations almost always happen during traumas or sports injuries. Never try to push or force a dislocated joint back into place on your own.</a:t>
            </a:r>
          </a:p>
        </p:txBody>
      </p:sp>
    </p:spTree>
    <p:extLst>
      <p:ext uri="{BB962C8B-B14F-4D97-AF65-F5344CB8AC3E}">
        <p14:creationId xmlns:p14="http://schemas.microsoft.com/office/powerpoint/2010/main" val="93160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p:txBody>
          <a:bodyPr>
            <a:noAutofit/>
          </a:bodyPr>
          <a:lstStyle/>
          <a:p>
            <a:r>
              <a:rPr lang="th-TH" sz="4800" b="1" dirty="0" smtClean="0">
                <a:latin typeface="TH SarabunPSK" panose="020B0500040200020003" pitchFamily="34" charset="-34"/>
                <a:cs typeface="TH SarabunPSK" panose="020B0500040200020003" pitchFamily="34" charset="-34"/>
              </a:rPr>
              <a:t/>
            </a:r>
            <a:br>
              <a:rPr lang="th-TH" sz="4800" b="1" dirty="0" smtClean="0">
                <a:latin typeface="TH SarabunPSK" panose="020B0500040200020003" pitchFamily="34" charset="-34"/>
                <a:cs typeface="TH SarabunPSK" panose="020B0500040200020003" pitchFamily="34" charset="-34"/>
              </a:rPr>
            </a:br>
            <a:r>
              <a:rPr lang="en-US" sz="4800" b="1" dirty="0" smtClean="0">
                <a:latin typeface="cookiefontupdate" panose="02000603000000000000" pitchFamily="2" charset="-34"/>
                <a:ea typeface="cookiefontupdate" panose="02000603000000000000" pitchFamily="2" charset="-34"/>
                <a:cs typeface="cookiefontupdate" panose="02000603000000000000" pitchFamily="2" charset="-34"/>
              </a:rPr>
              <a:t>Human bite</a:t>
            </a:r>
            <a:r>
              <a:rPr lang="en-US" sz="4800" b="1" dirty="0">
                <a:latin typeface="cookiefontupdate" panose="02000603000000000000" pitchFamily="2" charset="-34"/>
                <a:ea typeface="cookiefontupdate" panose="02000603000000000000" pitchFamily="2" charset="-34"/>
                <a:cs typeface="cookiefontupdate" panose="02000603000000000000" pitchFamily="2" charset="-34"/>
              </a:rPr>
              <a:t/>
            </a:r>
            <a:br>
              <a:rPr lang="en-US" sz="4800" b="1" dirty="0">
                <a:latin typeface="cookiefontupdate" panose="02000603000000000000" pitchFamily="2" charset="-34"/>
                <a:ea typeface="cookiefontupdate" panose="02000603000000000000" pitchFamily="2" charset="-34"/>
                <a:cs typeface="cookiefontupdate" panose="02000603000000000000" pitchFamily="2" charset="-34"/>
              </a:rPr>
            </a:br>
            <a:endParaRPr lang="th-TH" sz="4800" b="1" dirty="0">
              <a:latin typeface="cookiefontupdate" panose="02000603000000000000" pitchFamily="2" charset="-34"/>
              <a:ea typeface="cookiefontupdate" panose="02000603000000000000" pitchFamily="2" charset="-34"/>
              <a:cs typeface="cookiefontupdate" panose="02000603000000000000" pitchFamily="2" charset="-34"/>
            </a:endParaRPr>
          </a:p>
        </p:txBody>
      </p:sp>
      <p:sp>
        <p:nvSpPr>
          <p:cNvPr id="3" name="ตัวแทนเนื้อหา 2"/>
          <p:cNvSpPr>
            <a:spLocks noGrp="1"/>
          </p:cNvSpPr>
          <p:nvPr>
            <p:ph idx="1"/>
          </p:nvPr>
        </p:nvSpPr>
        <p:spPr>
          <a:xfrm>
            <a:off x="551384" y="1700808"/>
            <a:ext cx="10369152" cy="4572001"/>
          </a:xfrm>
          <a:solidFill>
            <a:schemeClr val="accent6">
              <a:lumMod val="20000"/>
              <a:lumOff val="80000"/>
            </a:schemeClr>
          </a:solidFill>
        </p:spPr>
        <p:txBody>
          <a:bodyPr>
            <a:noAutofit/>
          </a:bodyPr>
          <a:lstStyle/>
          <a:p>
            <a:r>
              <a:rPr lang="en-US" sz="4000" b="1" dirty="0">
                <a:latin typeface="TH SarabunPSK" panose="020B0500040200020003" pitchFamily="34" charset="-34"/>
                <a:cs typeface="TH SarabunPSK" panose="020B0500040200020003" pitchFamily="34" charset="-34"/>
              </a:rPr>
              <a:t>Human bites </a:t>
            </a:r>
            <a:r>
              <a:rPr lang="en-US" sz="3200" dirty="0">
                <a:latin typeface="TH SarabunPSK" panose="020B0500040200020003" pitchFamily="34" charset="-34"/>
                <a:cs typeface="TH SarabunPSK" panose="020B0500040200020003" pitchFamily="34" charset="-34"/>
              </a:rPr>
              <a:t>can occur directly or indirectly. Biting among young children is the most common type of bite. But you can also get an indirect injury if your fist makes contact with another person’s mouth. Although most human bites aren’t serious, you should have any bite that breaks the surface of your skin looked at due to the risk </a:t>
            </a:r>
            <a:r>
              <a:rPr lang="en-US" sz="3200" dirty="0" smtClean="0">
                <a:latin typeface="TH SarabunPSK" panose="020B0500040200020003" pitchFamily="34" charset="-34"/>
                <a:cs typeface="TH SarabunPSK" panose="020B0500040200020003" pitchFamily="34" charset="-34"/>
              </a:rPr>
              <a:t>of infection.</a:t>
            </a:r>
            <a:endParaRPr lang="en-US" dirty="0">
              <a:latin typeface="TH SarabunPSK" panose="020B0500040200020003" pitchFamily="34" charset="-34"/>
              <a:cs typeface="TH SarabunPSK" panose="020B0500040200020003" pitchFamily="34" charset="-34"/>
            </a:endParaRPr>
          </a:p>
          <a:p>
            <a:endParaRPr lang="th-TH" sz="1600" dirty="0"/>
          </a:p>
        </p:txBody>
      </p:sp>
      <p:pic>
        <p:nvPicPr>
          <p:cNvPr id="4" name="รูปภาพ 3"/>
          <p:cNvPicPr>
            <a:picLocks noChangeAspect="1"/>
          </p:cNvPicPr>
          <p:nvPr/>
        </p:nvPicPr>
        <p:blipFill>
          <a:blip r:embed="rId2"/>
          <a:stretch>
            <a:fillRect/>
          </a:stretch>
        </p:blipFill>
        <p:spPr>
          <a:xfrm>
            <a:off x="8688288" y="3717032"/>
            <a:ext cx="2700762" cy="2310584"/>
          </a:xfrm>
          <a:prstGeom prst="rect">
            <a:avLst/>
          </a:prstGeom>
        </p:spPr>
      </p:pic>
    </p:spTree>
    <p:extLst>
      <p:ext uri="{BB962C8B-B14F-4D97-AF65-F5344CB8AC3E}">
        <p14:creationId xmlns:p14="http://schemas.microsoft.com/office/powerpoint/2010/main" val="424517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51384" y="138179"/>
            <a:ext cx="10058400" cy="1325563"/>
          </a:xfrm>
        </p:spPr>
        <p:txBody>
          <a:bodyPr>
            <a:noAutofit/>
          </a:bodyPr>
          <a:lstStyle/>
          <a:p>
            <a:r>
              <a:rPr lang="th-TH" sz="5400" b="1" dirty="0" smtClean="0">
                <a:latin typeface="TH SarabunPSK" panose="020B0500040200020003" pitchFamily="34" charset="-34"/>
                <a:cs typeface="TH SarabunPSK" panose="020B0500040200020003" pitchFamily="34" charset="-34"/>
              </a:rPr>
              <a:t/>
            </a:r>
            <a:br>
              <a:rPr lang="th-TH" sz="5400" b="1" dirty="0" smtClean="0">
                <a:latin typeface="TH SarabunPSK" panose="020B0500040200020003" pitchFamily="34" charset="-34"/>
                <a:cs typeface="TH SarabunPSK" panose="020B0500040200020003" pitchFamily="34" charset="-34"/>
              </a:rPr>
            </a:br>
            <a:r>
              <a:rPr lang="en-US" sz="5400" b="1" dirty="0">
                <a:latin typeface="TH SarabunPSK" panose="020B0500040200020003" pitchFamily="34" charset="-34"/>
                <a:cs typeface="TH SarabunPSK" panose="020B0500040200020003" pitchFamily="34" charset="-34"/>
              </a:rPr>
              <a:t>What are the symptoms of a human bite?</a:t>
            </a:r>
            <a:endParaRPr lang="en-US" sz="5400" b="1" dirty="0">
              <a:latin typeface="TH SarabunPSK" panose="020B0500040200020003" pitchFamily="34" charset="-34"/>
              <a:cs typeface="TH SarabunPSK" panose="020B0500040200020003" pitchFamily="34" charset="-34"/>
            </a:endParaRPr>
          </a:p>
        </p:txBody>
      </p:sp>
      <p:sp>
        <p:nvSpPr>
          <p:cNvPr id="3" name="ตัวแทนเนื้อหา 2"/>
          <p:cNvSpPr>
            <a:spLocks noGrp="1"/>
          </p:cNvSpPr>
          <p:nvPr>
            <p:ph idx="1"/>
          </p:nvPr>
        </p:nvSpPr>
        <p:spPr>
          <a:xfrm>
            <a:off x="407368" y="1556792"/>
            <a:ext cx="10369152" cy="4572001"/>
          </a:xfrm>
          <a:solidFill>
            <a:schemeClr val="accent6">
              <a:lumMod val="20000"/>
              <a:lumOff val="80000"/>
            </a:schemeClr>
          </a:solidFill>
        </p:spPr>
        <p:txBody>
          <a:bodyPr>
            <a:noAutofit/>
          </a:bodyPr>
          <a:lstStyle/>
          <a:p>
            <a:pPr marL="0" indent="0">
              <a:spcBef>
                <a:spcPts val="0"/>
              </a:spcBef>
              <a:buNone/>
            </a:pPr>
            <a:r>
              <a:rPr lang="en-US" sz="2800" dirty="0" smtClean="0">
                <a:latin typeface="TH SarabunPSK" panose="020B0500040200020003" pitchFamily="34" charset="-34"/>
                <a:cs typeface="TH SarabunPSK" panose="020B0500040200020003" pitchFamily="34" charset="-34"/>
              </a:rPr>
              <a:t>You’ll </a:t>
            </a:r>
            <a:r>
              <a:rPr lang="en-US" sz="2800" dirty="0">
                <a:latin typeface="TH SarabunPSK" panose="020B0500040200020003" pitchFamily="34" charset="-34"/>
                <a:cs typeface="TH SarabunPSK" panose="020B0500040200020003" pitchFamily="34" charset="-34"/>
              </a:rPr>
              <a:t>likely experience symptoms at the site of your injury, including:</a:t>
            </a:r>
          </a:p>
          <a:p>
            <a:pPr>
              <a:spcBef>
                <a:spcPts val="0"/>
              </a:spcBef>
              <a:buFont typeface="Wingdings" panose="05000000000000000000" pitchFamily="2" charset="2"/>
              <a:buChar char="§"/>
            </a:pPr>
            <a:r>
              <a:rPr lang="en-US" sz="2800" dirty="0">
                <a:latin typeface="TH SarabunPSK" panose="020B0500040200020003" pitchFamily="34" charset="-34"/>
                <a:cs typeface="TH SarabunPSK" panose="020B0500040200020003" pitchFamily="34" charset="-34"/>
              </a:rPr>
              <a:t>Pain.</a:t>
            </a:r>
          </a:p>
          <a:p>
            <a:pPr>
              <a:spcBef>
                <a:spcPts val="0"/>
              </a:spcBef>
              <a:buFont typeface="Wingdings" panose="05000000000000000000" pitchFamily="2" charset="2"/>
              <a:buChar char="§"/>
            </a:pPr>
            <a:r>
              <a:rPr lang="en-US" sz="2800" dirty="0">
                <a:latin typeface="TH SarabunPSK" panose="020B0500040200020003" pitchFamily="34" charset="-34"/>
                <a:cs typeface="TH SarabunPSK" panose="020B0500040200020003" pitchFamily="34" charset="-34"/>
              </a:rPr>
              <a:t>Tenderness.</a:t>
            </a:r>
          </a:p>
          <a:p>
            <a:pPr>
              <a:spcBef>
                <a:spcPts val="0"/>
              </a:spcBef>
              <a:buFont typeface="Wingdings" panose="05000000000000000000" pitchFamily="2" charset="2"/>
              <a:buChar char="§"/>
            </a:pPr>
            <a:r>
              <a:rPr lang="en-US" sz="2800" dirty="0">
                <a:latin typeface="TH SarabunPSK" panose="020B0500040200020003" pitchFamily="34" charset="-34"/>
                <a:cs typeface="TH SarabunPSK" panose="020B0500040200020003" pitchFamily="34" charset="-34"/>
              </a:rPr>
              <a:t>Bleeding.</a:t>
            </a:r>
          </a:p>
          <a:p>
            <a:pPr>
              <a:spcBef>
                <a:spcPts val="0"/>
              </a:spcBef>
              <a:buFont typeface="Wingdings" panose="05000000000000000000" pitchFamily="2" charset="2"/>
              <a:buChar char="§"/>
            </a:pPr>
            <a:r>
              <a:rPr lang="en-US" sz="2800" dirty="0">
                <a:latin typeface="TH SarabunPSK" panose="020B0500040200020003" pitchFamily="34" charset="-34"/>
                <a:cs typeface="TH SarabunPSK" panose="020B0500040200020003" pitchFamily="34" charset="-34"/>
              </a:rPr>
              <a:t>Swelling</a:t>
            </a:r>
            <a:r>
              <a:rPr lang="en-US" sz="2800" dirty="0" smtClean="0">
                <a:latin typeface="TH SarabunPSK" panose="020B0500040200020003" pitchFamily="34" charset="-34"/>
                <a:cs typeface="TH SarabunPSK" panose="020B0500040200020003" pitchFamily="34" charset="-34"/>
              </a:rPr>
              <a:t>.</a:t>
            </a:r>
          </a:p>
          <a:p>
            <a:pPr marL="0" indent="0">
              <a:spcBef>
                <a:spcPts val="0"/>
              </a:spcBef>
              <a:buNone/>
            </a:pPr>
            <a:endParaRPr lang="en-US" dirty="0">
              <a:latin typeface="TH SarabunPSK" panose="020B0500040200020003" pitchFamily="34" charset="-34"/>
              <a:cs typeface="TH SarabunPSK" panose="020B0500040200020003" pitchFamily="34" charset="-34"/>
            </a:endParaRPr>
          </a:p>
          <a:p>
            <a:pPr marL="0" indent="0">
              <a:spcBef>
                <a:spcPts val="0"/>
              </a:spcBef>
              <a:buNone/>
            </a:pPr>
            <a:r>
              <a:rPr lang="en-US" dirty="0">
                <a:latin typeface="TH SarabunPSK" panose="020B0500040200020003" pitchFamily="34" charset="-34"/>
                <a:cs typeface="TH SarabunPSK" panose="020B0500040200020003" pitchFamily="34" charset="-34"/>
              </a:rPr>
              <a:t>If an infection develops in the bite wound, you may have:</a:t>
            </a:r>
          </a:p>
          <a:p>
            <a:pPr>
              <a:spcBef>
                <a:spcPts val="0"/>
              </a:spcBef>
              <a:buFont typeface="Wingdings" panose="05000000000000000000" pitchFamily="2" charset="2"/>
              <a:buChar char="§"/>
            </a:pPr>
            <a:r>
              <a:rPr lang="en-US" sz="2800" dirty="0">
                <a:latin typeface="TH SarabunPSK" panose="020B0500040200020003" pitchFamily="34" charset="-34"/>
                <a:cs typeface="TH SarabunPSK" panose="020B0500040200020003" pitchFamily="34" charset="-34"/>
              </a:rPr>
              <a:t>Intense pain and swelling.</a:t>
            </a:r>
          </a:p>
          <a:p>
            <a:pPr>
              <a:spcBef>
                <a:spcPts val="0"/>
              </a:spcBef>
              <a:buFont typeface="Wingdings" panose="05000000000000000000" pitchFamily="2" charset="2"/>
              <a:buChar char="§"/>
            </a:pPr>
            <a:r>
              <a:rPr lang="en-US" sz="2800" dirty="0">
                <a:latin typeface="TH SarabunPSK" panose="020B0500040200020003" pitchFamily="34" charset="-34"/>
                <a:cs typeface="TH SarabunPSK" panose="020B0500040200020003" pitchFamily="34" charset="-34"/>
              </a:rPr>
              <a:t>Pus around your wound.</a:t>
            </a:r>
          </a:p>
          <a:p>
            <a:pPr>
              <a:spcBef>
                <a:spcPts val="0"/>
              </a:spcBef>
              <a:buFont typeface="Wingdings" panose="05000000000000000000" pitchFamily="2" charset="2"/>
              <a:buChar char="§"/>
            </a:pPr>
            <a:r>
              <a:rPr lang="en-US" sz="2800" dirty="0">
                <a:latin typeface="TH SarabunPSK" panose="020B0500040200020003" pitchFamily="34" charset="-34"/>
                <a:cs typeface="TH SarabunPSK" panose="020B0500040200020003" pitchFamily="34" charset="-34"/>
              </a:rPr>
              <a:t>Redness around your wound.</a:t>
            </a:r>
          </a:p>
          <a:p>
            <a:pPr>
              <a:spcBef>
                <a:spcPts val="0"/>
              </a:spcBef>
              <a:buFont typeface="Wingdings" panose="05000000000000000000" pitchFamily="2" charset="2"/>
              <a:buChar char="§"/>
            </a:pPr>
            <a:r>
              <a:rPr lang="en-US" sz="2800" dirty="0">
                <a:latin typeface="TH SarabunPSK" panose="020B0500040200020003" pitchFamily="34" charset="-34"/>
                <a:cs typeface="TH SarabunPSK" panose="020B0500040200020003" pitchFamily="34" charset="-34"/>
              </a:rPr>
              <a:t>Skin that feels warm to the touch.</a:t>
            </a:r>
          </a:p>
          <a:p>
            <a:pPr>
              <a:spcBef>
                <a:spcPts val="0"/>
              </a:spcBef>
              <a:buFont typeface="Wingdings" panose="05000000000000000000" pitchFamily="2" charset="2"/>
              <a:buChar char="§"/>
            </a:pPr>
            <a:r>
              <a:rPr lang="en-US" sz="2800" dirty="0">
                <a:latin typeface="TH SarabunPSK" panose="020B0500040200020003" pitchFamily="34" charset="-34"/>
                <a:cs typeface="TH SarabunPSK" panose="020B0500040200020003" pitchFamily="34" charset="-34"/>
                <a:hlinkClick r:id="rId2"/>
              </a:rPr>
              <a:t>Fever</a:t>
            </a:r>
            <a:r>
              <a:rPr lang="en-US" sz="2800" dirty="0">
                <a:latin typeface="TH SarabunPSK" panose="020B0500040200020003" pitchFamily="34" charset="-34"/>
                <a:cs typeface="TH SarabunPSK" panose="020B0500040200020003" pitchFamily="34" charset="-34"/>
              </a:rPr>
              <a:t>, </a:t>
            </a:r>
            <a:r>
              <a:rPr lang="en-US" sz="2800" dirty="0">
                <a:latin typeface="TH SarabunPSK" panose="020B0500040200020003" pitchFamily="34" charset="-34"/>
                <a:cs typeface="TH SarabunPSK" panose="020B0500040200020003" pitchFamily="34" charset="-34"/>
                <a:hlinkClick r:id="rId3"/>
              </a:rPr>
              <a:t>chills</a:t>
            </a:r>
            <a:r>
              <a:rPr lang="en-US" sz="2800" dirty="0">
                <a:latin typeface="TH SarabunPSK" panose="020B0500040200020003" pitchFamily="34" charset="-34"/>
                <a:cs typeface="TH SarabunPSK" panose="020B0500040200020003" pitchFamily="34" charset="-34"/>
              </a:rPr>
              <a:t> or a general sense of feeling unwell</a:t>
            </a:r>
            <a:r>
              <a:rPr lang="en-US" sz="2800" dirty="0" smtClean="0">
                <a:latin typeface="TH SarabunPSK" panose="020B0500040200020003" pitchFamily="34" charset="-34"/>
                <a:cs typeface="TH SarabunPSK" panose="020B0500040200020003" pitchFamily="34" charset="-34"/>
              </a:rPr>
              <a:t>.</a:t>
            </a:r>
          </a:p>
          <a:p>
            <a:pPr marL="0" indent="0">
              <a:spcBef>
                <a:spcPts val="0"/>
              </a:spcBef>
              <a:buNone/>
            </a:pPr>
            <a:endParaRPr lang="en-US" dirty="0">
              <a:latin typeface="TH SarabunPSK" panose="020B0500040200020003" pitchFamily="34" charset="-34"/>
              <a:cs typeface="TH SarabunPSK" panose="020B0500040200020003" pitchFamily="34" charset="-34"/>
            </a:endParaRPr>
          </a:p>
          <a:p>
            <a:pPr marL="0" indent="0">
              <a:spcBef>
                <a:spcPts val="0"/>
              </a:spcBef>
              <a:buNone/>
            </a:pPr>
            <a:r>
              <a:rPr lang="en-US" dirty="0">
                <a:latin typeface="TH SarabunPSK" panose="020B0500040200020003" pitchFamily="34" charset="-34"/>
                <a:cs typeface="TH SarabunPSK" panose="020B0500040200020003" pitchFamily="34" charset="-34"/>
              </a:rPr>
              <a:t>A bite on your finger can sometimes damage </a:t>
            </a:r>
            <a:r>
              <a:rPr lang="en-US" dirty="0">
                <a:latin typeface="TH SarabunPSK" panose="020B0500040200020003" pitchFamily="34" charset="-34"/>
                <a:cs typeface="TH SarabunPSK" panose="020B0500040200020003" pitchFamily="34" charset="-34"/>
                <a:hlinkClick r:id="rId4"/>
              </a:rPr>
              <a:t>tendons</a:t>
            </a:r>
            <a:r>
              <a:rPr lang="en-US" dirty="0">
                <a:latin typeface="TH SarabunPSK" panose="020B0500040200020003" pitchFamily="34" charset="-34"/>
                <a:cs typeface="TH SarabunPSK" panose="020B0500040200020003" pitchFamily="34" charset="-34"/>
              </a:rPr>
              <a:t> and/or </a:t>
            </a:r>
            <a:r>
              <a:rPr lang="en-US" dirty="0">
                <a:latin typeface="TH SarabunPSK" panose="020B0500040200020003" pitchFamily="34" charset="-34"/>
                <a:cs typeface="TH SarabunPSK" panose="020B0500040200020003" pitchFamily="34" charset="-34"/>
                <a:hlinkClick r:id="rId5"/>
              </a:rPr>
              <a:t>nerves</a:t>
            </a:r>
            <a:r>
              <a:rPr lang="en-US" dirty="0">
                <a:latin typeface="TH SarabunPSK" panose="020B0500040200020003" pitchFamily="34" charset="-34"/>
                <a:cs typeface="TH SarabunPSK" panose="020B0500040200020003" pitchFamily="34" charset="-34"/>
              </a:rPr>
              <a:t>. Signs include:</a:t>
            </a:r>
          </a:p>
          <a:p>
            <a:pPr marL="0" indent="0">
              <a:spcBef>
                <a:spcPts val="0"/>
              </a:spcBef>
              <a:buNone/>
            </a:pPr>
            <a:r>
              <a:rPr lang="en-US" dirty="0">
                <a:latin typeface="TH SarabunPSK" panose="020B0500040200020003" pitchFamily="34" charset="-34"/>
                <a:cs typeface="TH SarabunPSK" panose="020B0500040200020003" pitchFamily="34" charset="-34"/>
              </a:rPr>
              <a:t>Loss of feeling in your fingertip.</a:t>
            </a:r>
          </a:p>
          <a:p>
            <a:pPr marL="0" indent="0">
              <a:spcBef>
                <a:spcPts val="0"/>
              </a:spcBef>
              <a:buNone/>
            </a:pPr>
            <a:r>
              <a:rPr lang="en-US" dirty="0">
                <a:latin typeface="TH SarabunPSK" panose="020B0500040200020003" pitchFamily="34" charset="-34"/>
                <a:cs typeface="TH SarabunPSK" panose="020B0500040200020003" pitchFamily="34" charset="-34"/>
              </a:rPr>
              <a:t>Trouble bending or fully straightening your finger</a:t>
            </a:r>
          </a:p>
        </p:txBody>
      </p:sp>
      <p:pic>
        <p:nvPicPr>
          <p:cNvPr id="5" name="รูปภาพ 11"/>
          <p:cNvPicPr>
            <a:picLocks noChangeAspect="1"/>
          </p:cNvPicPr>
          <p:nvPr/>
        </p:nvPicPr>
        <p:blipFill>
          <a:blip r:embed="rId6"/>
          <a:stretch>
            <a:fillRect/>
          </a:stretch>
        </p:blipFill>
        <p:spPr>
          <a:xfrm>
            <a:off x="9480376" y="1930177"/>
            <a:ext cx="2052439" cy="2056631"/>
          </a:xfrm>
          <a:prstGeom prst="rect">
            <a:avLst/>
          </a:prstGeom>
        </p:spPr>
      </p:pic>
      <p:pic>
        <p:nvPicPr>
          <p:cNvPr id="6" name="รูปภาพ 12"/>
          <p:cNvPicPr>
            <a:picLocks noChangeAspect="1"/>
          </p:cNvPicPr>
          <p:nvPr/>
        </p:nvPicPr>
        <p:blipFill>
          <a:blip r:embed="rId7"/>
          <a:stretch>
            <a:fillRect/>
          </a:stretch>
        </p:blipFill>
        <p:spPr>
          <a:xfrm>
            <a:off x="10280951" y="3717032"/>
            <a:ext cx="1688497" cy="2089920"/>
          </a:xfrm>
          <a:prstGeom prst="rect">
            <a:avLst/>
          </a:prstGeom>
        </p:spPr>
      </p:pic>
    </p:spTree>
    <p:extLst>
      <p:ext uri="{BB962C8B-B14F-4D97-AF65-F5344CB8AC3E}">
        <p14:creationId xmlns:p14="http://schemas.microsoft.com/office/powerpoint/2010/main" val="123181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551384" y="138179"/>
            <a:ext cx="10058400" cy="1325563"/>
          </a:xfrm>
        </p:spPr>
        <p:txBody>
          <a:bodyPr>
            <a:noAutofit/>
          </a:bodyPr>
          <a:lstStyle/>
          <a:p>
            <a:r>
              <a:rPr lang="th-TH" sz="5400" b="1" dirty="0" smtClean="0">
                <a:latin typeface="TH SarabunPSK" panose="020B0500040200020003" pitchFamily="34" charset="-34"/>
                <a:cs typeface="TH SarabunPSK" panose="020B0500040200020003" pitchFamily="34" charset="-34"/>
              </a:rPr>
              <a:t/>
            </a:r>
            <a:br>
              <a:rPr lang="th-TH" sz="5400" b="1" dirty="0" smtClean="0">
                <a:latin typeface="TH SarabunPSK" panose="020B0500040200020003" pitchFamily="34" charset="-34"/>
                <a:cs typeface="TH SarabunPSK" panose="020B0500040200020003" pitchFamily="34" charset="-34"/>
              </a:rPr>
            </a:br>
            <a:r>
              <a:rPr lang="en-US" sz="5400" b="1" dirty="0">
                <a:latin typeface="TH SarabunPSK" panose="020B0500040200020003" pitchFamily="34" charset="-34"/>
                <a:cs typeface="TH SarabunPSK" panose="020B0500040200020003" pitchFamily="34" charset="-34"/>
              </a:rPr>
              <a:t>What are the symptoms of a human bite?</a:t>
            </a:r>
            <a:endParaRPr lang="en-US" sz="5400" b="1" dirty="0">
              <a:latin typeface="TH SarabunPSK" panose="020B0500040200020003" pitchFamily="34" charset="-34"/>
              <a:cs typeface="TH SarabunPSK" panose="020B0500040200020003" pitchFamily="34" charset="-34"/>
            </a:endParaRPr>
          </a:p>
        </p:txBody>
      </p:sp>
      <p:sp>
        <p:nvSpPr>
          <p:cNvPr id="3" name="ตัวแทนเนื้อหา 2"/>
          <p:cNvSpPr>
            <a:spLocks noGrp="1"/>
          </p:cNvSpPr>
          <p:nvPr>
            <p:ph idx="1"/>
          </p:nvPr>
        </p:nvSpPr>
        <p:spPr>
          <a:xfrm>
            <a:off x="407368" y="1556792"/>
            <a:ext cx="10369152" cy="4572001"/>
          </a:xfrm>
          <a:solidFill>
            <a:schemeClr val="accent6">
              <a:lumMod val="20000"/>
              <a:lumOff val="80000"/>
            </a:schemeClr>
          </a:solidFill>
        </p:spPr>
        <p:txBody>
          <a:bodyPr>
            <a:noAutofit/>
          </a:bodyPr>
          <a:lstStyle/>
          <a:p>
            <a:pPr marL="0" indent="0">
              <a:spcBef>
                <a:spcPts val="0"/>
              </a:spcBef>
              <a:buNone/>
            </a:pPr>
            <a:endParaRPr lang="en-US" sz="3200" dirty="0">
              <a:latin typeface="TH SarabunPSK" panose="020B0500040200020003" pitchFamily="34" charset="-34"/>
              <a:cs typeface="TH SarabunPSK" panose="020B0500040200020003" pitchFamily="34" charset="-34"/>
            </a:endParaRPr>
          </a:p>
          <a:p>
            <a:pPr marL="0" indent="0">
              <a:spcBef>
                <a:spcPts val="0"/>
              </a:spcBef>
              <a:buNone/>
            </a:pPr>
            <a:r>
              <a:rPr lang="en-US" sz="3200" dirty="0">
                <a:latin typeface="TH SarabunPSK" panose="020B0500040200020003" pitchFamily="34" charset="-34"/>
                <a:cs typeface="TH SarabunPSK" panose="020B0500040200020003" pitchFamily="34" charset="-34"/>
              </a:rPr>
              <a:t>A bite on your finger can sometimes damage </a:t>
            </a:r>
            <a:r>
              <a:rPr lang="en-US" sz="3200" dirty="0">
                <a:latin typeface="TH SarabunPSK" panose="020B0500040200020003" pitchFamily="34" charset="-34"/>
                <a:cs typeface="TH SarabunPSK" panose="020B0500040200020003" pitchFamily="34" charset="-34"/>
                <a:hlinkClick r:id="rId2"/>
              </a:rPr>
              <a:t>tendons</a:t>
            </a:r>
            <a:r>
              <a:rPr lang="en-US" sz="3200" dirty="0">
                <a:latin typeface="TH SarabunPSK" panose="020B0500040200020003" pitchFamily="34" charset="-34"/>
                <a:cs typeface="TH SarabunPSK" panose="020B0500040200020003" pitchFamily="34" charset="-34"/>
              </a:rPr>
              <a:t> and/or </a:t>
            </a:r>
            <a:r>
              <a:rPr lang="en-US" sz="3200" dirty="0">
                <a:latin typeface="TH SarabunPSK" panose="020B0500040200020003" pitchFamily="34" charset="-34"/>
                <a:cs typeface="TH SarabunPSK" panose="020B0500040200020003" pitchFamily="34" charset="-34"/>
                <a:hlinkClick r:id="rId3"/>
              </a:rPr>
              <a:t>nerves</a:t>
            </a:r>
            <a:r>
              <a:rPr lang="en-US" sz="3200" dirty="0">
                <a:latin typeface="TH SarabunPSK" panose="020B0500040200020003" pitchFamily="34" charset="-34"/>
                <a:cs typeface="TH SarabunPSK" panose="020B0500040200020003" pitchFamily="34" charset="-34"/>
              </a:rPr>
              <a:t>. Signs include:</a:t>
            </a:r>
          </a:p>
          <a:p>
            <a:pPr>
              <a:spcBef>
                <a:spcPts val="0"/>
              </a:spcBef>
              <a:buFont typeface="Wingdings" panose="05000000000000000000" pitchFamily="2" charset="2"/>
              <a:buChar char="§"/>
            </a:pPr>
            <a:r>
              <a:rPr lang="en-US" sz="3200" dirty="0">
                <a:latin typeface="TH SarabunPSK" panose="020B0500040200020003" pitchFamily="34" charset="-34"/>
                <a:cs typeface="TH SarabunPSK" panose="020B0500040200020003" pitchFamily="34" charset="-34"/>
              </a:rPr>
              <a:t>Loss of feeling in your fingertip.</a:t>
            </a:r>
          </a:p>
          <a:p>
            <a:pPr>
              <a:spcBef>
                <a:spcPts val="0"/>
              </a:spcBef>
              <a:buFont typeface="Wingdings" panose="05000000000000000000" pitchFamily="2" charset="2"/>
              <a:buChar char="§"/>
            </a:pPr>
            <a:r>
              <a:rPr lang="en-US" sz="3200" dirty="0">
                <a:latin typeface="TH SarabunPSK" panose="020B0500040200020003" pitchFamily="34" charset="-34"/>
                <a:cs typeface="TH SarabunPSK" panose="020B0500040200020003" pitchFamily="34" charset="-34"/>
              </a:rPr>
              <a:t>Trouble bending or fully straightening your finger</a:t>
            </a:r>
          </a:p>
        </p:txBody>
      </p:sp>
      <p:pic>
        <p:nvPicPr>
          <p:cNvPr id="5" name="รูปภาพ 11"/>
          <p:cNvPicPr>
            <a:picLocks noChangeAspect="1"/>
          </p:cNvPicPr>
          <p:nvPr/>
        </p:nvPicPr>
        <p:blipFill>
          <a:blip r:embed="rId4"/>
          <a:stretch>
            <a:fillRect/>
          </a:stretch>
        </p:blipFill>
        <p:spPr>
          <a:xfrm>
            <a:off x="8215244" y="3212976"/>
            <a:ext cx="2052439" cy="2056631"/>
          </a:xfrm>
          <a:prstGeom prst="rect">
            <a:avLst/>
          </a:prstGeom>
        </p:spPr>
      </p:pic>
      <p:pic>
        <p:nvPicPr>
          <p:cNvPr id="6" name="รูปภาพ 12"/>
          <p:cNvPicPr>
            <a:picLocks noChangeAspect="1"/>
          </p:cNvPicPr>
          <p:nvPr/>
        </p:nvPicPr>
        <p:blipFill>
          <a:blip r:embed="rId5"/>
          <a:stretch>
            <a:fillRect/>
          </a:stretch>
        </p:blipFill>
        <p:spPr>
          <a:xfrm>
            <a:off x="10280951" y="3717032"/>
            <a:ext cx="1688497" cy="2089920"/>
          </a:xfrm>
          <a:prstGeom prst="rect">
            <a:avLst/>
          </a:prstGeom>
        </p:spPr>
      </p:pic>
    </p:spTree>
    <p:extLst>
      <p:ext uri="{BB962C8B-B14F-4D97-AF65-F5344CB8AC3E}">
        <p14:creationId xmlns:p14="http://schemas.microsoft.com/office/powerpoint/2010/main" val="406767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983432" y="-171400"/>
            <a:ext cx="3049233" cy="1938992"/>
          </a:xfrm>
          <a:prstGeom prst="rect">
            <a:avLst/>
          </a:prstGeom>
        </p:spPr>
        <p:txBody>
          <a:bodyPr wrap="none">
            <a:spAutoFit/>
          </a:bodyPr>
          <a:lstStyle/>
          <a:p>
            <a:endParaRPr lang="th-TH" sz="6000" b="1" dirty="0" smtClean="0">
              <a:latin typeface="TH SarabunPSK" panose="020B0500040200020003" pitchFamily="34" charset="-34"/>
              <a:ea typeface="cookiefontupdate" panose="02000603000000000000" pitchFamily="2" charset="-34"/>
              <a:cs typeface="TH SarabunPSK" panose="020B0500040200020003" pitchFamily="34" charset="-34"/>
            </a:endParaRPr>
          </a:p>
          <a:p>
            <a:r>
              <a:rPr lang="en-US" sz="6000" b="1" dirty="0" smtClean="0">
                <a:latin typeface="TH SarabunPSK" panose="020B0500040200020003" pitchFamily="34" charset="-34"/>
                <a:ea typeface="cookiefontupdate" panose="02000603000000000000" pitchFamily="2" charset="-34"/>
                <a:cs typeface="TH SarabunPSK" panose="020B0500040200020003" pitchFamily="34" charset="-34"/>
              </a:rPr>
              <a:t>Animal bite</a:t>
            </a:r>
            <a:endParaRPr lang="th-TH" sz="2000" b="1" dirty="0">
              <a:latin typeface="TH SarabunPSK" panose="020B0500040200020003" pitchFamily="34" charset="-34"/>
              <a:ea typeface="cookiefontupdate" panose="02000603000000000000" pitchFamily="2" charset="-34"/>
              <a:cs typeface="TH SarabunPSK" panose="020B0500040200020003" pitchFamily="34" charset="-34"/>
            </a:endParaRPr>
          </a:p>
        </p:txBody>
      </p:sp>
      <p:sp>
        <p:nvSpPr>
          <p:cNvPr id="3" name="เฟรม 2"/>
          <p:cNvSpPr/>
          <p:nvPr/>
        </p:nvSpPr>
        <p:spPr>
          <a:xfrm>
            <a:off x="3510" y="-146933"/>
            <a:ext cx="12192000" cy="6857999"/>
          </a:xfrm>
          <a:prstGeom prst="fram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th-TH">
              <a:solidFill>
                <a:schemeClr val="tx1"/>
              </a:solidFill>
            </a:endParaRPr>
          </a:p>
        </p:txBody>
      </p:sp>
      <p:pic>
        <p:nvPicPr>
          <p:cNvPr id="4" name="รูปภาพ 3"/>
          <p:cNvPicPr>
            <a:picLocks noChangeAspect="1"/>
          </p:cNvPicPr>
          <p:nvPr/>
        </p:nvPicPr>
        <p:blipFill>
          <a:blip r:embed="rId2"/>
          <a:stretch>
            <a:fillRect/>
          </a:stretch>
        </p:blipFill>
        <p:spPr>
          <a:xfrm>
            <a:off x="983432" y="1767592"/>
            <a:ext cx="3028950" cy="1514475"/>
          </a:xfrm>
          <a:prstGeom prst="rect">
            <a:avLst/>
          </a:prstGeom>
        </p:spPr>
      </p:pic>
      <p:pic>
        <p:nvPicPr>
          <p:cNvPr id="5" name="รูปภาพ 1"/>
          <p:cNvPicPr>
            <a:picLocks noChangeAspect="1"/>
          </p:cNvPicPr>
          <p:nvPr/>
        </p:nvPicPr>
        <p:blipFill>
          <a:blip r:embed="rId3"/>
          <a:stretch>
            <a:fillRect/>
          </a:stretch>
        </p:blipFill>
        <p:spPr>
          <a:xfrm>
            <a:off x="4295800" y="920222"/>
            <a:ext cx="3607420" cy="2453781"/>
          </a:xfrm>
          <a:prstGeom prst="rect">
            <a:avLst/>
          </a:prstGeom>
          <a:ln>
            <a:noFill/>
          </a:ln>
        </p:spPr>
      </p:pic>
      <p:pic>
        <p:nvPicPr>
          <p:cNvPr id="6" name="รูปภาพ 1"/>
          <p:cNvPicPr>
            <a:picLocks noChangeAspect="1"/>
          </p:cNvPicPr>
          <p:nvPr/>
        </p:nvPicPr>
        <p:blipFill>
          <a:blip r:embed="rId4"/>
          <a:stretch>
            <a:fillRect/>
          </a:stretch>
        </p:blipFill>
        <p:spPr>
          <a:xfrm>
            <a:off x="4295800" y="3545403"/>
            <a:ext cx="3613523" cy="2071220"/>
          </a:xfrm>
          <a:prstGeom prst="rect">
            <a:avLst/>
          </a:prstGeom>
          <a:ln>
            <a:noFill/>
          </a:ln>
        </p:spPr>
      </p:pic>
      <p:sp>
        <p:nvSpPr>
          <p:cNvPr id="7" name="สี่เหลี่ยมผืนผ้า 2"/>
          <p:cNvSpPr/>
          <p:nvPr/>
        </p:nvSpPr>
        <p:spPr>
          <a:xfrm>
            <a:off x="9048328" y="6065076"/>
            <a:ext cx="2952328" cy="400110"/>
          </a:xfrm>
          <a:prstGeom prst="rect">
            <a:avLst/>
          </a:prstGeom>
        </p:spPr>
        <p:txBody>
          <a:bodyPr wrap="square">
            <a:spAutoFit/>
          </a:bodyPr>
          <a:lstStyle/>
          <a:p>
            <a:r>
              <a:rPr lang="en-US" sz="2000" dirty="0" smtClean="0">
                <a:latin typeface="TH SarabunPSK" panose="020B0500040200020003" pitchFamily="34" charset="-34"/>
                <a:cs typeface="TH SarabunPSK" panose="020B0500040200020003" pitchFamily="34" charset="-34"/>
              </a:rPr>
              <a:t>By  </a:t>
            </a:r>
            <a:r>
              <a:rPr lang="en-US" sz="2000" dirty="0" err="1" smtClean="0">
                <a:latin typeface="TH SarabunPSK" panose="020B0500040200020003" pitchFamily="34" charset="-34"/>
                <a:cs typeface="TH SarabunPSK" panose="020B0500040200020003" pitchFamily="34" charset="-34"/>
              </a:rPr>
              <a:t>Assits</a:t>
            </a:r>
            <a:r>
              <a:rPr lang="en-US" sz="2000" dirty="0" smtClean="0">
                <a:latin typeface="TH SarabunPSK" panose="020B0500040200020003" pitchFamily="34" charset="-34"/>
                <a:cs typeface="TH SarabunPSK" panose="020B0500040200020003" pitchFamily="34" charset="-34"/>
              </a:rPr>
              <a:t> Prof. Dr. </a:t>
            </a:r>
            <a:r>
              <a:rPr lang="en-US" sz="2000" dirty="0" err="1" smtClean="0">
                <a:latin typeface="TH SarabunPSK" panose="020B0500040200020003" pitchFamily="34" charset="-34"/>
                <a:cs typeface="TH SarabunPSK" panose="020B0500040200020003" pitchFamily="34" charset="-34"/>
              </a:rPr>
              <a:t>Jatuporn</a:t>
            </a:r>
            <a:r>
              <a:rPr lang="en-US" sz="2000" dirty="0" smtClean="0">
                <a:latin typeface="TH SarabunPSK" panose="020B0500040200020003" pitchFamily="34" charset="-34"/>
                <a:cs typeface="TH SarabunPSK" panose="020B0500040200020003" pitchFamily="34" charset="-34"/>
              </a:rPr>
              <a:t> </a:t>
            </a:r>
            <a:r>
              <a:rPr lang="en-US" sz="2000" dirty="0" err="1" smtClean="0">
                <a:latin typeface="TH SarabunPSK" panose="020B0500040200020003" pitchFamily="34" charset="-34"/>
                <a:cs typeface="TH SarabunPSK" panose="020B0500040200020003" pitchFamily="34" charset="-34"/>
              </a:rPr>
              <a:t>Sirikul</a:t>
            </a:r>
            <a:endParaRPr lang="th-TH" sz="2000" dirty="0">
              <a:latin typeface="TH SarabunPSK" panose="020B0500040200020003" pitchFamily="34" charset="-34"/>
              <a:cs typeface="TH SarabunPSK" panose="020B0500040200020003" pitchFamily="34" charset="-34"/>
            </a:endParaRPr>
          </a:p>
        </p:txBody>
      </p:sp>
      <p:pic>
        <p:nvPicPr>
          <p:cNvPr id="8" name="รูปภาพ 1"/>
          <p:cNvPicPr>
            <a:picLocks noChangeAspect="1"/>
          </p:cNvPicPr>
          <p:nvPr/>
        </p:nvPicPr>
        <p:blipFill>
          <a:blip r:embed="rId5"/>
          <a:stretch>
            <a:fillRect/>
          </a:stretch>
        </p:blipFill>
        <p:spPr>
          <a:xfrm>
            <a:off x="7903220" y="920221"/>
            <a:ext cx="3710596" cy="2453781"/>
          </a:xfrm>
          <a:prstGeom prst="rect">
            <a:avLst/>
          </a:prstGeom>
          <a:ln>
            <a:noFill/>
          </a:ln>
          <a:effectLst>
            <a:outerShdw blurRad="292100" dist="139700" dir="2700000" algn="tl" rotWithShape="0">
              <a:srgbClr val="333333">
                <a:alpha val="65000"/>
              </a:srgbClr>
            </a:outerShdw>
          </a:effectLst>
        </p:spPr>
      </p:pic>
      <p:pic>
        <p:nvPicPr>
          <p:cNvPr id="9" name="รูปภาพ 1"/>
          <p:cNvPicPr>
            <a:picLocks noChangeAspect="1"/>
          </p:cNvPicPr>
          <p:nvPr/>
        </p:nvPicPr>
        <p:blipFill>
          <a:blip r:embed="rId6"/>
          <a:stretch>
            <a:fillRect/>
          </a:stretch>
        </p:blipFill>
        <p:spPr>
          <a:xfrm>
            <a:off x="7941480" y="3524521"/>
            <a:ext cx="3528392" cy="2096302"/>
          </a:xfrm>
          <a:prstGeom prst="rect">
            <a:avLst/>
          </a:prstGeom>
          <a:ln>
            <a:noFill/>
          </a:ln>
        </p:spPr>
      </p:pic>
    </p:spTree>
    <p:extLst>
      <p:ext uri="{BB962C8B-B14F-4D97-AF65-F5344CB8AC3E}">
        <p14:creationId xmlns:p14="http://schemas.microsoft.com/office/powerpoint/2010/main" val="3128350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ชื่อเรื่อง 1"/>
          <p:cNvSpPr>
            <a:spLocks noGrp="1"/>
          </p:cNvSpPr>
          <p:nvPr>
            <p:ph type="title"/>
          </p:nvPr>
        </p:nvSpPr>
        <p:spPr>
          <a:xfrm>
            <a:off x="1066800" y="99220"/>
            <a:ext cx="10058400" cy="1097532"/>
          </a:xfrm>
        </p:spPr>
        <p:txBody>
          <a:bodyPr>
            <a:normAutofit fontScale="90000"/>
          </a:bodyPr>
          <a:lstStyle/>
          <a:p>
            <a:pPr algn="ctr"/>
            <a:r>
              <a:rPr lang="th-TH" dirty="0" smtClean="0"/>
              <a:t/>
            </a:r>
            <a:br>
              <a:rPr lang="th-TH" dirty="0" smtClean="0"/>
            </a:br>
            <a:r>
              <a:rPr lang="en-US" sz="5400" b="1" dirty="0" smtClean="0">
                <a:latin typeface="TH SarabunPSK" panose="020B0500040200020003" pitchFamily="34" charset="-34"/>
                <a:cs typeface="TH SarabunPSK" panose="020B0500040200020003" pitchFamily="34" charset="-34"/>
              </a:rPr>
              <a:t>Animal bite</a:t>
            </a:r>
            <a:endParaRPr lang="th-TH" sz="5400" b="1" dirty="0">
              <a:latin typeface="TH SarabunPSK" panose="020B0500040200020003" pitchFamily="34" charset="-34"/>
              <a:cs typeface="TH SarabunPSK" panose="020B0500040200020003" pitchFamily="34" charset="-34"/>
            </a:endParaRPr>
          </a:p>
        </p:txBody>
      </p:sp>
      <p:pic>
        <p:nvPicPr>
          <p:cNvPr id="5" name="รูปภาพ 4"/>
          <p:cNvPicPr>
            <a:picLocks noChangeAspect="1"/>
          </p:cNvPicPr>
          <p:nvPr/>
        </p:nvPicPr>
        <p:blipFill>
          <a:blip r:embed="rId2"/>
          <a:stretch>
            <a:fillRect/>
          </a:stretch>
        </p:blipFill>
        <p:spPr>
          <a:xfrm>
            <a:off x="6500961" y="4915357"/>
            <a:ext cx="2736304" cy="1927851"/>
          </a:xfrm>
          <a:prstGeom prst="rect">
            <a:avLst/>
          </a:prstGeom>
        </p:spPr>
      </p:pic>
      <p:pic>
        <p:nvPicPr>
          <p:cNvPr id="6" name="รูปภาพ 5"/>
          <p:cNvPicPr>
            <a:picLocks noChangeAspect="1"/>
          </p:cNvPicPr>
          <p:nvPr/>
        </p:nvPicPr>
        <p:blipFill>
          <a:blip r:embed="rId3"/>
          <a:stretch>
            <a:fillRect/>
          </a:stretch>
        </p:blipFill>
        <p:spPr>
          <a:xfrm>
            <a:off x="9237265" y="4610960"/>
            <a:ext cx="2619375" cy="2232248"/>
          </a:xfrm>
          <a:prstGeom prst="rect">
            <a:avLst/>
          </a:prstGeom>
        </p:spPr>
      </p:pic>
      <p:sp>
        <p:nvSpPr>
          <p:cNvPr id="3" name="Rectangle 2"/>
          <p:cNvSpPr/>
          <p:nvPr/>
        </p:nvSpPr>
        <p:spPr>
          <a:xfrm>
            <a:off x="747264" y="1772816"/>
            <a:ext cx="11089232" cy="3046988"/>
          </a:xfrm>
          <a:prstGeom prst="rect">
            <a:avLst/>
          </a:prstGeom>
        </p:spPr>
        <p:txBody>
          <a:bodyPr wrap="square">
            <a:spAutoFit/>
          </a:bodyPr>
          <a:lstStyle/>
          <a:p>
            <a:r>
              <a:rPr lang="en-US" sz="3200" dirty="0" smtClean="0">
                <a:solidFill>
                  <a:srgbClr val="3C4245"/>
                </a:solidFill>
                <a:latin typeface="TH SarabunPSK" panose="020B0500040200020003" pitchFamily="34" charset="-34"/>
                <a:cs typeface="TH SarabunPSK" panose="020B0500040200020003" pitchFamily="34" charset="-34"/>
              </a:rPr>
              <a:t>	Animal </a:t>
            </a:r>
            <a:r>
              <a:rPr lang="en-US" sz="3200" dirty="0">
                <a:solidFill>
                  <a:srgbClr val="3C4245"/>
                </a:solidFill>
                <a:latin typeface="TH SarabunPSK" panose="020B0500040200020003" pitchFamily="34" charset="-34"/>
                <a:cs typeface="TH SarabunPSK" panose="020B0500040200020003" pitchFamily="34" charset="-34"/>
              </a:rPr>
              <a:t>bites pose a major public health problem in children and adults worldwide. The health impacts of animal bites are dependent on the type and health of the animal species, the size and health of the bitten person, and accessibility to appropriate health care.</a:t>
            </a:r>
          </a:p>
          <a:p>
            <a:r>
              <a:rPr lang="en-US" sz="3200" dirty="0" smtClean="0">
                <a:solidFill>
                  <a:srgbClr val="3C4245"/>
                </a:solidFill>
                <a:latin typeface="TH SarabunPSK" panose="020B0500040200020003" pitchFamily="34" charset="-34"/>
                <a:cs typeface="TH SarabunPSK" panose="020B0500040200020003" pitchFamily="34" charset="-34"/>
              </a:rPr>
              <a:t>	Numerous </a:t>
            </a:r>
            <a:r>
              <a:rPr lang="en-US" sz="3200" dirty="0">
                <a:solidFill>
                  <a:srgbClr val="3C4245"/>
                </a:solidFill>
                <a:latin typeface="TH SarabunPSK" panose="020B0500040200020003" pitchFamily="34" charset="-34"/>
                <a:cs typeface="TH SarabunPSK" panose="020B0500040200020003" pitchFamily="34" charset="-34"/>
              </a:rPr>
              <a:t>animal species have the potential to bite humans; however the most important are those arising from snakes, dogs, cats and monkeys.</a:t>
            </a:r>
            <a:endParaRPr lang="en-US" sz="3200" i="0" dirty="0">
              <a:solidFill>
                <a:srgbClr val="3C4245"/>
              </a:solidFill>
              <a:effectLst/>
              <a:latin typeface="TH SarabunPSK" panose="020B0500040200020003" pitchFamily="34" charset="-34"/>
              <a:cs typeface="TH SarabunPSK" panose="020B0500040200020003" pitchFamily="34" charset="-34"/>
            </a:endParaRPr>
          </a:p>
        </p:txBody>
      </p:sp>
      <p:pic>
        <p:nvPicPr>
          <p:cNvPr id="8" name="รูปภาพ 5"/>
          <p:cNvPicPr>
            <a:picLocks noChangeAspect="1"/>
          </p:cNvPicPr>
          <p:nvPr/>
        </p:nvPicPr>
        <p:blipFill>
          <a:blip r:embed="rId4"/>
          <a:stretch>
            <a:fillRect/>
          </a:stretch>
        </p:blipFill>
        <p:spPr>
          <a:xfrm>
            <a:off x="2734519" y="5011375"/>
            <a:ext cx="3193939" cy="1811843"/>
          </a:xfrm>
          <a:prstGeom prst="rect">
            <a:avLst/>
          </a:prstGeom>
        </p:spPr>
      </p:pic>
      <p:pic>
        <p:nvPicPr>
          <p:cNvPr id="9" name="รูปภาพ 6"/>
          <p:cNvPicPr>
            <a:picLocks noChangeAspect="1"/>
          </p:cNvPicPr>
          <p:nvPr/>
        </p:nvPicPr>
        <p:blipFill>
          <a:blip r:embed="rId5"/>
          <a:stretch>
            <a:fillRect/>
          </a:stretch>
        </p:blipFill>
        <p:spPr>
          <a:xfrm>
            <a:off x="191344" y="5011375"/>
            <a:ext cx="2543175" cy="1800225"/>
          </a:xfrm>
          <a:prstGeom prst="rect">
            <a:avLst/>
          </a:prstGeom>
        </p:spPr>
      </p:pic>
    </p:spTree>
    <p:extLst>
      <p:ext uri="{BB962C8B-B14F-4D97-AF65-F5344CB8AC3E}">
        <p14:creationId xmlns:p14="http://schemas.microsoft.com/office/powerpoint/2010/main" val="208897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119336" y="44624"/>
            <a:ext cx="3024336" cy="914400"/>
          </a:xfrm>
          <a:prstGeom prst="rect">
            <a:avLst/>
          </a:prstGeom>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latin typeface="TH SarabunPSK" panose="020B0500040200020003" pitchFamily="34" charset="-34"/>
                <a:cs typeface="TH SarabunPSK" panose="020B0500040200020003" pitchFamily="34" charset="-34"/>
              </a:rPr>
              <a:t>Snake bite </a:t>
            </a:r>
            <a:endParaRPr lang="th-TH" sz="4000" b="1" dirty="0">
              <a:latin typeface="TH SarabunPSK" panose="020B0500040200020003" pitchFamily="34" charset="-34"/>
              <a:cs typeface="TH SarabunPSK" panose="020B0500040200020003" pitchFamily="34" charset="-34"/>
            </a:endParaRPr>
          </a:p>
        </p:txBody>
      </p:sp>
      <p:pic>
        <p:nvPicPr>
          <p:cNvPr id="3" name="รูปภาพ 2"/>
          <p:cNvPicPr>
            <a:picLocks noChangeAspect="1"/>
          </p:cNvPicPr>
          <p:nvPr/>
        </p:nvPicPr>
        <p:blipFill>
          <a:blip r:embed="rId2"/>
          <a:stretch>
            <a:fillRect/>
          </a:stretch>
        </p:blipFill>
        <p:spPr>
          <a:xfrm>
            <a:off x="1199456" y="1124744"/>
            <a:ext cx="10009112" cy="5286538"/>
          </a:xfrm>
          <a:prstGeom prst="rect">
            <a:avLst/>
          </a:prstGeom>
          <a:ln>
            <a:solidFill>
              <a:schemeClr val="bg2">
                <a:lumMod val="25000"/>
              </a:schemeClr>
            </a:solidFill>
          </a:ln>
        </p:spPr>
      </p:pic>
      <p:sp>
        <p:nvSpPr>
          <p:cNvPr id="4" name="Rectangle 3"/>
          <p:cNvSpPr/>
          <p:nvPr/>
        </p:nvSpPr>
        <p:spPr>
          <a:xfrm>
            <a:off x="9120336" y="2492896"/>
            <a:ext cx="20162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bg1"/>
                </a:solidFill>
                <a:prstDash val="solid"/>
              </a:ln>
              <a:solidFill>
                <a:schemeClr val="accent2">
                  <a:lumMod val="40000"/>
                  <a:lumOff val="60000"/>
                </a:schemeClr>
              </a:solidFill>
            </a:endParaRPr>
          </a:p>
        </p:txBody>
      </p:sp>
      <p:sp>
        <p:nvSpPr>
          <p:cNvPr id="5" name="Rectangle 4"/>
          <p:cNvSpPr/>
          <p:nvPr/>
        </p:nvSpPr>
        <p:spPr>
          <a:xfrm>
            <a:off x="8534774" y="5157192"/>
            <a:ext cx="260178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bg1"/>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62970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รูปแบบทางการแพทย์ 16x9">
  <a:themeElements>
    <a:clrScheme name="น้ำเงินโทนอุ่น">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0157_TF02901024_TF02901024" id="{5438BF46-01B5-4605-AD48-7408C4447DBE}" vid="{FD9FB39B-E5F2-4577-AAC4-3BEB2A32584F}"/>
    </a:ext>
  </a:extLst>
</a:theme>
</file>

<file path=ppt/theme/theme2.xml><?xml version="1.0" encoding="utf-8"?>
<a:theme xmlns:a="http://schemas.openxmlformats.org/drawingml/2006/main" name="ธีมของ Offic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ธีมของ Offic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งานนำเสนอรูปแบบทางการแพทย์ (จอกว้าง)</Template>
  <TotalTime>4090</TotalTime>
  <Words>1196</Words>
  <Application>Microsoft Office PowerPoint</Application>
  <PresentationFormat>Widescreen</PresentationFormat>
  <Paragraphs>120</Paragraphs>
  <Slides>31</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Arial</vt:lpstr>
      <vt:lpstr>cookiefontupdate</vt:lpstr>
      <vt:lpstr>DilleniaUPC</vt:lpstr>
      <vt:lpstr>Franklin Gothic Medium</vt:lpstr>
      <vt:lpstr>Leelawadee</vt:lpstr>
      <vt:lpstr>Proxima Nova</vt:lpstr>
      <vt:lpstr>TH Sarabun New</vt:lpstr>
      <vt:lpstr>TH SarabunPSK</vt:lpstr>
      <vt:lpstr>Wingdings</vt:lpstr>
      <vt:lpstr>รูปแบบทางการแพทย์ 16x9</vt:lpstr>
      <vt:lpstr> Primary First Aid and Emergency </vt:lpstr>
      <vt:lpstr>Lecture outline</vt:lpstr>
      <vt:lpstr>Objective Learning</vt:lpstr>
      <vt:lpstr> Human bite </vt:lpstr>
      <vt:lpstr> What are the symptoms of a human bite?</vt:lpstr>
      <vt:lpstr> What are the symptoms of a human bite?</vt:lpstr>
      <vt:lpstr>PowerPoint Presentation</vt:lpstr>
      <vt:lpstr> Animal bite</vt:lpstr>
      <vt:lpstr>PowerPoint Presentation</vt:lpstr>
      <vt:lpstr>PowerPoint Presentation</vt:lpstr>
      <vt:lpstr>PowerPoint Presentation</vt:lpstr>
      <vt:lpstr> Toxic substance / Drug over dose </vt:lpstr>
      <vt:lpstr> Toxic substance / Drug over dose </vt:lpstr>
      <vt:lpstr> Anaphylaxis</vt:lpstr>
      <vt:lpstr>PowerPoint Presentation</vt:lpstr>
      <vt:lpstr>PowerPoint Presentation</vt:lpstr>
      <vt:lpstr> Serum </vt:lpstr>
      <vt:lpstr>PowerPoint Presentation</vt:lpstr>
      <vt:lpstr>PowerPoint Presentation</vt:lpstr>
      <vt:lpstr>PowerPoint Presentation</vt:lpstr>
      <vt:lpstr>PowerPoint Presentation</vt:lpstr>
      <vt:lpstr>PowerPoint Presentation</vt:lpstr>
      <vt:lpstr>PowerPoint Presentation</vt:lpstr>
      <vt:lpstr>Syncope</vt:lpstr>
      <vt:lpstr>Unconsciousness</vt:lpstr>
      <vt:lpstr>Unconsciousness</vt:lpstr>
      <vt:lpstr>Cardiopulmonary arrest</vt:lpstr>
      <vt:lpstr>PowerPoint Presentation</vt:lpstr>
      <vt:lpstr>A bone fracture</vt:lpstr>
      <vt:lpstr>PowerPoint Presentation</vt:lpstr>
      <vt:lpstr>Dislocated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การรักษาพยาบาลเบื้องต้นและภาวะฉุกเฉิน</dc:title>
  <dc:creator>supaluk phuntong</dc:creator>
  <cp:lastModifiedBy>HP</cp:lastModifiedBy>
  <cp:revision>97</cp:revision>
  <dcterms:created xsi:type="dcterms:W3CDTF">2021-01-07T05:25:34Z</dcterms:created>
  <dcterms:modified xsi:type="dcterms:W3CDTF">2023-05-16T08:09:08Z</dcterms:modified>
</cp:coreProperties>
</file>