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notesMasterIdLst>
    <p:notesMasterId r:id="rId40"/>
  </p:notesMasterIdLst>
  <p:sldIdLst>
    <p:sldId id="256" r:id="rId2"/>
    <p:sldId id="258" r:id="rId3"/>
    <p:sldId id="286" r:id="rId4"/>
    <p:sldId id="287" r:id="rId5"/>
    <p:sldId id="285" r:id="rId6"/>
    <p:sldId id="260" r:id="rId7"/>
    <p:sldId id="289" r:id="rId8"/>
    <p:sldId id="288" r:id="rId9"/>
    <p:sldId id="262" r:id="rId10"/>
    <p:sldId id="306" r:id="rId11"/>
    <p:sldId id="273" r:id="rId12"/>
    <p:sldId id="274" r:id="rId13"/>
    <p:sldId id="307" r:id="rId14"/>
    <p:sldId id="269" r:id="rId15"/>
    <p:sldId id="291" r:id="rId16"/>
    <p:sldId id="293" r:id="rId17"/>
    <p:sldId id="295" r:id="rId18"/>
    <p:sldId id="292" r:id="rId19"/>
    <p:sldId id="270" r:id="rId20"/>
    <p:sldId id="308" r:id="rId21"/>
    <p:sldId id="271" r:id="rId22"/>
    <p:sldId id="297" r:id="rId23"/>
    <p:sldId id="272" r:id="rId24"/>
    <p:sldId id="275" r:id="rId25"/>
    <p:sldId id="276" r:id="rId26"/>
    <p:sldId id="301" r:id="rId27"/>
    <p:sldId id="277" r:id="rId28"/>
    <p:sldId id="278" r:id="rId29"/>
    <p:sldId id="279" r:id="rId30"/>
    <p:sldId id="302" r:id="rId31"/>
    <p:sldId id="280" r:id="rId32"/>
    <p:sldId id="303" r:id="rId33"/>
    <p:sldId id="304" r:id="rId34"/>
    <p:sldId id="281" r:id="rId35"/>
    <p:sldId id="305" r:id="rId36"/>
    <p:sldId id="282" r:id="rId37"/>
    <p:sldId id="283" r:id="rId38"/>
    <p:sldId id="284" r:id="rId39"/>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2934" y="-10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ตัวยึดวันที่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029BEE-C1C6-4AF1-9CAE-3885B988B9D1}" type="datetimeFigureOut">
              <a:rPr lang="en-US" smtClean="0"/>
              <a:pPr/>
              <a:t>10/27/2015</a:t>
            </a:fld>
            <a:endParaRPr lang="en-US"/>
          </a:p>
        </p:txBody>
      </p:sp>
      <p:sp>
        <p:nvSpPr>
          <p:cNvPr id="4" name="ตัวยึดรูปบนภาพนิ่ง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ตัวยึดบันทึกย่อ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6" name="ตัวยึดท้ายกระดา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ตัวยึดหมายเลขภาพนิ่ง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A52E99-F78D-436B-B5EF-B555C81BD4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9" name="ชื่อเรื่อง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h-TH" smtClean="0"/>
              <a:t>คลิกเพื่อแก้ไขลักษณะชื่อเรื่องต้นแบบ</a:t>
            </a:r>
            <a:endParaRPr kumimoji="0" lang="en-US"/>
          </a:p>
        </p:txBody>
      </p:sp>
      <p:sp>
        <p:nvSpPr>
          <p:cNvPr id="17" name="ชื่อเรื่องรอง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h-TH" smtClean="0"/>
              <a:t>คลิกเพื่อแก้ไขลักษณะชื่อเรื่องรองต้นแบบ</a:t>
            </a:r>
            <a:endParaRPr kumimoji="0" lang="en-US"/>
          </a:p>
        </p:txBody>
      </p:sp>
      <p:sp>
        <p:nvSpPr>
          <p:cNvPr id="30" name="ตัวยึดวันที่ 29"/>
          <p:cNvSpPr>
            <a:spLocks noGrp="1"/>
          </p:cNvSpPr>
          <p:nvPr>
            <p:ph type="dt" sz="half" idx="10"/>
          </p:nvPr>
        </p:nvSpPr>
        <p:spPr/>
        <p:txBody>
          <a:bodyPr/>
          <a:lstStyle/>
          <a:p>
            <a:fld id="{3F5F293D-20BF-487A-BFA7-792ABC73B8A5}" type="datetimeFigureOut">
              <a:rPr lang="th-TH" smtClean="0"/>
              <a:pPr/>
              <a:t>27/10/58</a:t>
            </a:fld>
            <a:endParaRPr lang="th-TH"/>
          </a:p>
        </p:txBody>
      </p:sp>
      <p:sp>
        <p:nvSpPr>
          <p:cNvPr id="19" name="ตัวยึดท้ายกระดาษ 18"/>
          <p:cNvSpPr>
            <a:spLocks noGrp="1"/>
          </p:cNvSpPr>
          <p:nvPr>
            <p:ph type="ftr" sz="quarter" idx="11"/>
          </p:nvPr>
        </p:nvSpPr>
        <p:spPr/>
        <p:txBody>
          <a:bodyPr/>
          <a:lstStyle/>
          <a:p>
            <a:endParaRPr lang="th-TH"/>
          </a:p>
        </p:txBody>
      </p:sp>
      <p:sp>
        <p:nvSpPr>
          <p:cNvPr id="27" name="ตัวยึดหมายเลขภาพนิ่ง 26"/>
          <p:cNvSpPr>
            <a:spLocks noGrp="1"/>
          </p:cNvSpPr>
          <p:nvPr>
            <p:ph type="sldNum" sz="quarter" idx="12"/>
          </p:nvPr>
        </p:nvSpPr>
        <p:spPr/>
        <p:txBody>
          <a:bodyPr/>
          <a:lstStyle/>
          <a:p>
            <a:fld id="{61DCBBE1-314B-45E7-A14D-E54A756E973C}"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3F5F293D-20BF-487A-BFA7-792ABC73B8A5}" type="datetimeFigureOut">
              <a:rPr lang="th-TH" smtClean="0"/>
              <a:pPr/>
              <a:t>27/10/58</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629400" y="914401"/>
            <a:ext cx="2057400" cy="5211763"/>
          </a:xfrm>
        </p:spPr>
        <p:txBody>
          <a:bodyPr vert="eaVer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457200" y="914401"/>
            <a:ext cx="6019800" cy="5211763"/>
          </a:xfrm>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3F5F293D-20BF-487A-BFA7-792ABC73B8A5}" type="datetimeFigureOut">
              <a:rPr lang="th-TH" smtClean="0"/>
              <a:pPr/>
              <a:t>27/10/58</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idx="1"/>
          </p:nvPr>
        </p:nvSpPr>
        <p:spPr/>
        <p:txBody>
          <a:body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3F5F293D-20BF-487A-BFA7-792ABC73B8A5}" type="datetimeFigureOut">
              <a:rPr lang="th-TH" smtClean="0"/>
              <a:pPr/>
              <a:t>27/10/58</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3F5F293D-20BF-487A-BFA7-792ABC73B8A5}" type="datetimeFigureOut">
              <a:rPr lang="th-TH" smtClean="0"/>
              <a:pPr/>
              <a:t>27/10/58</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704088"/>
            <a:ext cx="8229600" cy="1143000"/>
          </a:xfrm>
        </p:spPr>
        <p:txBody>
          <a:bodyPr/>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เนื้อหา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p>
            <a:fld id="{3F5F293D-20BF-487A-BFA7-792ABC73B8A5}" type="datetimeFigureOut">
              <a:rPr lang="th-TH" smtClean="0"/>
              <a:pPr/>
              <a:t>27/10/58</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704088"/>
            <a:ext cx="8229600" cy="1143000"/>
          </a:xfrm>
        </p:spPr>
        <p:txBody>
          <a:bodyPr tIns="45720" anchor="b"/>
          <a:lstStyle>
            <a:lvl1pPr>
              <a:defRPr/>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4" name="ตัวยึดข้อความ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5" name="ตัวยึดเนื้อหา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6" name="ตัวยึดเนื้อหา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7" name="ตัวยึดวันที่ 6"/>
          <p:cNvSpPr>
            <a:spLocks noGrp="1"/>
          </p:cNvSpPr>
          <p:nvPr>
            <p:ph type="dt" sz="half" idx="10"/>
          </p:nvPr>
        </p:nvSpPr>
        <p:spPr/>
        <p:txBody>
          <a:bodyPr/>
          <a:lstStyle/>
          <a:p>
            <a:fld id="{3F5F293D-20BF-487A-BFA7-792ABC73B8A5}" type="datetimeFigureOut">
              <a:rPr lang="th-TH" smtClean="0"/>
              <a:pPr/>
              <a:t>27/10/58</a:t>
            </a:fld>
            <a:endParaRPr lang="th-TH"/>
          </a:p>
        </p:txBody>
      </p:sp>
      <p:sp>
        <p:nvSpPr>
          <p:cNvPr id="8" name="ตัวยึดท้ายกระดาษ 7"/>
          <p:cNvSpPr>
            <a:spLocks noGrp="1"/>
          </p:cNvSpPr>
          <p:nvPr>
            <p:ph type="ftr" sz="quarter" idx="11"/>
          </p:nvPr>
        </p:nvSpPr>
        <p:spPr/>
        <p:txBody>
          <a:bodyPr/>
          <a:lstStyle/>
          <a:p>
            <a:endParaRPr lang="th-TH"/>
          </a:p>
        </p:txBody>
      </p:sp>
      <p:sp>
        <p:nvSpPr>
          <p:cNvPr id="9" name="ตัวยึดหมายเลขภาพนิ่ง 8"/>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h-TH" smtClean="0"/>
              <a:t>คลิกเพื่อแก้ไขลักษณะชื่อเรื่องต้นแบบ</a:t>
            </a:r>
            <a:endParaRPr kumimoji="0" lang="en-US"/>
          </a:p>
        </p:txBody>
      </p:sp>
      <p:sp>
        <p:nvSpPr>
          <p:cNvPr id="3" name="ตัวยึดวันที่ 2"/>
          <p:cNvSpPr>
            <a:spLocks noGrp="1"/>
          </p:cNvSpPr>
          <p:nvPr>
            <p:ph type="dt" sz="half" idx="10"/>
          </p:nvPr>
        </p:nvSpPr>
        <p:spPr/>
        <p:txBody>
          <a:bodyPr/>
          <a:lstStyle/>
          <a:p>
            <a:fld id="{3F5F293D-20BF-487A-BFA7-792ABC73B8A5}" type="datetimeFigureOut">
              <a:rPr lang="th-TH" smtClean="0"/>
              <a:pPr/>
              <a:t>27/10/58</a:t>
            </a:fld>
            <a:endParaRPr lang="th-TH"/>
          </a:p>
        </p:txBody>
      </p:sp>
      <p:sp>
        <p:nvSpPr>
          <p:cNvPr id="4" name="ตัวยึดท้ายกระดาษ 3"/>
          <p:cNvSpPr>
            <a:spLocks noGrp="1"/>
          </p:cNvSpPr>
          <p:nvPr>
            <p:ph type="ftr" sz="quarter" idx="11"/>
          </p:nvPr>
        </p:nvSpPr>
        <p:spPr/>
        <p:txBody>
          <a:bodyPr/>
          <a:lstStyle/>
          <a:p>
            <a:endParaRPr lang="th-TH"/>
          </a:p>
        </p:txBody>
      </p:sp>
      <p:sp>
        <p:nvSpPr>
          <p:cNvPr id="5" name="ตัวยึดหมายเลขภาพนิ่ง 4"/>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3F5F293D-20BF-487A-BFA7-792ABC73B8A5}" type="datetimeFigureOut">
              <a:rPr lang="th-TH" smtClean="0"/>
              <a:pPr/>
              <a:t>27/10/58</a:t>
            </a:fld>
            <a:endParaRPr lang="th-TH"/>
          </a:p>
        </p:txBody>
      </p:sp>
      <p:sp>
        <p:nvSpPr>
          <p:cNvPr id="3" name="ตัวยึดท้ายกระดาษ 2"/>
          <p:cNvSpPr>
            <a:spLocks noGrp="1"/>
          </p:cNvSpPr>
          <p:nvPr>
            <p:ph type="ftr" sz="quarter" idx="11"/>
          </p:nvPr>
        </p:nvSpPr>
        <p:spPr/>
        <p:txBody>
          <a:bodyPr/>
          <a:lstStyle/>
          <a:p>
            <a:endParaRPr lang="th-TH"/>
          </a:p>
        </p:txBody>
      </p:sp>
      <p:sp>
        <p:nvSpPr>
          <p:cNvPr id="4" name="ตัวยึดหมายเลขภาพนิ่ง 3"/>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h-TH" smtClean="0"/>
              <a:t>คลิกเพื่อแก้ไขลักษณะของข้อความต้นแบบ</a:t>
            </a:r>
          </a:p>
        </p:txBody>
      </p:sp>
      <p:sp>
        <p:nvSpPr>
          <p:cNvPr id="4" name="ตัวยึดเนื้อหา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p>
            <a:fld id="{3F5F293D-20BF-487A-BFA7-792ABC73B8A5}" type="datetimeFigureOut">
              <a:rPr lang="th-TH" smtClean="0"/>
              <a:pPr/>
              <a:t>27/10/58</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9" name="ตัดและมนมุมสี่เหลี่ยมหนึ่งมุม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สามเหลี่ยมมุมฉาก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ชื่อเรื่อง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h-TH" smtClean="0"/>
              <a:t>คลิกเพื่อแก้ไขลักษณะชื่อเรื่องต้นแบบ</a:t>
            </a:r>
            <a:endParaRPr kumimoji="0" lang="en-US"/>
          </a:p>
        </p:txBody>
      </p:sp>
      <p:sp>
        <p:nvSpPr>
          <p:cNvPr id="4" name="ตัวยึดข้อความ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h-TH" smtClean="0"/>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3F5F293D-20BF-487A-BFA7-792ABC73B8A5}" type="datetimeFigureOut">
              <a:rPr lang="th-TH" smtClean="0"/>
              <a:pPr/>
              <a:t>27/10/58</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a:xfrm>
            <a:off x="8077200" y="6356350"/>
            <a:ext cx="609600" cy="365125"/>
          </a:xfrm>
        </p:spPr>
        <p:txBody>
          <a:bodyPr/>
          <a:lstStyle/>
          <a:p>
            <a:fld id="{61DCBBE1-314B-45E7-A14D-E54A756E973C}" type="slidenum">
              <a:rPr lang="th-TH" smtClean="0"/>
              <a:pPr/>
              <a:t>‹#›</a:t>
            </a:fld>
            <a:endParaRPr lang="th-TH"/>
          </a:p>
        </p:txBody>
      </p:sp>
      <p:sp>
        <p:nvSpPr>
          <p:cNvPr id="3" name="ตัวยึดรูปภาพ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h-TH" smtClean="0"/>
              <a:t>คลิกไอคอนเพื่อเพิ่มรูปภาพ</a:t>
            </a:r>
            <a:endParaRPr kumimoji="0" lang="en-US" dirty="0"/>
          </a:p>
        </p:txBody>
      </p:sp>
      <p:sp>
        <p:nvSpPr>
          <p:cNvPr id="10" name="รูปแบบอิสระ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รูปแบบอิสระ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รูปแบบอิสระ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รูปแบบอิสระ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ตัวยึดชื่อเรื่อง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h-TH" smtClean="0"/>
              <a:t>คลิกเพื่อแก้ไขลักษณะชื่อเรื่องต้นแบบ</a:t>
            </a:r>
            <a:endParaRPr kumimoji="0" lang="en-US"/>
          </a:p>
        </p:txBody>
      </p:sp>
      <p:sp>
        <p:nvSpPr>
          <p:cNvPr id="30" name="ตัวยึดข้อความ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h-TH" smtClean="0"/>
              <a:t>คลิกเพื่อแก้ไขลักษณะของข้อความต้นแบบ</a:t>
            </a:r>
          </a:p>
          <a:p>
            <a:pPr lvl="1" eaLnBrk="1" latinLnBrk="0" hangingPunct="1"/>
            <a:r>
              <a:rPr kumimoji="0" lang="th-TH" smtClean="0"/>
              <a:t>ระดับที่สอง</a:t>
            </a:r>
          </a:p>
          <a:p>
            <a:pPr lvl="2" eaLnBrk="1" latinLnBrk="0" hangingPunct="1"/>
            <a:r>
              <a:rPr kumimoji="0" lang="th-TH" smtClean="0"/>
              <a:t>ระดับที่สาม</a:t>
            </a:r>
          </a:p>
          <a:p>
            <a:pPr lvl="3" eaLnBrk="1" latinLnBrk="0" hangingPunct="1"/>
            <a:r>
              <a:rPr kumimoji="0" lang="th-TH" smtClean="0"/>
              <a:t>ระดับที่สี่</a:t>
            </a:r>
          </a:p>
          <a:p>
            <a:pPr lvl="4" eaLnBrk="1" latinLnBrk="0" hangingPunct="1"/>
            <a:r>
              <a:rPr kumimoji="0" lang="th-TH" smtClean="0"/>
              <a:t>ระดับที่ห้า</a:t>
            </a:r>
            <a:endParaRPr kumimoji="0" lang="en-US"/>
          </a:p>
        </p:txBody>
      </p:sp>
      <p:sp>
        <p:nvSpPr>
          <p:cNvPr id="10" name="ตัวยึดวันที่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F5F293D-20BF-487A-BFA7-792ABC73B8A5}" type="datetimeFigureOut">
              <a:rPr lang="th-TH" smtClean="0"/>
              <a:pPr/>
              <a:t>27/10/58</a:t>
            </a:fld>
            <a:endParaRPr lang="th-TH"/>
          </a:p>
        </p:txBody>
      </p:sp>
      <p:sp>
        <p:nvSpPr>
          <p:cNvPr id="22" name="ตัวยึดท้ายกระดา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h-TH"/>
          </a:p>
        </p:txBody>
      </p:sp>
      <p:sp>
        <p:nvSpPr>
          <p:cNvPr id="18" name="ตัวยึดหมายเลขภาพนิ่ง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DCBBE1-314B-45E7-A14D-E54A756E973C}" type="slidenum">
              <a:rPr lang="th-TH" smtClean="0"/>
              <a:pPr/>
              <a:t>‹#›</a:t>
            </a:fld>
            <a:endParaRPr lang="th-TH"/>
          </a:p>
        </p:txBody>
      </p:sp>
      <p:grpSp>
        <p:nvGrpSpPr>
          <p:cNvPr id="2" name="กลุ่ม 1"/>
          <p:cNvGrpSpPr/>
          <p:nvPr/>
        </p:nvGrpSpPr>
        <p:grpSpPr>
          <a:xfrm>
            <a:off x="-19017" y="202408"/>
            <a:ext cx="9180548" cy="649224"/>
            <a:chOff x="-19045" y="216550"/>
            <a:chExt cx="9180548" cy="649224"/>
          </a:xfrm>
        </p:grpSpPr>
        <p:sp>
          <p:nvSpPr>
            <p:cNvPr id="12" name="รูปแบบอิสระ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รูปแบบอิสระ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13000000" scaled="0"/>
        </a:gradFill>
        <a:effectLst/>
      </p:bgPr>
    </p:bg>
    <p:spTree>
      <p:nvGrpSpPr>
        <p:cNvPr id="1" name=""/>
        <p:cNvGrpSpPr/>
        <p:nvPr/>
      </p:nvGrpSpPr>
      <p:grpSpPr>
        <a:xfrm>
          <a:off x="0" y="0"/>
          <a:ext cx="0" cy="0"/>
          <a:chOff x="0" y="0"/>
          <a:chExt cx="0" cy="0"/>
        </a:xfrm>
      </p:grpSpPr>
      <p:sp>
        <p:nvSpPr>
          <p:cNvPr id="5" name="แผนผังลำดับงาน: เทปเจาะรู 4"/>
          <p:cNvSpPr/>
          <p:nvPr/>
        </p:nvSpPr>
        <p:spPr>
          <a:xfrm>
            <a:off x="0" y="2285992"/>
            <a:ext cx="9144000" cy="1643074"/>
          </a:xfrm>
          <a:prstGeom prst="flowChartPunchedTap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6600" b="1" dirty="0" smtClean="0">
                <a:solidFill>
                  <a:schemeClr val="bg1">
                    <a:lumMod val="95000"/>
                    <a:lumOff val="5000"/>
                  </a:schemeClr>
                </a:solidFill>
                <a:latin typeface="Aharoni" pitchFamily="2" charset="-79"/>
                <a:cs typeface="Aharoni" pitchFamily="2" charset="-79"/>
              </a:rPr>
              <a:t>Nurse and Nursing</a:t>
            </a:r>
            <a:endParaRPr lang="en-US" sz="6600" b="1" dirty="0">
              <a:solidFill>
                <a:schemeClr val="bg1">
                  <a:lumMod val="95000"/>
                  <a:lumOff val="5000"/>
                </a:schemeClr>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ตัวยึดเนื้อหา 2"/>
          <p:cNvSpPr>
            <a:spLocks noGrp="1"/>
          </p:cNvSpPr>
          <p:nvPr>
            <p:ph idx="1"/>
          </p:nvPr>
        </p:nvSpPr>
        <p:spPr>
          <a:xfrm>
            <a:off x="428596" y="1071546"/>
            <a:ext cx="8258204" cy="5253054"/>
          </a:xfrm>
        </p:spPr>
        <p:txBody>
          <a:bodyPr>
            <a:normAutofit lnSpcReduction="10000"/>
          </a:bodyPr>
          <a:lstStyle/>
          <a:p>
            <a:r>
              <a:rPr lang="en-US" sz="4000" dirty="0" smtClean="0"/>
              <a:t>Nursing is the protection, promotion, and optimization of health and abilities, prevention of illness and injury, alleviation of suffering through the diagnosis and treatment of human response, and advocacy in the care of individuals, families, communities, and populations. (ANA) </a:t>
            </a:r>
            <a:endParaRPr lang="th-TH" sz="4000" dirty="0" smtClean="0"/>
          </a:p>
          <a:p>
            <a:pPr>
              <a:buNone/>
            </a:pPr>
            <a:endParaRPr lang="en-US" dirty="0"/>
          </a:p>
        </p:txBody>
      </p:sp>
      <p:sp>
        <p:nvSpPr>
          <p:cNvPr id="6" name="TextBox 5"/>
          <p:cNvSpPr txBox="1"/>
          <p:nvPr/>
        </p:nvSpPr>
        <p:spPr>
          <a:xfrm>
            <a:off x="2500298" y="285728"/>
            <a:ext cx="4022704" cy="707886"/>
          </a:xfrm>
          <a:prstGeom prst="rect">
            <a:avLst/>
          </a:prstGeom>
          <a:solidFill>
            <a:srgbClr val="C00000"/>
          </a:solid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4000" dirty="0" smtClean="0">
                <a:solidFill>
                  <a:schemeClr val="bg1"/>
                </a:solidFill>
              </a:rPr>
              <a:t>What is Nursing?</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0"/>
            <a:ext cx="8643966" cy="1015663"/>
          </a:xfrm>
          <a:prstGeom prst="rect">
            <a:avLst/>
          </a:prstGeom>
          <a:solidFill>
            <a:srgbClr val="FFC00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6000" dirty="0" smtClean="0"/>
              <a:t>Definition</a:t>
            </a:r>
          </a:p>
        </p:txBody>
      </p:sp>
      <p:sp>
        <p:nvSpPr>
          <p:cNvPr id="7" name="TextBox 6"/>
          <p:cNvSpPr txBox="1"/>
          <p:nvPr/>
        </p:nvSpPr>
        <p:spPr>
          <a:xfrm>
            <a:off x="357158" y="1071546"/>
            <a:ext cx="4000528" cy="430887"/>
          </a:xfrm>
          <a:prstGeom prst="rect">
            <a:avLst/>
          </a:prstGeom>
          <a:solidFill>
            <a:schemeClr val="accent4">
              <a:lumMod val="5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200" dirty="0" smtClean="0">
                <a:solidFill>
                  <a:schemeClr val="bg1"/>
                </a:solidFill>
              </a:rPr>
              <a:t>International Council of Nurses</a:t>
            </a:r>
            <a:endParaRPr lang="en-US" sz="2200" dirty="0">
              <a:solidFill>
                <a:schemeClr val="bg1"/>
              </a:solidFill>
            </a:endParaRPr>
          </a:p>
        </p:txBody>
      </p:sp>
      <p:sp>
        <p:nvSpPr>
          <p:cNvPr id="9" name="ตัวยึดเนื้อหา 2"/>
          <p:cNvSpPr>
            <a:spLocks noGrp="1"/>
          </p:cNvSpPr>
          <p:nvPr>
            <p:ph idx="1"/>
          </p:nvPr>
        </p:nvSpPr>
        <p:spPr>
          <a:xfrm>
            <a:off x="357158" y="1571612"/>
            <a:ext cx="4500594" cy="4000528"/>
          </a:xfrm>
        </p:spPr>
        <p:txBody>
          <a:bodyPr>
            <a:noAutofit/>
          </a:bodyPr>
          <a:lstStyle/>
          <a:p>
            <a:r>
              <a:rPr lang="en-US" sz="2000" dirty="0" smtClean="0"/>
              <a:t>Nursing encompasses autonomous and collaborative care of individuals of all ages, families, groups and communities, sick or well and in all settings. Nursing includes the promotion of health, prevention of illness, and the care of ill, disabled and dying people. Advocacy, promotion of a safe environment, research, participation in shaping health policy and in patient and health systems management, and education are also key nursing roles. </a:t>
            </a:r>
            <a:endParaRPr lang="en-US" sz="2000" dirty="0"/>
          </a:p>
        </p:txBody>
      </p:sp>
      <p:sp>
        <p:nvSpPr>
          <p:cNvPr id="10" name="TextBox 9"/>
          <p:cNvSpPr txBox="1"/>
          <p:nvPr/>
        </p:nvSpPr>
        <p:spPr>
          <a:xfrm>
            <a:off x="4857752" y="1071546"/>
            <a:ext cx="4000528" cy="430887"/>
          </a:xfrm>
          <a:prstGeom prst="rect">
            <a:avLst/>
          </a:prstGeom>
          <a:solidFill>
            <a:schemeClr val="accent1"/>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200" dirty="0" smtClean="0">
                <a:solidFill>
                  <a:schemeClr val="bg1"/>
                </a:solidFill>
              </a:rPr>
              <a:t>Royal College of Nursing UK</a:t>
            </a:r>
            <a:endParaRPr lang="en-US" sz="2200" dirty="0">
              <a:solidFill>
                <a:schemeClr val="bg1"/>
              </a:solidFill>
            </a:endParaRPr>
          </a:p>
        </p:txBody>
      </p:sp>
      <p:sp>
        <p:nvSpPr>
          <p:cNvPr id="13" name="ตัวยึดเนื้อหา 2"/>
          <p:cNvSpPr txBox="1">
            <a:spLocks/>
          </p:cNvSpPr>
          <p:nvPr/>
        </p:nvSpPr>
        <p:spPr>
          <a:xfrm>
            <a:off x="4929190" y="1571612"/>
            <a:ext cx="4000528" cy="4000528"/>
          </a:xfrm>
          <a:prstGeom prst="rect">
            <a:avLst/>
          </a:prstGeom>
        </p:spPr>
        <p:txBody>
          <a:bodyPr vert="horz">
            <a:noAutofit/>
          </a:bodyPr>
          <a:lstStyle/>
          <a:p>
            <a:pPr marL="274320" indent="-274320">
              <a:spcBef>
                <a:spcPct val="20000"/>
              </a:spcBef>
              <a:buClr>
                <a:schemeClr val="accent3"/>
              </a:buClr>
              <a:buSzPct val="95000"/>
              <a:buFont typeface="Wingdings 2"/>
              <a:buChar char=""/>
            </a:pPr>
            <a:r>
              <a:rPr lang="en-US" sz="2000" dirty="0" smtClean="0"/>
              <a:t>The use of clinical judgment in the provision of care to enable people to improve, maintain, or recover health, to cope with health problems, and to achieve the best possible quality of life, whatever their disease or disability, until death.</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015663"/>
          </a:xfrm>
          <a:prstGeom prst="rect">
            <a:avLst/>
          </a:prstGeom>
          <a:solidFill>
            <a:srgbClr val="FFC00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6000" dirty="0" smtClean="0"/>
              <a:t>Definition</a:t>
            </a:r>
          </a:p>
        </p:txBody>
      </p:sp>
      <p:sp>
        <p:nvSpPr>
          <p:cNvPr id="7" name="TextBox 6"/>
          <p:cNvSpPr txBox="1"/>
          <p:nvPr/>
        </p:nvSpPr>
        <p:spPr>
          <a:xfrm>
            <a:off x="285720" y="1071546"/>
            <a:ext cx="4071966" cy="461665"/>
          </a:xfrm>
          <a:prstGeom prst="rect">
            <a:avLst/>
          </a:prstGeom>
          <a:solidFill>
            <a:srgbClr val="C0000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dirty="0" smtClean="0">
                <a:solidFill>
                  <a:schemeClr val="bg1"/>
                </a:solidFill>
              </a:rPr>
              <a:t>American Nurses Association</a:t>
            </a:r>
            <a:endParaRPr lang="en-US" sz="2400" dirty="0">
              <a:solidFill>
                <a:schemeClr val="bg1"/>
              </a:solidFill>
            </a:endParaRPr>
          </a:p>
        </p:txBody>
      </p:sp>
      <p:sp>
        <p:nvSpPr>
          <p:cNvPr id="9" name="ตัวยึดเนื้อหา 2"/>
          <p:cNvSpPr>
            <a:spLocks noGrp="1"/>
          </p:cNvSpPr>
          <p:nvPr>
            <p:ph idx="1"/>
          </p:nvPr>
        </p:nvSpPr>
        <p:spPr>
          <a:xfrm>
            <a:off x="0" y="1571612"/>
            <a:ext cx="4500594" cy="4000528"/>
          </a:xfrm>
        </p:spPr>
        <p:txBody>
          <a:bodyPr>
            <a:noAutofit/>
          </a:bodyPr>
          <a:lstStyle/>
          <a:p>
            <a:r>
              <a:rPr lang="en-US" sz="2000" dirty="0" smtClean="0"/>
              <a:t>Nursing is the protection, promotion, and optimization of health and abilities; prevention of illness and injury; alleviation of suffering through the diagnosis and treatment of human responses; and advocacy in health care for individuals, families, communities, and populations.</a:t>
            </a:r>
            <a:endParaRPr lang="en-US" sz="2000" dirty="0"/>
          </a:p>
        </p:txBody>
      </p:sp>
      <p:sp>
        <p:nvSpPr>
          <p:cNvPr id="10" name="TextBox 9"/>
          <p:cNvSpPr txBox="1"/>
          <p:nvPr/>
        </p:nvSpPr>
        <p:spPr>
          <a:xfrm>
            <a:off x="4786314" y="1071546"/>
            <a:ext cx="4000528" cy="461665"/>
          </a:xfrm>
          <a:prstGeom prst="rect">
            <a:avLst/>
          </a:prstGeom>
          <a:solidFill>
            <a:srgbClr val="7030A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dirty="0" smtClean="0">
                <a:solidFill>
                  <a:schemeClr val="bg1"/>
                </a:solidFill>
              </a:rPr>
              <a:t>Virginia Avenel Henderson</a:t>
            </a:r>
            <a:endParaRPr lang="en-US" sz="2200" dirty="0">
              <a:solidFill>
                <a:schemeClr val="bg1"/>
              </a:solidFill>
            </a:endParaRPr>
          </a:p>
        </p:txBody>
      </p:sp>
      <p:sp>
        <p:nvSpPr>
          <p:cNvPr id="13" name="ตัวยึดเนื้อหา 2"/>
          <p:cNvSpPr txBox="1">
            <a:spLocks/>
          </p:cNvSpPr>
          <p:nvPr/>
        </p:nvSpPr>
        <p:spPr>
          <a:xfrm>
            <a:off x="4857752" y="1571612"/>
            <a:ext cx="4000528" cy="4000528"/>
          </a:xfrm>
          <a:prstGeom prst="rect">
            <a:avLst/>
          </a:prstGeom>
        </p:spPr>
        <p:txBody>
          <a:bodyPr vert="horz">
            <a:noAutofit/>
          </a:bodyPr>
          <a:lstStyle/>
          <a:p>
            <a:pPr marL="274320" indent="-274320">
              <a:spcBef>
                <a:spcPct val="20000"/>
              </a:spcBef>
              <a:buClr>
                <a:schemeClr val="accent3"/>
              </a:buClr>
              <a:buSzPct val="95000"/>
              <a:buFont typeface="Wingdings 2"/>
              <a:buChar char=""/>
            </a:pPr>
            <a:r>
              <a:rPr lang="en-US" sz="2000" dirty="0" smtClean="0"/>
              <a:t>The unique function of the nurse is to assist the individual, sick or well, in the performance of those activities contributing to health or its recovery (or to peaceful death) that he would perform unaided if he had the necessary strength, will or knowledge.</a:t>
            </a:r>
          </a:p>
          <a:p>
            <a:pPr marL="274320" indent="-274320">
              <a:spcBef>
                <a:spcPct val="20000"/>
              </a:spcBef>
              <a:buClr>
                <a:schemeClr val="accent3"/>
              </a:buClr>
              <a:buSzPct val="95000"/>
            </a:pPr>
            <a:endParaRPr lang="en-US" sz="2000" dirty="0" smtClean="0"/>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857232"/>
            <a:ext cx="8115328" cy="5467368"/>
          </a:xfrm>
        </p:spPr>
        <p:txBody>
          <a:bodyPr/>
          <a:lstStyle/>
          <a:p>
            <a:r>
              <a:rPr lang="en-US" sz="3600" dirty="0" smtClean="0">
                <a:solidFill>
                  <a:srgbClr val="FF00FF"/>
                </a:solidFill>
              </a:rPr>
              <a:t>Nursing is a unique profession concerned with all variables affecting clients in their environment. Nursing actions are initiated to best retain, attain, and maintain optimal client health or wellness using the three preventions (primary, secondary, tertiary) as interventions to keep the system stable.</a:t>
            </a:r>
            <a:endParaRPr lang="th-TH" sz="3600" dirty="0" smtClean="0">
              <a:solidFill>
                <a:srgbClr val="FF00FF"/>
              </a:solidFill>
            </a:endParaRPr>
          </a:p>
          <a:p>
            <a:endParaRPr lang="th-TH"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ตัวยึดเนื้อหา 2"/>
          <p:cNvSpPr>
            <a:spLocks noGrp="1"/>
          </p:cNvSpPr>
          <p:nvPr>
            <p:ph idx="1"/>
          </p:nvPr>
        </p:nvSpPr>
        <p:spPr>
          <a:xfrm>
            <a:off x="285720" y="1935480"/>
            <a:ext cx="8401080" cy="4389120"/>
          </a:xfrm>
        </p:spPr>
        <p:txBody>
          <a:bodyPr>
            <a:normAutofit/>
          </a:bodyPr>
          <a:lstStyle/>
          <a:p>
            <a:r>
              <a:rPr lang="en-US" sz="4400" dirty="0" smtClean="0"/>
              <a:t>A nurse is a highly skilled health care professional who combines the art of caring with scientific knowledge and skills developed through their education and career.</a:t>
            </a:r>
          </a:p>
        </p:txBody>
      </p:sp>
      <p:sp>
        <p:nvSpPr>
          <p:cNvPr id="6" name="TextBox 5"/>
          <p:cNvSpPr txBox="1"/>
          <p:nvPr/>
        </p:nvSpPr>
        <p:spPr>
          <a:xfrm>
            <a:off x="642910" y="928670"/>
            <a:ext cx="3833678" cy="707886"/>
          </a:xfrm>
          <a:prstGeom prst="rect">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4000" dirty="0" smtClean="0">
                <a:solidFill>
                  <a:schemeClr val="bg1"/>
                </a:solidFill>
              </a:rPr>
              <a:t>What is a nurse?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343" y="653143"/>
            <a:ext cx="8338457" cy="5671457"/>
          </a:xfrm>
        </p:spPr>
        <p:txBody>
          <a:bodyPr>
            <a:normAutofit/>
          </a:bodyPr>
          <a:lstStyle/>
          <a:p>
            <a:r>
              <a:rPr lang="en-US" sz="4800" dirty="0" smtClean="0"/>
              <a:t>Nursing advantage of an international nursing career. can be a life long career which is recognized world wide and which will enable you to take </a:t>
            </a:r>
          </a:p>
          <a:p>
            <a:endParaRPr lang="th-TH" sz="4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329642" cy="5467368"/>
          </a:xfrm>
        </p:spPr>
        <p:txBody>
          <a:bodyPr>
            <a:normAutofit/>
          </a:bodyPr>
          <a:lstStyle/>
          <a:p>
            <a:r>
              <a:rPr lang="en-US" sz="4800" dirty="0" smtClean="0"/>
              <a:t>A nurse is involved in the education of patients around health and disease processes, health promotion activities, clinical procedures and management of nursing processes. </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857232"/>
            <a:ext cx="8186766" cy="5467368"/>
          </a:xfrm>
        </p:spPr>
        <p:txBody>
          <a:bodyPr>
            <a:normAutofit/>
          </a:bodyPr>
          <a:lstStyle/>
          <a:p>
            <a:r>
              <a:rPr lang="en-US" sz="4400" dirty="0" smtClean="0"/>
              <a:t>A nurse is involved in the education of patients around health and disease processes, health promotion activities, clinical procedures and management of nursing processes.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186766" cy="5324492"/>
          </a:xfrm>
        </p:spPr>
        <p:txBody>
          <a:bodyPr>
            <a:normAutofit/>
          </a:bodyPr>
          <a:lstStyle/>
          <a:p>
            <a:r>
              <a:rPr lang="en-US" sz="4800" dirty="0" smtClean="0"/>
              <a:t>Nursing enables you to work in a diverse range of settings including hospitals, community settings, general practices, prisons, homes and residential settings.</a:t>
            </a:r>
          </a:p>
          <a:p>
            <a:endParaRPr lang="th-TH"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ตัวยึดเนื้อหา 2"/>
          <p:cNvSpPr>
            <a:spLocks noGrp="1"/>
          </p:cNvSpPr>
          <p:nvPr>
            <p:ph idx="1"/>
          </p:nvPr>
        </p:nvSpPr>
        <p:spPr>
          <a:xfrm>
            <a:off x="357158" y="928670"/>
            <a:ext cx="8329642" cy="5395930"/>
          </a:xfrm>
        </p:spPr>
        <p:txBody>
          <a:bodyPr>
            <a:noAutofit/>
          </a:bodyPr>
          <a:lstStyle/>
          <a:p>
            <a:r>
              <a:rPr lang="en-US" sz="4000" dirty="0" smtClean="0"/>
              <a:t>There is also a diverse range of areas of practice which a nurse may choose to work in. </a:t>
            </a:r>
          </a:p>
          <a:p>
            <a:r>
              <a:rPr lang="en-US" sz="4000" dirty="0" smtClean="0"/>
              <a:t>Nursing can be a life long career which is recognized world wide and which will enable you to take advantage of an international nursing career.</a:t>
            </a:r>
            <a:endParaRPr lang="en-US" sz="4000" dirty="0" smtClean="0"/>
          </a:p>
        </p:txBody>
      </p:sp>
      <p:sp>
        <p:nvSpPr>
          <p:cNvPr id="6" name="TextBox 5"/>
          <p:cNvSpPr txBox="1"/>
          <p:nvPr/>
        </p:nvSpPr>
        <p:spPr>
          <a:xfrm>
            <a:off x="1571604" y="142852"/>
            <a:ext cx="5451942" cy="707886"/>
          </a:xfrm>
          <a:prstGeom prst="rect">
            <a:avLst/>
          </a:prstGeom>
          <a:solidFill>
            <a:srgbClr val="7030A0"/>
          </a:solid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4000" dirty="0" smtClean="0">
                <a:solidFill>
                  <a:schemeClr val="bg1"/>
                </a:solidFill>
              </a:rPr>
              <a:t>What Does a Nurse Do?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ตัวยึดเนื้อหา 2"/>
          <p:cNvSpPr>
            <a:spLocks noGrp="1"/>
          </p:cNvSpPr>
          <p:nvPr>
            <p:ph idx="1"/>
          </p:nvPr>
        </p:nvSpPr>
        <p:spPr>
          <a:xfrm>
            <a:off x="571472" y="1214422"/>
            <a:ext cx="8115328" cy="5110178"/>
          </a:xfrm>
        </p:spPr>
        <p:txBody>
          <a:bodyPr>
            <a:normAutofit/>
          </a:bodyPr>
          <a:lstStyle/>
          <a:p>
            <a:r>
              <a:rPr lang="en-US" sz="4400" b="1" u="sng" dirty="0" smtClean="0"/>
              <a:t>Nursing</a:t>
            </a:r>
            <a:r>
              <a:rPr lang="en-US" sz="4400" dirty="0" smtClean="0"/>
              <a:t> is a profession within the health care sector focused on the care of individuals, families, and communities so they may attain, maintain, or recover optimal health and quality of life.</a:t>
            </a:r>
          </a:p>
          <a:p>
            <a:endParaRPr lang="en-US" dirty="0"/>
          </a:p>
        </p:txBody>
      </p:sp>
      <p:sp>
        <p:nvSpPr>
          <p:cNvPr id="13" name="TextBox 12"/>
          <p:cNvSpPr txBox="1"/>
          <p:nvPr/>
        </p:nvSpPr>
        <p:spPr>
          <a:xfrm>
            <a:off x="3500430" y="428604"/>
            <a:ext cx="1964512" cy="707886"/>
          </a:xfrm>
          <a:prstGeom prst="rect">
            <a:avLst/>
          </a:prstGeom>
          <a:solidFill>
            <a:schemeClr val="accent2">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4000" dirty="0" smtClean="0"/>
              <a:t>Nursing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ตัวยึดเนื้อหา 2"/>
          <p:cNvSpPr>
            <a:spLocks noGrp="1"/>
          </p:cNvSpPr>
          <p:nvPr>
            <p:ph idx="1"/>
          </p:nvPr>
        </p:nvSpPr>
        <p:spPr>
          <a:xfrm>
            <a:off x="357158" y="928670"/>
            <a:ext cx="8329642" cy="5395930"/>
          </a:xfrm>
        </p:spPr>
        <p:txBody>
          <a:bodyPr>
            <a:noAutofit/>
          </a:bodyPr>
          <a:lstStyle/>
          <a:p>
            <a:r>
              <a:rPr lang="en-US" sz="4000" dirty="0" smtClean="0"/>
              <a:t>Nurses play significant roles in hospitals, clinics and private practices. They make up the biggest health care occupation in the United States. Nursing job duties include communicating between patients and doctors, caring for patients.</a:t>
            </a:r>
            <a:endParaRPr lang="en-US" sz="4000" dirty="0"/>
          </a:p>
        </p:txBody>
      </p:sp>
      <p:sp>
        <p:nvSpPr>
          <p:cNvPr id="6" name="TextBox 5"/>
          <p:cNvSpPr txBox="1"/>
          <p:nvPr/>
        </p:nvSpPr>
        <p:spPr>
          <a:xfrm>
            <a:off x="1571604" y="142852"/>
            <a:ext cx="5451942" cy="707886"/>
          </a:xfrm>
          <a:prstGeom prst="rect">
            <a:avLst/>
          </a:prstGeom>
          <a:solidFill>
            <a:srgbClr val="7030A0"/>
          </a:solid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4000" dirty="0" smtClean="0">
                <a:solidFill>
                  <a:schemeClr val="bg1"/>
                </a:solidFill>
              </a:rPr>
              <a:t>What Does a Nurse Do?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8596" y="0"/>
            <a:ext cx="8715404" cy="1200329"/>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7200" b="1" dirty="0" smtClean="0">
                <a:solidFill>
                  <a:schemeClr val="tx1"/>
                </a:solidFill>
              </a:rPr>
              <a:t>Registered Nurses</a:t>
            </a:r>
            <a:endParaRPr lang="en-US" sz="7200" dirty="0">
              <a:solidFill>
                <a:schemeClr val="tx1"/>
              </a:solidFill>
            </a:endParaRPr>
          </a:p>
        </p:txBody>
      </p:sp>
      <p:sp>
        <p:nvSpPr>
          <p:cNvPr id="7" name="ตัวยึดเนื้อหา 2"/>
          <p:cNvSpPr>
            <a:spLocks noGrp="1"/>
          </p:cNvSpPr>
          <p:nvPr>
            <p:ph idx="1"/>
          </p:nvPr>
        </p:nvSpPr>
        <p:spPr>
          <a:xfrm>
            <a:off x="285720" y="1714488"/>
            <a:ext cx="8615394" cy="4889210"/>
          </a:xfrm>
        </p:spPr>
        <p:txBody>
          <a:bodyPr>
            <a:normAutofit/>
          </a:bodyPr>
          <a:lstStyle/>
          <a:p>
            <a:r>
              <a:rPr lang="en-US" sz="3200" dirty="0" smtClean="0"/>
              <a:t>Perform physical exams and health histories</a:t>
            </a:r>
          </a:p>
          <a:p>
            <a:r>
              <a:rPr lang="en-US" sz="3200" dirty="0" smtClean="0"/>
              <a:t>Provide health promotion, counseling and education</a:t>
            </a:r>
            <a:endParaRPr lang="en-US" sz="3200" b="1" dirty="0" smtClean="0"/>
          </a:p>
          <a:p>
            <a:r>
              <a:rPr lang="en-US" sz="3200" dirty="0" smtClean="0"/>
              <a:t>Administer medications, wound care, and numerous other personalized interventions</a:t>
            </a:r>
            <a:endParaRPr lang="en-US" sz="3200" b="1" dirty="0" smtClean="0"/>
          </a:p>
          <a:p>
            <a:r>
              <a:rPr lang="en-US" sz="3200" dirty="0" smtClean="0"/>
              <a:t>Interpret patient information and make critical decisions about needed actions</a:t>
            </a:r>
            <a:endParaRPr lang="en-US" sz="3200" b="1" dirty="0" smtClean="0"/>
          </a:p>
        </p:txBody>
      </p:sp>
      <p:sp>
        <p:nvSpPr>
          <p:cNvPr id="9" name="TextBox 8"/>
          <p:cNvSpPr txBox="1"/>
          <p:nvPr/>
        </p:nvSpPr>
        <p:spPr>
          <a:xfrm>
            <a:off x="214282" y="1214422"/>
            <a:ext cx="2699906" cy="461665"/>
          </a:xfrm>
          <a:prstGeom prst="rect">
            <a:avLst/>
          </a:prstGeom>
          <a:solidFill>
            <a:srgbClr val="7030A0"/>
          </a:solid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US" sz="2400" b="1" dirty="0" smtClean="0">
                <a:solidFill>
                  <a:schemeClr val="bg1"/>
                </a:solidFill>
              </a:rPr>
              <a:t>Responsibilities: </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t>Coordinate care, in collaboration with a wide array of healthcare professionals</a:t>
            </a:r>
          </a:p>
          <a:p>
            <a:r>
              <a:rPr lang="en-US" sz="3200" dirty="0" smtClean="0"/>
              <a:t>Direct and supervise care delivered by other healthcare personnel like LPNs and nurse aides</a:t>
            </a:r>
          </a:p>
          <a:p>
            <a:r>
              <a:rPr lang="en-US" sz="3200" dirty="0" smtClean="0"/>
              <a:t>Conduct research in support of improved practice and patient outcomes</a:t>
            </a:r>
          </a:p>
          <a:p>
            <a:endParaRPr lang="th-TH" dirty="0"/>
          </a:p>
        </p:txBody>
      </p:sp>
      <p:sp>
        <p:nvSpPr>
          <p:cNvPr id="4" name="Title 3"/>
          <p:cNvSpPr txBox="1">
            <a:spLocks noGrp="1"/>
          </p:cNvSpPr>
          <p:nvPr>
            <p:ph type="title"/>
          </p:nvPr>
        </p:nvSpPr>
        <p:spPr>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7200" b="1" dirty="0" smtClean="0">
                <a:solidFill>
                  <a:schemeClr val="tx1"/>
                </a:solidFill>
              </a:rPr>
              <a:t>Registered Nurses</a:t>
            </a:r>
            <a:endParaRPr lang="en-US" sz="7200"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71480"/>
            <a:ext cx="9144000" cy="1200329"/>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7200" b="1" dirty="0" smtClean="0">
                <a:solidFill>
                  <a:schemeClr val="tx1"/>
                </a:solidFill>
              </a:rPr>
              <a:t>Registered Nurses</a:t>
            </a:r>
            <a:endParaRPr lang="en-US" sz="7200" dirty="0">
              <a:solidFill>
                <a:schemeClr val="tx1"/>
              </a:solidFill>
            </a:endParaRPr>
          </a:p>
        </p:txBody>
      </p:sp>
      <p:sp>
        <p:nvSpPr>
          <p:cNvPr id="7" name="ตัวยึดเนื้อหา 2"/>
          <p:cNvSpPr>
            <a:spLocks noGrp="1"/>
          </p:cNvSpPr>
          <p:nvPr>
            <p:ph idx="1"/>
          </p:nvPr>
        </p:nvSpPr>
        <p:spPr>
          <a:xfrm>
            <a:off x="500034" y="2428868"/>
            <a:ext cx="8401080" cy="4174830"/>
          </a:xfrm>
        </p:spPr>
        <p:txBody>
          <a:bodyPr>
            <a:normAutofit/>
          </a:bodyPr>
          <a:lstStyle/>
          <a:p>
            <a:r>
              <a:rPr lang="en-US" sz="3200" dirty="0" smtClean="0"/>
              <a:t>RNs practice in all healthcare settings: hospitals, nursing homes, medical offices, ambulatory care centers, community health centers, schools, and retail clinics. They also provide health care in more surprising locations such as camps, homeless shelters, prisons, sporting events and tourist destinations.</a:t>
            </a:r>
            <a:endParaRPr lang="en-US" sz="3200" b="1" dirty="0" smtClean="0"/>
          </a:p>
        </p:txBody>
      </p:sp>
      <p:sp>
        <p:nvSpPr>
          <p:cNvPr id="9" name="TextBox 8"/>
          <p:cNvSpPr txBox="1"/>
          <p:nvPr/>
        </p:nvSpPr>
        <p:spPr>
          <a:xfrm>
            <a:off x="214282" y="1857364"/>
            <a:ext cx="1444755" cy="461665"/>
          </a:xfrm>
          <a:prstGeom prst="rect">
            <a:avLst/>
          </a:prstGeom>
          <a:solidFill>
            <a:srgbClr val="C00000"/>
          </a:solid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US" sz="2400" b="1" dirty="0" smtClean="0">
                <a:solidFill>
                  <a:schemeClr val="bg1"/>
                </a:solidFill>
              </a:rPr>
              <a:t>Settings:</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85794"/>
            <a:ext cx="9144000" cy="707886"/>
          </a:xfrm>
          <a:prstGeom prst="rect">
            <a:avLst/>
          </a:prstGeom>
          <a:solidFill>
            <a:schemeClr val="accent5">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000" dirty="0" smtClean="0"/>
              <a:t>Advanced Practice  Registered Nurses</a:t>
            </a:r>
            <a:endParaRPr lang="en-US" sz="4000" b="1" dirty="0"/>
          </a:p>
        </p:txBody>
      </p:sp>
      <p:sp>
        <p:nvSpPr>
          <p:cNvPr id="7" name="ตัวยึดเนื้อหา 2"/>
          <p:cNvSpPr>
            <a:spLocks noGrp="1"/>
          </p:cNvSpPr>
          <p:nvPr>
            <p:ph idx="1"/>
          </p:nvPr>
        </p:nvSpPr>
        <p:spPr>
          <a:xfrm>
            <a:off x="500034" y="2428868"/>
            <a:ext cx="8401080" cy="4174830"/>
          </a:xfrm>
        </p:spPr>
        <p:txBody>
          <a:bodyPr>
            <a:normAutofit/>
          </a:bodyPr>
          <a:lstStyle/>
          <a:p>
            <a:r>
              <a:rPr lang="en-US" dirty="0" smtClean="0"/>
              <a:t>Advanced practice registered nurse (APRN) is an umbrella term given to a registered nurse who has at least a Master’s educational and clinical practice requirements beyond the basic nursing education and licensing required of all RNs and who provides at least some level of direct care to patient populations. Under this umbrella fit the principal types of APRNs:</a:t>
            </a:r>
            <a:endParaRPr lang="en-US" dirty="0"/>
          </a:p>
        </p:txBody>
      </p:sp>
      <p:sp>
        <p:nvSpPr>
          <p:cNvPr id="9" name="TextBox 8"/>
          <p:cNvSpPr txBox="1"/>
          <p:nvPr/>
        </p:nvSpPr>
        <p:spPr>
          <a:xfrm>
            <a:off x="357158" y="1857364"/>
            <a:ext cx="1031308" cy="461665"/>
          </a:xfrm>
          <a:prstGeom prst="rect">
            <a:avLst/>
          </a:prstGeom>
          <a:solidFill>
            <a:schemeClr val="accent5">
              <a:lumMod val="50000"/>
            </a:schemeClr>
          </a:solid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US" sz="2400" b="1" dirty="0" smtClean="0">
                <a:solidFill>
                  <a:schemeClr val="bg1"/>
                </a:solidFill>
              </a:rPr>
              <a:t>APRN</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85794"/>
            <a:ext cx="9144000" cy="707886"/>
          </a:xfrm>
          <a:prstGeom prst="rect">
            <a:avLst/>
          </a:prstGeom>
          <a:solidFill>
            <a:schemeClr val="accent5">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000" dirty="0" smtClean="0"/>
              <a:t>Advanced Practice  Registered Nurses</a:t>
            </a:r>
            <a:endParaRPr lang="en-US" sz="4000" b="1" dirty="0"/>
          </a:p>
        </p:txBody>
      </p:sp>
      <p:sp>
        <p:nvSpPr>
          <p:cNvPr id="7" name="ตัวยึดเนื้อหา 2"/>
          <p:cNvSpPr>
            <a:spLocks noGrp="1"/>
          </p:cNvSpPr>
          <p:nvPr>
            <p:ph idx="1"/>
          </p:nvPr>
        </p:nvSpPr>
        <p:spPr>
          <a:xfrm>
            <a:off x="500034" y="2428868"/>
            <a:ext cx="8401080" cy="4143404"/>
          </a:xfrm>
        </p:spPr>
        <p:txBody>
          <a:bodyPr>
            <a:normAutofit/>
          </a:bodyPr>
          <a:lstStyle/>
          <a:p>
            <a:pPr lvl="0"/>
            <a:r>
              <a:rPr lang="en-US" b="1" dirty="0" smtClean="0"/>
              <a:t>Nurse practitioner (NP)</a:t>
            </a:r>
            <a:r>
              <a:rPr lang="en-US" dirty="0" smtClean="0"/>
              <a:t>  – Working in clinics, nursing homes, hospitals, or private offices, nurse practitioners provide a wide range of primary and preventive health care services, prescribe medication, and diagnose and treat common minor illnesses and injuries.</a:t>
            </a:r>
          </a:p>
          <a:p>
            <a:pPr lvl="0"/>
            <a:r>
              <a:rPr lang="en-US" b="1" dirty="0" smtClean="0"/>
              <a:t>Certified nurse-midwife (CNM) </a:t>
            </a:r>
            <a:r>
              <a:rPr lang="en-US" dirty="0" smtClean="0"/>
              <a:t>–  CNMs provide well-woman gynecological and low-risk obstetrical care in hospitals, birth centers, and homes.</a:t>
            </a:r>
          </a:p>
        </p:txBody>
      </p:sp>
      <p:sp>
        <p:nvSpPr>
          <p:cNvPr id="9" name="TextBox 8"/>
          <p:cNvSpPr txBox="1"/>
          <p:nvPr/>
        </p:nvSpPr>
        <p:spPr>
          <a:xfrm>
            <a:off x="357158" y="1857364"/>
            <a:ext cx="2278829" cy="461665"/>
          </a:xfrm>
          <a:prstGeom prst="rect">
            <a:avLst/>
          </a:prstGeom>
          <a:solidFill>
            <a:schemeClr val="tx2">
              <a:lumMod val="75000"/>
            </a:schemeClr>
          </a:solid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US" sz="2400" b="1" dirty="0" smtClean="0">
                <a:solidFill>
                  <a:schemeClr val="bg1"/>
                </a:solidFill>
              </a:rPr>
              <a:t>Types of APRN</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85794"/>
            <a:ext cx="9144000" cy="707886"/>
          </a:xfrm>
          <a:prstGeom prst="rect">
            <a:avLst/>
          </a:prstGeom>
          <a:solidFill>
            <a:schemeClr val="accent5">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000" dirty="0" smtClean="0"/>
              <a:t>Advanced Practice  Registered Nurses</a:t>
            </a:r>
            <a:endParaRPr lang="en-US" sz="4000" b="1" dirty="0"/>
          </a:p>
        </p:txBody>
      </p:sp>
      <p:sp>
        <p:nvSpPr>
          <p:cNvPr id="7" name="ตัวยึดเนื้อหา 2"/>
          <p:cNvSpPr>
            <a:spLocks noGrp="1"/>
          </p:cNvSpPr>
          <p:nvPr>
            <p:ph idx="1"/>
          </p:nvPr>
        </p:nvSpPr>
        <p:spPr>
          <a:xfrm>
            <a:off x="500034" y="2428868"/>
            <a:ext cx="8401080" cy="4143404"/>
          </a:xfrm>
        </p:spPr>
        <p:txBody>
          <a:bodyPr>
            <a:normAutofit/>
          </a:bodyPr>
          <a:lstStyle/>
          <a:p>
            <a:pPr lvl="0"/>
            <a:r>
              <a:rPr lang="en-US" b="1" dirty="0" smtClean="0"/>
              <a:t>Clinical nurse specialist (CNS) </a:t>
            </a:r>
            <a:r>
              <a:rPr lang="en-US" dirty="0" smtClean="0"/>
              <a:t>– Working in hospitals, clinics, nursing homes, private offices, and community-based settings, CNSs handle a wide range of physical and mental health problems. They also work in consultation, research, education, and administration.</a:t>
            </a:r>
          </a:p>
          <a:p>
            <a:pPr lvl="0"/>
            <a:r>
              <a:rPr lang="en-US" b="1" dirty="0" smtClean="0"/>
              <a:t>Certified registered nurse anesthetists (CRNA) </a:t>
            </a:r>
            <a:r>
              <a:rPr lang="en-US" dirty="0" smtClean="0"/>
              <a:t>– The oldest of the advanced nursing specialties, CRNAs administer more than 65 percent of anesthetics given to patients each year.</a:t>
            </a:r>
            <a:endParaRPr lang="en-US" dirty="0"/>
          </a:p>
        </p:txBody>
      </p:sp>
      <p:sp>
        <p:nvSpPr>
          <p:cNvPr id="9" name="TextBox 8"/>
          <p:cNvSpPr txBox="1"/>
          <p:nvPr/>
        </p:nvSpPr>
        <p:spPr>
          <a:xfrm>
            <a:off x="357158" y="1857364"/>
            <a:ext cx="2278829" cy="461665"/>
          </a:xfrm>
          <a:prstGeom prst="rect">
            <a:avLst/>
          </a:prstGeom>
          <a:solidFill>
            <a:schemeClr val="tx2">
              <a:lumMod val="75000"/>
            </a:schemeClr>
          </a:solid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US" sz="2400" b="1" dirty="0" smtClean="0">
                <a:solidFill>
                  <a:schemeClr val="bg1"/>
                </a:solidFill>
              </a:rPr>
              <a:t>Types of APRN</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85794"/>
            <a:ext cx="9144000" cy="707886"/>
          </a:xfrm>
          <a:prstGeom prst="rect">
            <a:avLst/>
          </a:prstGeom>
          <a:solidFill>
            <a:srgbClr val="C0000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000" dirty="0" smtClean="0">
                <a:solidFill>
                  <a:schemeClr val="bg1"/>
                </a:solidFill>
              </a:rPr>
              <a:t>Licensed Practical Nurses</a:t>
            </a:r>
            <a:endParaRPr lang="en-US" sz="4000" b="1" dirty="0">
              <a:solidFill>
                <a:schemeClr val="bg1"/>
              </a:solidFill>
            </a:endParaRPr>
          </a:p>
        </p:txBody>
      </p:sp>
      <p:sp>
        <p:nvSpPr>
          <p:cNvPr id="7" name="ตัวยึดเนื้อหา 2"/>
          <p:cNvSpPr>
            <a:spLocks noGrp="1"/>
          </p:cNvSpPr>
          <p:nvPr>
            <p:ph idx="1"/>
          </p:nvPr>
        </p:nvSpPr>
        <p:spPr>
          <a:xfrm>
            <a:off x="428596" y="2000240"/>
            <a:ext cx="8472518" cy="4572032"/>
          </a:xfrm>
        </p:spPr>
        <p:txBody>
          <a:bodyPr>
            <a:noAutofit/>
          </a:bodyPr>
          <a:lstStyle/>
          <a:p>
            <a:r>
              <a:rPr lang="en-US" sz="3600" dirty="0" smtClean="0"/>
              <a:t>Licensed practical nurses (LPNs), also known as licensed vocational nurses (LVNs) in California and Texas, complement the healthcare team by providing basic and routine care consistent with their education under the direction of an RN, APRN, or MD/DO in a variety of settings.</a:t>
            </a:r>
            <a:endParaRPr lang="en-US" sz="3600" dirty="0"/>
          </a:p>
        </p:txBody>
      </p:sp>
      <p:sp>
        <p:nvSpPr>
          <p:cNvPr id="9" name="TextBox 8"/>
          <p:cNvSpPr txBox="1"/>
          <p:nvPr/>
        </p:nvSpPr>
        <p:spPr>
          <a:xfrm>
            <a:off x="285720" y="1500174"/>
            <a:ext cx="933269" cy="461665"/>
          </a:xfrm>
          <a:prstGeom prst="rect">
            <a:avLst/>
          </a:prstGeom>
          <a:solidFill>
            <a:srgbClr val="FF0000"/>
          </a:solid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US" sz="2400" b="1" dirty="0" smtClean="0">
                <a:solidFill>
                  <a:schemeClr val="bg1"/>
                </a:solidFill>
              </a:rPr>
              <a:t>LPNs</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ตัวยึดเนื้อหา 2"/>
          <p:cNvSpPr>
            <a:spLocks noGrp="1"/>
          </p:cNvSpPr>
          <p:nvPr>
            <p:ph idx="1"/>
          </p:nvPr>
        </p:nvSpPr>
        <p:spPr>
          <a:xfrm>
            <a:off x="500034" y="2428868"/>
            <a:ext cx="8401080" cy="4143404"/>
          </a:xfrm>
        </p:spPr>
        <p:txBody>
          <a:bodyPr>
            <a:normAutofit fontScale="85000" lnSpcReduction="20000"/>
          </a:bodyPr>
          <a:lstStyle/>
          <a:p>
            <a:r>
              <a:rPr lang="en-US" dirty="0" smtClean="0"/>
              <a:t>Nurse Types and Education administering medicine and supervising nurses' aides.</a:t>
            </a:r>
          </a:p>
          <a:p>
            <a:r>
              <a:rPr lang="en-US" dirty="0" smtClean="0"/>
              <a:t>Among the most common nursing careers are licensed practical nurses (LPNs), licensed vocational nurses (LVNs), registered nurses (RNs) and advanced practice nurses, who have different titles, such as clinical nurse specialist (CNS) or nurse practitioner (NP)</a:t>
            </a:r>
          </a:p>
          <a:p>
            <a:r>
              <a:rPr lang="en-US" dirty="0" smtClean="0"/>
              <a:t>LVNs and LPNs are entry-level nurses who work under the supervision of RNs and have comparable job duties. They are typically required to have completed a 1-year nursing program available through community colleges, technical schools, high schools and hospitals. They must also pass the National Council Licensing Examination for Practical Nurses (NCLEX-PN) and obtain licensure to legally work in the field. </a:t>
            </a:r>
          </a:p>
          <a:p>
            <a:endParaRPr lang="en-US" dirty="0"/>
          </a:p>
        </p:txBody>
      </p:sp>
      <p:sp>
        <p:nvSpPr>
          <p:cNvPr id="5" name="TextBox 4"/>
          <p:cNvSpPr txBox="1"/>
          <p:nvPr/>
        </p:nvSpPr>
        <p:spPr>
          <a:xfrm>
            <a:off x="0" y="785794"/>
            <a:ext cx="9144000" cy="707886"/>
          </a:xfrm>
          <a:prstGeom prst="rect">
            <a:avLst/>
          </a:prstGeom>
          <a:solidFill>
            <a:srgbClr val="C0000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000" dirty="0" smtClean="0">
                <a:solidFill>
                  <a:schemeClr val="bg1"/>
                </a:solidFill>
              </a:rPr>
              <a:t>Licensed Practical Nurses</a:t>
            </a:r>
            <a:endParaRPr lang="en-US" sz="4000" b="1" dirty="0">
              <a:solidFill>
                <a:schemeClr val="bg1"/>
              </a:solidFill>
            </a:endParaRPr>
          </a:p>
        </p:txBody>
      </p:sp>
      <p:sp>
        <p:nvSpPr>
          <p:cNvPr id="10" name="TextBox 9"/>
          <p:cNvSpPr txBox="1"/>
          <p:nvPr/>
        </p:nvSpPr>
        <p:spPr>
          <a:xfrm>
            <a:off x="285720" y="1500174"/>
            <a:ext cx="933269" cy="461665"/>
          </a:xfrm>
          <a:prstGeom prst="rect">
            <a:avLst/>
          </a:prstGeom>
          <a:solidFill>
            <a:srgbClr val="FF0000"/>
          </a:solid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US" sz="2400" b="1" dirty="0" smtClean="0">
                <a:solidFill>
                  <a:schemeClr val="bg1"/>
                </a:solidFill>
              </a:rPr>
              <a:t>LPNs</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ตัวยึดเนื้อหา 2"/>
          <p:cNvSpPr>
            <a:spLocks noGrp="1"/>
          </p:cNvSpPr>
          <p:nvPr>
            <p:ph idx="1"/>
          </p:nvPr>
        </p:nvSpPr>
        <p:spPr>
          <a:xfrm>
            <a:off x="357158" y="428604"/>
            <a:ext cx="8543956" cy="6143668"/>
          </a:xfrm>
        </p:spPr>
        <p:txBody>
          <a:bodyPr>
            <a:normAutofit/>
          </a:bodyPr>
          <a:lstStyle/>
          <a:p>
            <a:r>
              <a:rPr lang="en-US" sz="3200" dirty="0" smtClean="0"/>
              <a:t>RNs must complete a diploma, associate's degree or bachelor's degree program in nursing and pass the National Council Licensing Examination for Registered Nurses (NCLEX-RN) to obtain licensure. Advanced practice nurses typically need to have completed a registered nursing program, earned RN licensure and gained experience working as RNs prior to enrolling in Master of Science in Nursing (MSN) or Doctor of Nursing Practice (DNP) program.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918"/>
            <a:ext cx="8572560" cy="5681682"/>
          </a:xfrm>
        </p:spPr>
        <p:txBody>
          <a:bodyPr>
            <a:normAutofit lnSpcReduction="10000"/>
          </a:bodyPr>
          <a:lstStyle/>
          <a:p>
            <a:r>
              <a:rPr lang="en-US" sz="4400" b="1" u="sng" dirty="0" smtClean="0"/>
              <a:t>Nurses </a:t>
            </a:r>
            <a:r>
              <a:rPr lang="en-US" sz="4400" dirty="0" smtClean="0"/>
              <a:t>may be differentiated from other health care providers by their approach to patient care, training, and scope of practice. </a:t>
            </a:r>
          </a:p>
          <a:p>
            <a:r>
              <a:rPr lang="en-US" sz="4400" dirty="0" smtClean="0"/>
              <a:t>Nurses practice in a wide diversity of practice areas with a different scope of practice and level of prescriber authority in each. </a:t>
            </a:r>
          </a:p>
          <a:p>
            <a:endParaRPr lang="th-TH"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ตัวยึดเนื้อหา 2"/>
          <p:cNvSpPr>
            <a:spLocks noGrp="1"/>
          </p:cNvSpPr>
          <p:nvPr>
            <p:ph idx="1"/>
          </p:nvPr>
        </p:nvSpPr>
        <p:spPr>
          <a:xfrm>
            <a:off x="357158" y="428604"/>
            <a:ext cx="8543956" cy="6143668"/>
          </a:xfrm>
        </p:spPr>
        <p:txBody>
          <a:bodyPr>
            <a:normAutofit/>
          </a:bodyPr>
          <a:lstStyle/>
          <a:p>
            <a:r>
              <a:rPr lang="en-US" sz="3200" dirty="0" smtClean="0"/>
              <a:t>RNs who have not yet earned Bachelor of Science in Nursing (BSN) degree can consider enrolling in RN-to-BSN programs or earning bachelor's degrees in other subjects since a bachelor's degree are required to gain admission to graduate degree programs. Combined programs that award both BSN and MSN degrees may also be considered. Graduate certificate programs are options for RNs and advanced practice nurses who would like to specialize in particular areas of nursing. </a:t>
            </a:r>
            <a:endParaRPr lang="en-US"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ตัวยึดเนื้อหา 2"/>
          <p:cNvSpPr>
            <a:spLocks noGrp="1"/>
          </p:cNvSpPr>
          <p:nvPr>
            <p:ph idx="1"/>
          </p:nvPr>
        </p:nvSpPr>
        <p:spPr>
          <a:xfrm>
            <a:off x="285720" y="714356"/>
            <a:ext cx="8615394" cy="5929354"/>
          </a:xfrm>
        </p:spPr>
        <p:txBody>
          <a:bodyPr>
            <a:normAutofit/>
          </a:bodyPr>
          <a:lstStyle/>
          <a:p>
            <a:pPr>
              <a:buNone/>
            </a:pPr>
            <a:r>
              <a:rPr lang="en-US" sz="3600" dirty="0" smtClean="0"/>
              <a:t>     Although degrees of responsibility vary between nursing levels, job duties are principally similar. Daily duties involve activities such as: </a:t>
            </a:r>
          </a:p>
          <a:p>
            <a:pPr lvl="0"/>
            <a:r>
              <a:rPr lang="en-US" sz="3600" dirty="0" smtClean="0"/>
              <a:t>Administering medications </a:t>
            </a:r>
          </a:p>
          <a:p>
            <a:pPr lvl="0"/>
            <a:r>
              <a:rPr lang="en-US" sz="3600" dirty="0" smtClean="0"/>
              <a:t>Managing intravenous (IV) lines </a:t>
            </a:r>
          </a:p>
          <a:p>
            <a:pPr lvl="0"/>
            <a:r>
              <a:rPr lang="en-US" sz="3600" dirty="0" smtClean="0"/>
              <a:t>Caring for patients </a:t>
            </a:r>
          </a:p>
          <a:p>
            <a:pPr lvl="0"/>
            <a:r>
              <a:rPr lang="en-US" sz="3600" dirty="0" smtClean="0"/>
              <a:t>Observing and recording patients' conditions </a:t>
            </a:r>
          </a:p>
        </p:txBody>
      </p:sp>
      <p:sp>
        <p:nvSpPr>
          <p:cNvPr id="8" name="TextBox 7"/>
          <p:cNvSpPr txBox="1"/>
          <p:nvPr/>
        </p:nvSpPr>
        <p:spPr>
          <a:xfrm>
            <a:off x="0" y="0"/>
            <a:ext cx="9144000" cy="707886"/>
          </a:xfrm>
          <a:prstGeom prst="rect">
            <a:avLst/>
          </a:prstGeom>
          <a:solidFill>
            <a:schemeClr val="accent5">
              <a:lumMod val="5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000" b="1" dirty="0" smtClean="0">
                <a:solidFill>
                  <a:schemeClr val="bg1"/>
                </a:solidFill>
              </a:rPr>
              <a:t>Nursing Job Duties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ตัวยึดเนื้อหา 2"/>
          <p:cNvSpPr>
            <a:spLocks noGrp="1"/>
          </p:cNvSpPr>
          <p:nvPr>
            <p:ph idx="1"/>
          </p:nvPr>
        </p:nvSpPr>
        <p:spPr>
          <a:xfrm>
            <a:off x="285720" y="714356"/>
            <a:ext cx="8615394" cy="5929354"/>
          </a:xfrm>
        </p:spPr>
        <p:txBody>
          <a:bodyPr>
            <a:noAutofit/>
          </a:bodyPr>
          <a:lstStyle/>
          <a:p>
            <a:pPr lvl="0"/>
            <a:r>
              <a:rPr lang="en-US" sz="3600" dirty="0" smtClean="0"/>
              <a:t>Communicating with doctors </a:t>
            </a:r>
          </a:p>
          <a:p>
            <a:pPr lvl="0"/>
            <a:r>
              <a:rPr lang="en-US" sz="3600" dirty="0" smtClean="0"/>
              <a:t>Providing emotional support to patients and their families </a:t>
            </a:r>
          </a:p>
          <a:p>
            <a:pPr lvl="0"/>
            <a:r>
              <a:rPr lang="en-US" sz="3600" dirty="0" smtClean="0"/>
              <a:t>Advising patients on how to self-administer medication and physical therapy </a:t>
            </a:r>
          </a:p>
          <a:p>
            <a:pPr lvl="0"/>
            <a:r>
              <a:rPr lang="en-US" sz="3600" dirty="0" smtClean="0"/>
              <a:t>Educating patients and the public on disease management, nutritional plans and medical conditions </a:t>
            </a:r>
          </a:p>
        </p:txBody>
      </p:sp>
      <p:sp>
        <p:nvSpPr>
          <p:cNvPr id="8" name="TextBox 7"/>
          <p:cNvSpPr txBox="1"/>
          <p:nvPr/>
        </p:nvSpPr>
        <p:spPr>
          <a:xfrm>
            <a:off x="214282" y="0"/>
            <a:ext cx="9144000" cy="707886"/>
          </a:xfrm>
          <a:prstGeom prst="rect">
            <a:avLst/>
          </a:prstGeom>
          <a:solidFill>
            <a:schemeClr val="accent5">
              <a:lumMod val="5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000" b="1" dirty="0" smtClean="0">
                <a:solidFill>
                  <a:schemeClr val="bg1"/>
                </a:solidFill>
              </a:rPr>
              <a:t>Nursing Job Duties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ตัวยึดเนื้อหา 2"/>
          <p:cNvSpPr>
            <a:spLocks noGrp="1"/>
          </p:cNvSpPr>
          <p:nvPr>
            <p:ph idx="1"/>
          </p:nvPr>
        </p:nvSpPr>
        <p:spPr>
          <a:xfrm>
            <a:off x="285720" y="714356"/>
            <a:ext cx="8615394" cy="6143644"/>
          </a:xfrm>
        </p:spPr>
        <p:txBody>
          <a:bodyPr>
            <a:noAutofit/>
          </a:bodyPr>
          <a:lstStyle/>
          <a:p>
            <a:r>
              <a:rPr lang="en-US" sz="4000" dirty="0" smtClean="0"/>
              <a:t>Because nurses may choose to specialize in specific types of treatments, health conditions, patient populations or body systems, specific job duties can vary amongst specialties. Advanced practice nurses can work independently and have additional job duties, such as prescribing medications, examining patients and making diagnoses</a:t>
            </a:r>
            <a:endParaRPr lang="en-US" sz="4000" dirty="0"/>
          </a:p>
        </p:txBody>
      </p:sp>
      <p:sp>
        <p:nvSpPr>
          <p:cNvPr id="8" name="TextBox 7"/>
          <p:cNvSpPr txBox="1"/>
          <p:nvPr/>
        </p:nvSpPr>
        <p:spPr>
          <a:xfrm>
            <a:off x="0" y="0"/>
            <a:ext cx="9144000" cy="707886"/>
          </a:xfrm>
          <a:prstGeom prst="rect">
            <a:avLst/>
          </a:prstGeom>
          <a:solidFill>
            <a:schemeClr val="accent5">
              <a:lumMod val="5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000" b="1" dirty="0" smtClean="0">
                <a:solidFill>
                  <a:schemeClr val="bg1"/>
                </a:solidFill>
              </a:rPr>
              <a:t>Nursing Job Duties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ตัวยึดเนื้อหา 2"/>
          <p:cNvSpPr>
            <a:spLocks noGrp="1"/>
          </p:cNvSpPr>
          <p:nvPr>
            <p:ph idx="1"/>
          </p:nvPr>
        </p:nvSpPr>
        <p:spPr>
          <a:xfrm>
            <a:off x="0" y="714356"/>
            <a:ext cx="8901114" cy="5929354"/>
          </a:xfrm>
        </p:spPr>
        <p:txBody>
          <a:bodyPr>
            <a:noAutofit/>
          </a:bodyPr>
          <a:lstStyle/>
          <a:p>
            <a:r>
              <a:rPr lang="en-US" sz="3600" dirty="0" smtClean="0"/>
              <a:t>Nurses may work in a variety of health care settings, such as hospitals, private physicians' offices and nursing facilities. In some cases, they run immunology clinics, general health screening clinics, public seminars and blood drives, as well as working in </a:t>
            </a:r>
            <a:r>
              <a:rPr lang="en-US" sz="3600" i="1" dirty="0" smtClean="0"/>
              <a:t>emergency departments</a:t>
            </a:r>
            <a:r>
              <a:rPr lang="en-US" sz="3600" dirty="0" smtClean="0"/>
              <a:t>. Nurses can also have uncommon schedules, working long hours in numerous facilities, based on need as well as their understandings of care types. </a:t>
            </a:r>
          </a:p>
        </p:txBody>
      </p:sp>
      <p:sp>
        <p:nvSpPr>
          <p:cNvPr id="8" name="TextBox 7"/>
          <p:cNvSpPr txBox="1"/>
          <p:nvPr/>
        </p:nvSpPr>
        <p:spPr>
          <a:xfrm>
            <a:off x="0" y="0"/>
            <a:ext cx="9144000" cy="707886"/>
          </a:xfrm>
          <a:prstGeom prst="rect">
            <a:avLst/>
          </a:prstGeom>
          <a:solidFill>
            <a:srgbClr val="00B0F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000" b="1" dirty="0" smtClean="0">
                <a:solidFill>
                  <a:schemeClr val="tx1"/>
                </a:solidFill>
              </a:rPr>
              <a:t>Nursing Career Information</a:t>
            </a:r>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ตัวยึดเนื้อหา 2"/>
          <p:cNvSpPr>
            <a:spLocks noGrp="1"/>
          </p:cNvSpPr>
          <p:nvPr>
            <p:ph idx="1"/>
          </p:nvPr>
        </p:nvSpPr>
        <p:spPr>
          <a:xfrm>
            <a:off x="0" y="785794"/>
            <a:ext cx="9144000" cy="6072206"/>
          </a:xfrm>
        </p:spPr>
        <p:txBody>
          <a:bodyPr>
            <a:noAutofit/>
          </a:bodyPr>
          <a:lstStyle/>
          <a:p>
            <a:r>
              <a:rPr lang="en-US" sz="3600" dirty="0" smtClean="0"/>
              <a:t>The U.S. Bureau of Labor Statistics (BLS) predicted that over the 2012-2022 decade, employment of LPNs and LVNs will grow 25%, while employment of RNs will grow 19% in the same time period (www.bls.gov). Job growth is expected to be fueled by a growing aging population. </a:t>
            </a:r>
          </a:p>
          <a:p>
            <a:r>
              <a:rPr lang="en-US" sz="3600" dirty="0" smtClean="0"/>
              <a:t>The BLS reported that RNs earned median annual wages of $66,220 in May 2013. LPNs and LVNs made median salaries of $41,920 annually, as of 2013</a:t>
            </a:r>
            <a:endParaRPr lang="en-US" sz="3600" dirty="0"/>
          </a:p>
        </p:txBody>
      </p:sp>
      <p:sp>
        <p:nvSpPr>
          <p:cNvPr id="8" name="TextBox 7"/>
          <p:cNvSpPr txBox="1"/>
          <p:nvPr/>
        </p:nvSpPr>
        <p:spPr>
          <a:xfrm>
            <a:off x="0" y="0"/>
            <a:ext cx="9144000" cy="707886"/>
          </a:xfrm>
          <a:prstGeom prst="rect">
            <a:avLst/>
          </a:prstGeom>
          <a:solidFill>
            <a:srgbClr val="00B0F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000" b="1" dirty="0" smtClean="0">
                <a:solidFill>
                  <a:schemeClr val="tx1"/>
                </a:solidFill>
              </a:rPr>
              <a:t>Nursing Career Information</a:t>
            </a:r>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7158" y="785794"/>
            <a:ext cx="4000528" cy="461665"/>
          </a:xfrm>
          <a:prstGeom prst="rect">
            <a:avLst/>
          </a:prstGeom>
          <a:solidFill>
            <a:schemeClr val="accent4">
              <a:lumMod val="5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dirty="0" smtClean="0">
                <a:solidFill>
                  <a:schemeClr val="bg1"/>
                </a:solidFill>
              </a:rPr>
              <a:t>The Nursing Process</a:t>
            </a:r>
            <a:endParaRPr lang="en-US" sz="2400" dirty="0">
              <a:solidFill>
                <a:schemeClr val="bg1"/>
              </a:solidFill>
            </a:endParaRPr>
          </a:p>
        </p:txBody>
      </p:sp>
      <p:sp>
        <p:nvSpPr>
          <p:cNvPr id="9" name="ตัวยึดเนื้อหา 2"/>
          <p:cNvSpPr>
            <a:spLocks noGrp="1"/>
          </p:cNvSpPr>
          <p:nvPr>
            <p:ph idx="1"/>
          </p:nvPr>
        </p:nvSpPr>
        <p:spPr>
          <a:xfrm>
            <a:off x="214282" y="1357298"/>
            <a:ext cx="4500594" cy="4000528"/>
          </a:xfrm>
        </p:spPr>
        <p:txBody>
          <a:bodyPr>
            <a:noAutofit/>
          </a:bodyPr>
          <a:lstStyle/>
          <a:p>
            <a:r>
              <a:rPr lang="en-US" sz="2000" dirty="0" smtClean="0"/>
              <a:t>The common thread uniting different types of nurses who work in varied areas is the nursing process the essential core of practice for the registered nurse to deliver holistic, patient-focused care.</a:t>
            </a:r>
            <a:endParaRPr lang="en-US" sz="2000" dirty="0"/>
          </a:p>
        </p:txBody>
      </p:sp>
      <p:sp>
        <p:nvSpPr>
          <p:cNvPr id="10" name="TextBox 9"/>
          <p:cNvSpPr txBox="1"/>
          <p:nvPr/>
        </p:nvSpPr>
        <p:spPr>
          <a:xfrm>
            <a:off x="4786314" y="785794"/>
            <a:ext cx="4000528" cy="461665"/>
          </a:xfrm>
          <a:prstGeom prst="rect">
            <a:avLst/>
          </a:prstGeom>
          <a:solidFill>
            <a:schemeClr val="accent1"/>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dirty="0" smtClean="0">
                <a:solidFill>
                  <a:schemeClr val="bg1"/>
                </a:solidFill>
              </a:rPr>
              <a:t>Assessment</a:t>
            </a:r>
            <a:endParaRPr lang="en-US" sz="2200" dirty="0">
              <a:solidFill>
                <a:schemeClr val="bg1"/>
              </a:solidFill>
            </a:endParaRPr>
          </a:p>
        </p:txBody>
      </p:sp>
      <p:sp>
        <p:nvSpPr>
          <p:cNvPr id="13" name="ตัวยึดเนื้อหา 2"/>
          <p:cNvSpPr txBox="1">
            <a:spLocks/>
          </p:cNvSpPr>
          <p:nvPr/>
        </p:nvSpPr>
        <p:spPr>
          <a:xfrm>
            <a:off x="4714876" y="1357298"/>
            <a:ext cx="4000528" cy="4000528"/>
          </a:xfrm>
          <a:prstGeom prst="rect">
            <a:avLst/>
          </a:prstGeom>
        </p:spPr>
        <p:txBody>
          <a:bodyPr vert="horz">
            <a:noAutofit/>
          </a:bodyPr>
          <a:lstStyle/>
          <a:p>
            <a:pPr marL="274320" indent="-274320">
              <a:spcBef>
                <a:spcPct val="20000"/>
              </a:spcBef>
              <a:buClr>
                <a:schemeClr val="accent3"/>
              </a:buClr>
              <a:buSzPct val="95000"/>
              <a:buFont typeface="Wingdings 2"/>
              <a:buChar char=""/>
            </a:pPr>
            <a:r>
              <a:rPr lang="en-US" sz="1800" dirty="0" smtClean="0"/>
              <a:t>An RN uses a systematic, dynamic way to collect and analyze data about a client, the first step in delivering nursing care. Assessment includes not only physiological data, but also psychological, </a:t>
            </a:r>
            <a:r>
              <a:rPr lang="en-US" sz="1800" dirty="0" err="1" smtClean="0"/>
              <a:t>sociocultural</a:t>
            </a:r>
            <a:r>
              <a:rPr lang="en-US" sz="1800" dirty="0" smtClean="0"/>
              <a:t>, spiritual, economic, and life-style factors as well. For example, a nurse’s assessment of a hospitalized patient in pain includes not only the physical causes and manifestations of pain, but the patient’s response—an inability to get out of bed, refusal to eat, withdrawal from family members, anger directed at hospital staff, fear, or request for more pain mediation</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7158" y="785794"/>
            <a:ext cx="4000528" cy="461665"/>
          </a:xfrm>
          <a:prstGeom prst="rect">
            <a:avLst/>
          </a:prstGeom>
          <a:solidFill>
            <a:srgbClr val="FFC00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dirty="0" smtClean="0">
                <a:solidFill>
                  <a:schemeClr val="tx1"/>
                </a:solidFill>
              </a:rPr>
              <a:t>Diagnosis</a:t>
            </a:r>
            <a:endParaRPr lang="en-US" sz="2400" dirty="0">
              <a:solidFill>
                <a:schemeClr val="tx1"/>
              </a:solidFill>
            </a:endParaRPr>
          </a:p>
        </p:txBody>
      </p:sp>
      <p:sp>
        <p:nvSpPr>
          <p:cNvPr id="9" name="ตัวยึดเนื้อหา 2"/>
          <p:cNvSpPr>
            <a:spLocks noGrp="1"/>
          </p:cNvSpPr>
          <p:nvPr>
            <p:ph idx="1"/>
          </p:nvPr>
        </p:nvSpPr>
        <p:spPr>
          <a:xfrm>
            <a:off x="214282" y="1357298"/>
            <a:ext cx="4500594" cy="4000528"/>
          </a:xfrm>
        </p:spPr>
        <p:txBody>
          <a:bodyPr>
            <a:noAutofit/>
          </a:bodyPr>
          <a:lstStyle/>
          <a:p>
            <a:r>
              <a:rPr lang="en-US" sz="2000" dirty="0" smtClean="0"/>
              <a:t>The nursing diagnosis is the nurse’s clinical judgment about the client’s response to actual or potential health conditions or needs. The diagnosis reflects not only that the patient is in pain, but that the pain has caused other problems such as anxiety, poor nutrition, and conflict within the family, or has the potential to cause complications—for example, respiratory infection is a potential hazard to an immobilized patient. The diagnosis is the basis for the nurse’s care plan.</a:t>
            </a:r>
            <a:endParaRPr lang="en-US" sz="2000" dirty="0"/>
          </a:p>
        </p:txBody>
      </p:sp>
      <p:sp>
        <p:nvSpPr>
          <p:cNvPr id="10" name="TextBox 9"/>
          <p:cNvSpPr txBox="1"/>
          <p:nvPr/>
        </p:nvSpPr>
        <p:spPr>
          <a:xfrm>
            <a:off x="4786314" y="785794"/>
            <a:ext cx="4000528" cy="461665"/>
          </a:xfrm>
          <a:prstGeom prst="rect">
            <a:avLst/>
          </a:prstGeom>
          <a:solidFill>
            <a:srgbClr val="C0000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dirty="0" smtClean="0">
                <a:solidFill>
                  <a:schemeClr val="bg1"/>
                </a:solidFill>
              </a:rPr>
              <a:t>Outcomes / Planning</a:t>
            </a:r>
            <a:endParaRPr lang="en-US" sz="2200" dirty="0">
              <a:solidFill>
                <a:schemeClr val="bg1"/>
              </a:solidFill>
            </a:endParaRPr>
          </a:p>
        </p:txBody>
      </p:sp>
      <p:sp>
        <p:nvSpPr>
          <p:cNvPr id="13" name="ตัวยึดเนื้อหา 2"/>
          <p:cNvSpPr txBox="1">
            <a:spLocks/>
          </p:cNvSpPr>
          <p:nvPr/>
        </p:nvSpPr>
        <p:spPr>
          <a:xfrm>
            <a:off x="4714876" y="1357298"/>
            <a:ext cx="4000528" cy="4000528"/>
          </a:xfrm>
          <a:prstGeom prst="rect">
            <a:avLst/>
          </a:prstGeom>
        </p:spPr>
        <p:txBody>
          <a:bodyPr vert="horz">
            <a:noAutofit/>
          </a:bodyPr>
          <a:lstStyle/>
          <a:p>
            <a:pPr marL="274320" indent="-274320">
              <a:spcBef>
                <a:spcPct val="20000"/>
              </a:spcBef>
              <a:buClr>
                <a:schemeClr val="accent3"/>
              </a:buClr>
              <a:buSzPct val="95000"/>
              <a:buFont typeface="Wingdings 2"/>
              <a:buChar char=""/>
            </a:pPr>
            <a:r>
              <a:rPr lang="en-US" sz="1800" dirty="0" smtClean="0"/>
              <a:t>Based on the assessment and diagnosis, the nurse sets measurable and achievable short- and long-range goals for this patient that might include moving from bed to chair at least three times per day; maintaining adequate nutrition by eating smaller, more frequent meals; resolving conflict through counseling, or managing pain through adequate medication. Assessment data, diagnosis, and goals are written in the patient’s care plan so that nurses as well as other health professionals caring for the patient have access to it</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7158" y="785794"/>
            <a:ext cx="4000528" cy="461665"/>
          </a:xfrm>
          <a:prstGeom prst="rect">
            <a:avLst/>
          </a:prstGeom>
          <a:solidFill>
            <a:schemeClr val="tx2">
              <a:lumMod val="5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dirty="0" smtClean="0">
                <a:solidFill>
                  <a:schemeClr val="bg1"/>
                </a:solidFill>
              </a:rPr>
              <a:t>Implementation</a:t>
            </a:r>
            <a:endParaRPr lang="en-US" sz="2400" dirty="0">
              <a:solidFill>
                <a:schemeClr val="bg1"/>
              </a:solidFill>
            </a:endParaRPr>
          </a:p>
        </p:txBody>
      </p:sp>
      <p:sp>
        <p:nvSpPr>
          <p:cNvPr id="9" name="ตัวยึดเนื้อหา 2"/>
          <p:cNvSpPr>
            <a:spLocks noGrp="1"/>
          </p:cNvSpPr>
          <p:nvPr>
            <p:ph idx="1"/>
          </p:nvPr>
        </p:nvSpPr>
        <p:spPr>
          <a:xfrm>
            <a:off x="214282" y="1357298"/>
            <a:ext cx="4500594" cy="4000528"/>
          </a:xfrm>
        </p:spPr>
        <p:txBody>
          <a:bodyPr>
            <a:noAutofit/>
          </a:bodyPr>
          <a:lstStyle/>
          <a:p>
            <a:r>
              <a:rPr lang="en-US" sz="2000" dirty="0" smtClean="0"/>
              <a:t>Nursing care is implemented according to the care plan, so continuity of care for the patient during hospitalization and in preparation for discharge needs to be assured. Care is documented in the patient’s record.</a:t>
            </a:r>
            <a:endParaRPr lang="en-US" sz="2000" dirty="0"/>
          </a:p>
        </p:txBody>
      </p:sp>
      <p:sp>
        <p:nvSpPr>
          <p:cNvPr id="10" name="TextBox 9"/>
          <p:cNvSpPr txBox="1"/>
          <p:nvPr/>
        </p:nvSpPr>
        <p:spPr>
          <a:xfrm>
            <a:off x="4786314" y="785794"/>
            <a:ext cx="4000528" cy="461665"/>
          </a:xfrm>
          <a:prstGeom prst="rect">
            <a:avLst/>
          </a:prstGeom>
          <a:solidFill>
            <a:srgbClr val="7030A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dirty="0" smtClean="0">
                <a:solidFill>
                  <a:schemeClr val="bg1"/>
                </a:solidFill>
              </a:rPr>
              <a:t>Evaluation</a:t>
            </a:r>
            <a:endParaRPr lang="en-US" sz="2200" dirty="0">
              <a:solidFill>
                <a:schemeClr val="bg1"/>
              </a:solidFill>
            </a:endParaRPr>
          </a:p>
        </p:txBody>
      </p:sp>
      <p:sp>
        <p:nvSpPr>
          <p:cNvPr id="13" name="ตัวยึดเนื้อหา 2"/>
          <p:cNvSpPr txBox="1">
            <a:spLocks/>
          </p:cNvSpPr>
          <p:nvPr/>
        </p:nvSpPr>
        <p:spPr>
          <a:xfrm>
            <a:off x="4714876" y="1357298"/>
            <a:ext cx="4000528" cy="4000528"/>
          </a:xfrm>
          <a:prstGeom prst="rect">
            <a:avLst/>
          </a:prstGeom>
        </p:spPr>
        <p:txBody>
          <a:bodyPr vert="horz">
            <a:noAutofit/>
          </a:bodyPr>
          <a:lstStyle/>
          <a:p>
            <a:pPr marL="274320" indent="-274320">
              <a:spcBef>
                <a:spcPct val="20000"/>
              </a:spcBef>
              <a:buClr>
                <a:schemeClr val="accent3"/>
              </a:buClr>
              <a:buSzPct val="95000"/>
              <a:buFont typeface="Wingdings 2"/>
              <a:buChar char=""/>
            </a:pPr>
            <a:r>
              <a:rPr lang="en-US" sz="1800" dirty="0" smtClean="0"/>
              <a:t>Both the patient’s status and the effectiveness of the nursing care must be continuously evaluated, and the care plan modified as needed.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642918"/>
            <a:ext cx="8043890" cy="5681682"/>
          </a:xfrm>
        </p:spPr>
        <p:txBody>
          <a:bodyPr/>
          <a:lstStyle/>
          <a:p>
            <a:r>
              <a:rPr lang="en-US" sz="4800" dirty="0" smtClean="0"/>
              <a:t>Many nurses provide care within the ordering scope of physicians, and this traditional role has come to shape the historic public image of nurses as care providers. </a:t>
            </a:r>
          </a:p>
          <a:p>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918"/>
            <a:ext cx="8258204" cy="5681682"/>
          </a:xfrm>
        </p:spPr>
        <p:txBody>
          <a:bodyPr>
            <a:normAutofit/>
          </a:bodyPr>
          <a:lstStyle/>
          <a:p>
            <a:r>
              <a:rPr lang="en-US" sz="4800" dirty="0" smtClean="0"/>
              <a:t>However, nurses are permitted by most jurisdictions to practice independently in a variety of settings depending on training level. </a:t>
            </a:r>
          </a:p>
          <a:p>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ตัวยึดเนื้อหา 2"/>
          <p:cNvSpPr>
            <a:spLocks noGrp="1"/>
          </p:cNvSpPr>
          <p:nvPr>
            <p:ph idx="1"/>
          </p:nvPr>
        </p:nvSpPr>
        <p:spPr>
          <a:xfrm>
            <a:off x="428596" y="928670"/>
            <a:ext cx="8258204" cy="5395930"/>
          </a:xfrm>
        </p:spPr>
        <p:txBody>
          <a:bodyPr>
            <a:normAutofit lnSpcReduction="10000"/>
          </a:bodyPr>
          <a:lstStyle/>
          <a:p>
            <a:r>
              <a:rPr lang="en-US" sz="4800" dirty="0" smtClean="0"/>
              <a:t>Nurses develop a plan of care, working collaboratively with physicians, therapists, the patient, the patient's family and other team members, that focuses on treating illness to improve quality of life.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258204" cy="5467368"/>
          </a:xfrm>
        </p:spPr>
        <p:txBody>
          <a:bodyPr>
            <a:normAutofit fontScale="92500" lnSpcReduction="10000"/>
          </a:bodyPr>
          <a:lstStyle/>
          <a:p>
            <a:r>
              <a:rPr lang="en-US" sz="4400" dirty="0" smtClean="0"/>
              <a:t>In the U.S. (and increasingly the United Kingdom), advanced practice nurses, such as clinical nurse specialists and nurse practitioners, diagnose health problems and prescribe medications and other therapies, depending on individual state regulations.</a:t>
            </a:r>
          </a:p>
          <a:p>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928670"/>
            <a:ext cx="8043890" cy="5395930"/>
          </a:xfrm>
        </p:spPr>
        <p:txBody>
          <a:bodyPr>
            <a:normAutofit fontScale="92500"/>
          </a:bodyPr>
          <a:lstStyle/>
          <a:p>
            <a:r>
              <a:rPr lang="en-US" sz="4000" dirty="0" smtClean="0"/>
              <a:t>Nurses may help coordinate the patient care performed by other members of an interdisciplinary health care team such as therapists, medical practitioners and dietitians. Nurses provide care both interdependently, for example, with physicians, and independently as nursing professionals.</a:t>
            </a:r>
          </a:p>
          <a:p>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ตัวยึดเนื้อหา 2"/>
          <p:cNvSpPr>
            <a:spLocks noGrp="1"/>
          </p:cNvSpPr>
          <p:nvPr>
            <p:ph idx="1"/>
          </p:nvPr>
        </p:nvSpPr>
        <p:spPr>
          <a:xfrm>
            <a:off x="457200" y="1935480"/>
            <a:ext cx="8229600" cy="4389120"/>
          </a:xfrm>
        </p:spPr>
        <p:txBody>
          <a:bodyPr>
            <a:normAutofit lnSpcReduction="10000"/>
          </a:bodyPr>
          <a:lstStyle/>
          <a:p>
            <a:r>
              <a:rPr lang="en-US" sz="4800" dirty="0" smtClean="0"/>
              <a:t>Although nursing practice varies both through its various specialties and countries, these nursing organizations offer the following definitions:</a:t>
            </a:r>
          </a:p>
          <a:p>
            <a:endParaRPr lang="en-US" dirty="0"/>
          </a:p>
        </p:txBody>
      </p:sp>
      <p:sp>
        <p:nvSpPr>
          <p:cNvPr id="12" name="TextBox 11"/>
          <p:cNvSpPr txBox="1"/>
          <p:nvPr/>
        </p:nvSpPr>
        <p:spPr>
          <a:xfrm>
            <a:off x="642910" y="928670"/>
            <a:ext cx="2478243" cy="707886"/>
          </a:xfrm>
          <a:prstGeom prst="rect">
            <a:avLst/>
          </a:prstGeom>
          <a:solidFill>
            <a:srgbClr val="FFC000"/>
          </a:solid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4000" dirty="0" smtClean="0"/>
              <a:t>Definition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ไหลเวียน">
  <a:themeElements>
    <a:clrScheme name="ไหลเวียน">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ไหลเวียน">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ไหลเวียน">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2145</Words>
  <Application>Microsoft Office PowerPoint</Application>
  <PresentationFormat>On-screen Show (4:3)</PresentationFormat>
  <Paragraphs>100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ไหลเวียน</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Registered Nurses</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ภาพนิ่ง 1</dc:title>
  <dc:creator>BALLBALLBALL</dc:creator>
  <cp:lastModifiedBy>user</cp:lastModifiedBy>
  <cp:revision>18</cp:revision>
  <dcterms:created xsi:type="dcterms:W3CDTF">2015-10-26T07:54:28Z</dcterms:created>
  <dcterms:modified xsi:type="dcterms:W3CDTF">2015-10-27T02:06:59Z</dcterms:modified>
</cp:coreProperties>
</file>