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7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6" r:id="rId11"/>
    <p:sldId id="285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256" r:id="rId32"/>
    <p:sldId id="258" r:id="rId33"/>
    <p:sldId id="259" r:id="rId34"/>
    <p:sldId id="260" r:id="rId35"/>
    <p:sldId id="261" r:id="rId36"/>
    <p:sldId id="262" r:id="rId37"/>
    <p:sldId id="263" r:id="rId38"/>
    <p:sldId id="264" r:id="rId39"/>
    <p:sldId id="257" r:id="rId40"/>
    <p:sldId id="265" r:id="rId41"/>
    <p:sldId id="266" r:id="rId42"/>
    <p:sldId id="267" r:id="rId43"/>
    <p:sldId id="268" r:id="rId44"/>
    <p:sldId id="269" r:id="rId45"/>
    <p:sldId id="270" r:id="rId46"/>
    <p:sldId id="271" r:id="rId47"/>
    <p:sldId id="272" r:id="rId48"/>
    <p:sldId id="273" r:id="rId49"/>
    <p:sldId id="274" r:id="rId50"/>
    <p:sldId id="27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4" r:id="rId59"/>
    <p:sldId id="315" r:id="rId60"/>
    <p:sldId id="316" r:id="rId61"/>
    <p:sldId id="317" r:id="rId62"/>
    <p:sldId id="318" r:id="rId63"/>
    <p:sldId id="319" r:id="rId64"/>
    <p:sldId id="313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3" d="100"/>
          <a:sy n="43" d="100"/>
        </p:scale>
        <p:origin x="7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DCEE-26FE-4F11-B104-36B99F24E9A4}" type="datetimeFigureOut">
              <a:rPr lang="th-TH" smtClean="0"/>
              <a:t>24/01/67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99C6717-E33A-4279-A2DF-C06AA6AD24E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40961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DCEE-26FE-4F11-B104-36B99F24E9A4}" type="datetimeFigureOut">
              <a:rPr lang="th-TH" smtClean="0"/>
              <a:t>24/01/67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99C6717-E33A-4279-A2DF-C06AA6AD24E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691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DCEE-26FE-4F11-B104-36B99F24E9A4}" type="datetimeFigureOut">
              <a:rPr lang="th-TH" smtClean="0"/>
              <a:t>24/01/67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99C6717-E33A-4279-A2DF-C06AA6AD24EF}" type="slidenum">
              <a:rPr lang="th-TH" smtClean="0"/>
              <a:t>‹#›</a:t>
            </a:fld>
            <a:endParaRPr lang="th-TH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3939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DCEE-26FE-4F11-B104-36B99F24E9A4}" type="datetimeFigureOut">
              <a:rPr lang="th-TH" smtClean="0"/>
              <a:t>24/01/67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9C6717-E33A-4279-A2DF-C06AA6AD24E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5149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DCEE-26FE-4F11-B104-36B99F24E9A4}" type="datetimeFigureOut">
              <a:rPr lang="th-TH" smtClean="0"/>
              <a:t>24/01/67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9C6717-E33A-4279-A2DF-C06AA6AD24EF}" type="slidenum">
              <a:rPr lang="th-TH" smtClean="0"/>
              <a:t>‹#›</a:t>
            </a:fld>
            <a:endParaRPr lang="th-TH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1992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DCEE-26FE-4F11-B104-36B99F24E9A4}" type="datetimeFigureOut">
              <a:rPr lang="th-TH" smtClean="0"/>
              <a:t>24/01/67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9C6717-E33A-4279-A2DF-C06AA6AD24E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0068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DCEE-26FE-4F11-B104-36B99F24E9A4}" type="datetimeFigureOut">
              <a:rPr lang="th-TH" smtClean="0"/>
              <a:t>24/01/67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C6717-E33A-4279-A2DF-C06AA6AD24E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16377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DCEE-26FE-4F11-B104-36B99F24E9A4}" type="datetimeFigureOut">
              <a:rPr lang="th-TH" smtClean="0"/>
              <a:t>24/01/67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C6717-E33A-4279-A2DF-C06AA6AD24E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1302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DCEE-26FE-4F11-B104-36B99F24E9A4}" type="datetimeFigureOut">
              <a:rPr lang="th-TH" smtClean="0"/>
              <a:t>24/01/67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C6717-E33A-4279-A2DF-C06AA6AD24E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6657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DCEE-26FE-4F11-B104-36B99F24E9A4}" type="datetimeFigureOut">
              <a:rPr lang="th-TH" smtClean="0"/>
              <a:t>24/01/67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99C6717-E33A-4279-A2DF-C06AA6AD24E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28268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DCEE-26FE-4F11-B104-36B99F24E9A4}" type="datetimeFigureOut">
              <a:rPr lang="th-TH" smtClean="0"/>
              <a:t>24/01/67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99C6717-E33A-4279-A2DF-C06AA6AD24E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699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DCEE-26FE-4F11-B104-36B99F24E9A4}" type="datetimeFigureOut">
              <a:rPr lang="th-TH" smtClean="0"/>
              <a:t>24/01/67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99C6717-E33A-4279-A2DF-C06AA6AD24E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71519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DCEE-26FE-4F11-B104-36B99F24E9A4}" type="datetimeFigureOut">
              <a:rPr lang="th-TH" smtClean="0"/>
              <a:t>24/01/67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C6717-E33A-4279-A2DF-C06AA6AD24E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8789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DCEE-26FE-4F11-B104-36B99F24E9A4}" type="datetimeFigureOut">
              <a:rPr lang="th-TH" smtClean="0"/>
              <a:t>24/01/67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C6717-E33A-4279-A2DF-C06AA6AD24E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3292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DCEE-26FE-4F11-B104-36B99F24E9A4}" type="datetimeFigureOut">
              <a:rPr lang="th-TH" smtClean="0"/>
              <a:t>24/01/67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C6717-E33A-4279-A2DF-C06AA6AD24E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61772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DCEE-26FE-4F11-B104-36B99F24E9A4}" type="datetimeFigureOut">
              <a:rPr lang="th-TH" smtClean="0"/>
              <a:t>24/01/67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9C6717-E33A-4279-A2DF-C06AA6AD24E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9914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BDCEE-26FE-4F11-B104-36B99F24E9A4}" type="datetimeFigureOut">
              <a:rPr lang="th-TH" smtClean="0"/>
              <a:t>24/01/67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99C6717-E33A-4279-A2DF-C06AA6AD24E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231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8C8944-E2EF-43DB-B6E3-AE50149249B5}"/>
              </a:ext>
            </a:extLst>
          </p:cNvPr>
          <p:cNvSpPr/>
          <p:nvPr/>
        </p:nvSpPr>
        <p:spPr>
          <a:xfrm>
            <a:off x="1416342" y="1026915"/>
            <a:ext cx="9587881" cy="46474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CPN1110</a:t>
            </a:r>
          </a:p>
          <a:p>
            <a:pPr algn="ctr"/>
            <a:r>
              <a:rPr lang="th-TH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การช่วยเหลือดูแลผู้ใหญ่และผู้สูงอายุ </a:t>
            </a:r>
            <a:endParaRPr lang="en-US" sz="28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r>
              <a:rPr lang="th-TH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(</a:t>
            </a:r>
            <a:r>
              <a:rPr lang="en-US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Adult and Elder Nursing</a:t>
            </a:r>
            <a:r>
              <a:rPr lang="th-TH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Assistant)</a:t>
            </a:r>
            <a:endParaRPr lang="en-US" sz="28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th-TH" sz="2400" b="1" dirty="0">
              <a:latin typeface="Leelawadee" panose="020B0502040204020203" pitchFamily="34" charset="-34"/>
              <a:ea typeface="Calibri" panose="020F0502020204030204" pitchFamily="34" charset="0"/>
              <a:cs typeface="Leelawadee" panose="020B0502040204020203" pitchFamily="34" charset="-34"/>
            </a:endParaRPr>
          </a:p>
          <a:p>
            <a:pPr algn="ctr"/>
            <a:r>
              <a:rPr lang="th-TH" sz="3600" b="1" dirty="0"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บทที่ </a:t>
            </a:r>
            <a:r>
              <a:rPr lang="en-US" sz="3600" b="1" dirty="0"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3 </a:t>
            </a:r>
            <a:endParaRPr lang="th-TH" sz="3600" b="1" dirty="0">
              <a:latin typeface="Leelawadee" panose="020B0502040204020203" pitchFamily="34" charset="-34"/>
              <a:ea typeface="Calibri" panose="020F0502020204030204" pitchFamily="34" charset="0"/>
              <a:cs typeface="Leelawadee" panose="020B0502040204020203" pitchFamily="34" charset="-34"/>
            </a:endParaRPr>
          </a:p>
          <a:p>
            <a:pPr algn="ctr"/>
            <a:r>
              <a:rPr lang="th-TH" sz="3200" b="1" dirty="0"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การปฐมพยาบาลและเทคนิคการช่วยฟื้นคืนชีพเบื้องต้น</a:t>
            </a:r>
          </a:p>
          <a:p>
            <a:pPr algn="ctr"/>
            <a:endParaRPr lang="th-TH" sz="32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th-TH" sz="32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r>
              <a:rPr lang="th-TH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อาจารย์พิมศิริ ชินคำ, </a:t>
            </a:r>
            <a:r>
              <a:rPr lang="en-US" sz="2400" b="1">
                <a:latin typeface="Leelawadee" panose="020B0502040204020203" pitchFamily="34" charset="-34"/>
                <a:cs typeface="Leelawadee" panose="020B0502040204020203" pitchFamily="34" charset="-34"/>
              </a:rPr>
              <a:t>MNS </a:t>
            </a:r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RN</a:t>
            </a:r>
            <a:endParaRPr lang="th-TH" sz="24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th-TH" sz="32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D8641A-FA5D-4316-9664-9677839BBF73}"/>
              </a:ext>
            </a:extLst>
          </p:cNvPr>
          <p:cNvCxnSpPr/>
          <p:nvPr/>
        </p:nvCxnSpPr>
        <p:spPr>
          <a:xfrm>
            <a:off x="3233393" y="4209317"/>
            <a:ext cx="647621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321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4244F0-FEC5-4B4B-8CD5-AC5DBEC4B21F}"/>
              </a:ext>
            </a:extLst>
          </p:cNvPr>
          <p:cNvSpPr/>
          <p:nvPr/>
        </p:nvSpPr>
        <p:spPr>
          <a:xfrm>
            <a:off x="2437562" y="1083223"/>
            <a:ext cx="917626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sz="3200" b="1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แผลฉีกขาด</a:t>
            </a:r>
          </a:p>
          <a:p>
            <a:pPr lvl="0"/>
            <a:endParaRPr lang="th-TH" sz="2800" u="sng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/>
            <a:r>
              <a:rPr lang="th-TH" sz="2800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สาเหตุ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: การกระแทกกับของแข็ง หรือเกิดแรงบิด แรงตึงรั้งของผิวหนัง</a:t>
            </a:r>
          </a:p>
          <a:p>
            <a:pPr lvl="0"/>
            <a:endParaRPr lang="th-TH" sz="2800" u="sng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/>
            <a:r>
              <a:rPr lang="th-TH" sz="2800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ลักษณะ/อาการ 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: เป็นแผลตัดลึกและมีผิวหนังฉีกขาด ขอบไม่เรียบ มีเลือดไหลออกมา</a:t>
            </a:r>
          </a:p>
          <a:p>
            <a:pPr lvl="0"/>
            <a:endParaRPr lang="th-TH" sz="2800" u="sng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/>
            <a:r>
              <a:rPr lang="th-TH" sz="2800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การปฐมพยาบาล 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: - ล้างสิ่งสกปรกออกจากแผล </a:t>
            </a:r>
          </a:p>
          <a:p>
            <a:pPr lvl="0"/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					- กดห้ามเลือดและยกส่วนที่เกิดแผลให้สูงขึ้น เพื่อให้					เลือดหยุดไหล และลดอาการบวม </a:t>
            </a:r>
          </a:p>
          <a:p>
            <a:pPr lvl="0"/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					- พิจารณานำส่งโรงพยาบาล</a:t>
            </a:r>
          </a:p>
        </p:txBody>
      </p:sp>
      <p:pic>
        <p:nvPicPr>
          <p:cNvPr id="21506" name="Picture 2" descr="นสพ.คนนั้นอาศัยอยู่ในร้านกาแฟ on Twitter: &quot;2-แผลฉีกขาด ; ลึกกว่าแผลถลอก  แบบนี้จะมีเลือดไหล 2.2-เลือดไหลไม่หยุดทำยังไง &amp;gt;&amp;gt; ถ้ามันไม่หยุด  ที่ควรทำคือ 'กด' ตรงๆ จะใช้ผ้าสะอาดกดก็ได้(ถ้ามี)  หรือถ้าไม่มีก็ใช้มือกดเนี่ยแหละ 2.3-มีคนเคยแนะนำว่า ...">
            <a:extLst>
              <a:ext uri="{FF2B5EF4-FFF2-40B4-BE49-F238E27FC236}">
                <a16:creationId xmlns:a16="http://schemas.microsoft.com/office/drawing/2014/main" id="{590192E7-9C8E-42F4-9814-1A6A6A223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51" y="134234"/>
            <a:ext cx="23431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069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7" name="กล่องข้อความ 4">
            <a:extLst>
              <a:ext uri="{FF2B5EF4-FFF2-40B4-BE49-F238E27FC236}">
                <a16:creationId xmlns:a16="http://schemas.microsoft.com/office/drawing/2014/main" id="{DD6E27FE-B55A-4DCA-8BA1-120BF40BF16E}"/>
              </a:ext>
            </a:extLst>
          </p:cNvPr>
          <p:cNvSpPr txBox="1"/>
          <p:nvPr/>
        </p:nvSpPr>
        <p:spPr>
          <a:xfrm>
            <a:off x="1871437" y="1412053"/>
            <a:ext cx="965754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แผลวัสดุปักคา</a:t>
            </a:r>
          </a:p>
          <a:p>
            <a:endParaRPr lang="th-TH" sz="2800" u="sng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สาเหตุ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: อุบัติเหตุ </a:t>
            </a:r>
            <a:r>
              <a:rPr lang="th-TH" sz="2800" dirty="0" err="1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การทำ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ร้ายร่างกาย ฯลฯ </a:t>
            </a:r>
          </a:p>
          <a:p>
            <a:endParaRPr lang="th-TH" sz="2800" u="sng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ลักษณะ/อาการ 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: วัสดุที่ทิ่มแทงเข้าไปในร่างกายนั้น ยังคงปักคาอยู่ อาจมี					เลือดออกไม่มาก </a:t>
            </a:r>
          </a:p>
          <a:p>
            <a:endParaRPr lang="th-TH" sz="2800" u="sng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การปฐมพยาบาล 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: - </a:t>
            </a:r>
            <a:r>
              <a:rPr lang="th-TH" sz="2800" dirty="0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ห้ามเลือดที่ออกภายนอกโดยวิธีกด 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ไปที่ขอบ							บาดแผล หรือกดหลอดเลือดแดงเหนือบาดแผล </a:t>
            </a:r>
          </a:p>
          <a:p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					- ทำให้วัสดุและอวัยวะส่วนนั้นอยู่นิ่ง นำส่งโรงพยาบาล</a:t>
            </a:r>
          </a:p>
        </p:txBody>
      </p:sp>
      <p:pic>
        <p:nvPicPr>
          <p:cNvPr id="22530" name="Picture 2" descr="Untitled">
            <a:extLst>
              <a:ext uri="{FF2B5EF4-FFF2-40B4-BE49-F238E27FC236}">
                <a16:creationId xmlns:a16="http://schemas.microsoft.com/office/drawing/2014/main" id="{8CD4EADF-EE14-40A0-A6D1-4824A0EF2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188" y="1204913"/>
            <a:ext cx="2930652" cy="195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01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6" name="กล่องข้อความ 4">
            <a:extLst>
              <a:ext uri="{FF2B5EF4-FFF2-40B4-BE49-F238E27FC236}">
                <a16:creationId xmlns:a16="http://schemas.microsoft.com/office/drawing/2014/main" id="{B61F7572-3872-442C-BCEA-E83EC8A546BB}"/>
              </a:ext>
            </a:extLst>
          </p:cNvPr>
          <p:cNvSpPr txBox="1"/>
          <p:nvPr/>
        </p:nvSpPr>
        <p:spPr>
          <a:xfrm>
            <a:off x="1815394" y="602456"/>
            <a:ext cx="1022577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แผลอวัยวะภายในโผล่</a:t>
            </a:r>
          </a:p>
          <a:p>
            <a:endParaRPr lang="th-TH" sz="2800" u="sng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สาเหตุ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: เกิดการฉีกขาดของผิวหนังและกล้ามเนื้อบริเวณช่องท้อง</a:t>
            </a:r>
          </a:p>
          <a:p>
            <a:endParaRPr lang="th-TH" sz="2800" u="sng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ลักษณะ/อาการ 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: เกิดแผลฉีกขาด และมีอวัยวะภายในโผล่ออกมานอกร่างกาย</a:t>
            </a:r>
          </a:p>
          <a:p>
            <a:endParaRPr lang="th-TH" sz="2800" u="sng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การปฐมพยาบาล 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: ใช้ผลิตภัณฑ์ปิดแผลหรือผ้าสะอาด ชุบน้ำเกลือล้างแผล หรือน้ำสะอาด ปิดทับอวัยวะที่โผล่ออกมา นำส่งโรงพยาบาล</a:t>
            </a:r>
          </a:p>
        </p:txBody>
      </p:sp>
      <p:pic>
        <p:nvPicPr>
          <p:cNvPr id="20482" name="Picture 2" descr="บาดแผล - สารานุกรมไทยสำหรับเยาวชนฯ">
            <a:extLst>
              <a:ext uri="{FF2B5EF4-FFF2-40B4-BE49-F238E27FC236}">
                <a16:creationId xmlns:a16="http://schemas.microsoft.com/office/drawing/2014/main" id="{A447A8FE-472D-4AE0-903F-5ECD60E52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853" y="4102979"/>
            <a:ext cx="2255118" cy="2755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088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6" name="กล่องข้อความ 4">
            <a:extLst>
              <a:ext uri="{FF2B5EF4-FFF2-40B4-BE49-F238E27FC236}">
                <a16:creationId xmlns:a16="http://schemas.microsoft.com/office/drawing/2014/main" id="{09684CB8-F11D-427D-BFFA-C9814428263C}"/>
              </a:ext>
            </a:extLst>
          </p:cNvPr>
          <p:cNvSpPr txBox="1"/>
          <p:nvPr/>
        </p:nvSpPr>
        <p:spPr>
          <a:xfrm>
            <a:off x="1802824" y="536468"/>
            <a:ext cx="9813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แผลอวัยวะส่วนปลายขาด</a:t>
            </a:r>
          </a:p>
          <a:p>
            <a:endParaRPr lang="th-TH" sz="2800" u="sng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สาเหตุ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: ถูกของมีคม หรือเกิดการบดทับ จนอวัยวะส่วนปลายขาดออก</a:t>
            </a:r>
          </a:p>
          <a:p>
            <a:endParaRPr lang="th-TH" sz="2800" u="sng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ลักษณะ/อาการ 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: อวัยวะส่วนปลายขาดออกจากร่างกาย หากเสียเลือดมากอาจทำให้ผู้ป่วยเสียชีวิตได้ </a:t>
            </a:r>
          </a:p>
          <a:p>
            <a:endParaRPr lang="th-TH" sz="2800" u="sng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การปฐมพยาบาล : </a:t>
            </a:r>
          </a:p>
          <a:p>
            <a:pPr marL="457200" indent="-457200">
              <a:buFontTx/>
              <a:buChar char="-"/>
            </a:pP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ทำการห้ามเลือดตามลักษณะของบาดแผล </a:t>
            </a:r>
          </a:p>
          <a:p>
            <a:pPr marL="457200" indent="-457200">
              <a:buFontTx/>
              <a:buChar char="-"/>
            </a:pPr>
            <a:r>
              <a:rPr lang="th-TH" sz="2800" dirty="0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นำอวัยวะส่วนที่ขาดใส่ถุงสะอาด 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แล้วนำถุงนั้นไป</a:t>
            </a:r>
            <a:r>
              <a:rPr lang="th-TH" sz="2800" dirty="0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แช่ในถุงน้ำแข็ง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ผสมน้ำอีกชั้นหนึ่ง</a:t>
            </a:r>
          </a:p>
          <a:p>
            <a:pPr marL="571500" indent="-571500">
              <a:buFontTx/>
              <a:buChar char="-"/>
            </a:pP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นำส่งโรงพยาบาล</a:t>
            </a:r>
            <a:endParaRPr lang="th-TH" sz="3600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9458" name="Picture 2" descr="ลูกนิ้วขาด ทำไงดี วิธีปฐมพยาบาลเบื้องต้น ถ้าอวัยวะขาด - Amarin Baby &amp; Kids">
            <a:extLst>
              <a:ext uri="{FF2B5EF4-FFF2-40B4-BE49-F238E27FC236}">
                <a16:creationId xmlns:a16="http://schemas.microsoft.com/office/drawing/2014/main" id="{CB3919D9-FAEE-4C3A-9F0D-8C4783A79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815" y="4900430"/>
            <a:ext cx="3516811" cy="1849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617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E1F5F4-50EE-458B-87D8-BFE4E387CAAF}"/>
              </a:ext>
            </a:extLst>
          </p:cNvPr>
          <p:cNvSpPr/>
          <p:nvPr/>
        </p:nvSpPr>
        <p:spPr>
          <a:xfrm>
            <a:off x="3099827" y="1204912"/>
            <a:ext cx="5992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>
                <a:solidFill>
                  <a:prstClr val="black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เทคนิคการช่วยฟื้นคืนชีพเบื้องต้น</a:t>
            </a:r>
            <a:endParaRPr lang="th-TH" dirty="0"/>
          </a:p>
        </p:txBody>
      </p:sp>
      <p:pic>
        <p:nvPicPr>
          <p:cNvPr id="18434" name="Picture 2" descr="การทำ CPR วิธีปฐมพยาบาลที่เพิ่มโอกาสรอดชีวิต -">
            <a:extLst>
              <a:ext uri="{FF2B5EF4-FFF2-40B4-BE49-F238E27FC236}">
                <a16:creationId xmlns:a16="http://schemas.microsoft.com/office/drawing/2014/main" id="{A7CB143D-09E0-422D-A323-DE6D301EE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538" y="2356701"/>
            <a:ext cx="4425247" cy="378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610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72FF69-CC80-4BAA-B12D-B7F54F2C15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79" t="30274" r="24659" b="19028"/>
          <a:stretch/>
        </p:blipFill>
        <p:spPr>
          <a:xfrm>
            <a:off x="2336479" y="1069818"/>
            <a:ext cx="8498062" cy="4718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5588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748770-B570-49B4-A020-FFAD7DC76F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18" t="37939" r="25000" b="11752"/>
          <a:stretch/>
        </p:blipFill>
        <p:spPr>
          <a:xfrm>
            <a:off x="2215298" y="763571"/>
            <a:ext cx="8641238" cy="4713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9328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25EF29-716D-4321-925B-4087618301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19" t="33265" r="24923" b="16288"/>
          <a:stretch/>
        </p:blipFill>
        <p:spPr>
          <a:xfrm>
            <a:off x="2375554" y="1091791"/>
            <a:ext cx="8305723" cy="4536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6119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A46994-5360-4F71-A827-02BC21039E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64" t="28866" r="24845" b="20275"/>
          <a:stretch/>
        </p:blipFill>
        <p:spPr>
          <a:xfrm>
            <a:off x="2526129" y="1102936"/>
            <a:ext cx="8805144" cy="4826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6072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CC6FF7-D6B4-4FB6-9246-C6E8569757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55" t="36288" r="24845" b="13540"/>
          <a:stretch/>
        </p:blipFill>
        <p:spPr>
          <a:xfrm>
            <a:off x="2055169" y="1204912"/>
            <a:ext cx="9189094" cy="4939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1435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172899-3492-442F-849E-4101A87D010D}"/>
              </a:ext>
            </a:extLst>
          </p:cNvPr>
          <p:cNvSpPr/>
          <p:nvPr/>
        </p:nvSpPr>
        <p:spPr>
          <a:xfrm>
            <a:off x="2567232" y="178250"/>
            <a:ext cx="7934228" cy="3824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Tx/>
              <a:buNone/>
              <a:tabLst/>
              <a:defRPr/>
            </a:pPr>
            <a:endParaRPr kumimoji="0" lang="th-TH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Tx/>
              <a:buNone/>
              <a:tabLst/>
              <a:defRPr/>
            </a:pPr>
            <a:r>
              <a:rPr kumimoji="0" lang="th-TH" sz="3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การปฐมพยาบาล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Tx/>
              <a:buNone/>
              <a:tabLst/>
              <a:defRPr/>
            </a:pPr>
            <a:endParaRPr kumimoji="0" lang="th-TH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Tx/>
              <a:buNone/>
              <a:tabLst/>
              <a:defRPr/>
            </a:pP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	</a:t>
            </a:r>
            <a:r>
              <a:rPr kumimoji="0" lang="th-TH" sz="2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การให้ความช่วยเหลือแก่บุคคลที่กำลังเจ็บป่วยหรือบาดเจ็บ เพื่อรักษาชีวิต </a:t>
            </a: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ป้องกันมิให้สภาวะนั้นเลวลง </a:t>
            </a:r>
            <a:r>
              <a:rPr kumimoji="0" lang="th-TH" sz="2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และ/หรือเพื่อส่งเสริมการฟื้นตัว ก่อนการช่วยเหลือของบุคลากรทางการแพทย์จะมาถึง </a:t>
            </a:r>
          </a:p>
        </p:txBody>
      </p:sp>
      <p:pic>
        <p:nvPicPr>
          <p:cNvPr id="30722" name="Picture 2" descr="First Aid : การปฐมพยาบาลเบื้องต้น ช่วยเหลือชีวิตอย่างเร่งด่วน">
            <a:extLst>
              <a:ext uri="{FF2B5EF4-FFF2-40B4-BE49-F238E27FC236}">
                <a16:creationId xmlns:a16="http://schemas.microsoft.com/office/drawing/2014/main" id="{713863F4-D9E1-4FDE-9153-18C269D73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812" y="4145897"/>
            <a:ext cx="3759135" cy="2492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66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C18CED-8207-46FB-9897-1D6F1D05B2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64" t="32165" r="29794" b="20688"/>
          <a:stretch/>
        </p:blipFill>
        <p:spPr>
          <a:xfrm>
            <a:off x="2262433" y="1084082"/>
            <a:ext cx="8883155" cy="4986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5918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CDE992-023C-4CE9-BA27-E7765AE471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54" t="27079" r="24691" b="23024"/>
          <a:stretch/>
        </p:blipFill>
        <p:spPr>
          <a:xfrm>
            <a:off x="2281288" y="1204912"/>
            <a:ext cx="8842496" cy="4713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2148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EFEE40-AA6C-46A3-B8BC-B7055F4F61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32" t="22406" r="24845" b="26323"/>
          <a:stretch/>
        </p:blipFill>
        <p:spPr>
          <a:xfrm>
            <a:off x="2044102" y="1121790"/>
            <a:ext cx="9338598" cy="5137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5592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0F80F7-639E-46D4-9F75-929EA76DF8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41" t="30103" r="24923" b="19313"/>
          <a:stretch/>
        </p:blipFill>
        <p:spPr>
          <a:xfrm>
            <a:off x="2044102" y="1065957"/>
            <a:ext cx="9084032" cy="4967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0740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DE3C88-5832-4A87-BDF5-A35508E06E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37" t="25566" r="28247" b="24949"/>
          <a:stretch/>
        </p:blipFill>
        <p:spPr>
          <a:xfrm>
            <a:off x="2044102" y="906341"/>
            <a:ext cx="9103934" cy="5277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3326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54C6FB-E411-4C58-8547-CDE48E5FB3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48" t="34364" r="27011" b="15876"/>
          <a:stretch/>
        </p:blipFill>
        <p:spPr>
          <a:xfrm>
            <a:off x="2483041" y="900707"/>
            <a:ext cx="8534731" cy="5056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3568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DB6487-4393-473E-A947-AE5BA5C40E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63" t="28866" r="31186" b="21374"/>
          <a:stretch/>
        </p:blipFill>
        <p:spPr>
          <a:xfrm>
            <a:off x="2837468" y="845574"/>
            <a:ext cx="7874524" cy="5503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5890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75816A-900F-4006-BC59-8FE9A035B8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20" t="24330" r="24923" b="25636"/>
          <a:stretch/>
        </p:blipFill>
        <p:spPr>
          <a:xfrm>
            <a:off x="1952129" y="1110644"/>
            <a:ext cx="9386403" cy="5256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0687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DA4623-6842-41E9-9A97-319B38736A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65" t="32305" r="24845" b="18624"/>
          <a:stretch/>
        </p:blipFill>
        <p:spPr>
          <a:xfrm>
            <a:off x="2110477" y="989815"/>
            <a:ext cx="9133786" cy="5167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1308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CE4420-7756-4915-B3F7-522CFF5356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96" t="27492" r="29716" b="22749"/>
          <a:stretch/>
        </p:blipFill>
        <p:spPr>
          <a:xfrm>
            <a:off x="2388057" y="970687"/>
            <a:ext cx="8738715" cy="5194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1272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6" name="กล่องข้อความ 4">
            <a:extLst>
              <a:ext uri="{FF2B5EF4-FFF2-40B4-BE49-F238E27FC236}">
                <a16:creationId xmlns:a16="http://schemas.microsoft.com/office/drawing/2014/main" id="{BE83C0F8-3C9C-478F-A68D-ABAEE92D48DE}"/>
              </a:ext>
            </a:extLst>
          </p:cNvPr>
          <p:cNvSpPr txBox="1"/>
          <p:nvPr/>
        </p:nvSpPr>
        <p:spPr>
          <a:xfrm>
            <a:off x="2754635" y="1360259"/>
            <a:ext cx="860952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เป็นลม</a:t>
            </a:r>
          </a:p>
          <a:p>
            <a:endParaRPr lang="th-TH" sz="2800" u="sng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สาเหตุ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: ความดันในเลือดที่ลดต่ำลง ทำให้เลือดไปเลี้ยงสมองไม่ทัน</a:t>
            </a:r>
          </a:p>
          <a:p>
            <a:endParaRPr lang="th-TH" sz="2800" u="sng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อาการ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: วิงเวียนหรือมีอาการบ้านหมุน มองเห็นภาพเป็นจุดดำมืด หน้าซีด หูอื้อ อ่อนแรง </a:t>
            </a:r>
            <a:r>
              <a:rPr lang="th-TH" sz="2800" dirty="0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เหงื่อออกมาก ตัวเย็น</a:t>
            </a:r>
          </a:p>
          <a:p>
            <a:endParaRPr lang="th-TH" sz="2800" u="sng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การปฐมพยาบาล 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: นอนราบไม่หนุนหมอน ยกขาสูง คลายเสื้อผ้า </a:t>
            </a:r>
            <a:r>
              <a:rPr lang="th-TH" sz="2800" dirty="0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ห้ามมุงดู 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ให้อากาศถ่ายเท ใช้ผ้าเย็นเช็ดคอ ใบหน้า แขน ขา เมื่อผู้ป่วยรู้สึกตัวให้ดื่มน้ำหรือน้ำหวาน</a:t>
            </a:r>
          </a:p>
        </p:txBody>
      </p:sp>
      <p:pic>
        <p:nvPicPr>
          <p:cNvPr id="29698" name="Picture 2" descr="อสม.com">
            <a:extLst>
              <a:ext uri="{FF2B5EF4-FFF2-40B4-BE49-F238E27FC236}">
                <a16:creationId xmlns:a16="http://schemas.microsoft.com/office/drawing/2014/main" id="{7A9F40D0-AD02-4977-8852-32AF3A3DE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10" y="103496"/>
            <a:ext cx="3008869" cy="225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484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5B618F-297C-44C8-9CFE-4DEA715F65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64" t="22818" r="25773" b="27285"/>
          <a:stretch/>
        </p:blipFill>
        <p:spPr>
          <a:xfrm>
            <a:off x="2299445" y="1204912"/>
            <a:ext cx="8944818" cy="489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3214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E4AA18-9289-4721-A02D-3F902C6E6A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5" t="30241" r="24691" b="18488"/>
          <a:stretch/>
        </p:blipFill>
        <p:spPr>
          <a:xfrm>
            <a:off x="2442427" y="1204912"/>
            <a:ext cx="8801836" cy="4900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243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1B591B-7BC0-4D78-8FCE-5358223EFE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71" t="37663" r="25850" b="12440"/>
          <a:stretch/>
        </p:blipFill>
        <p:spPr>
          <a:xfrm>
            <a:off x="2499330" y="1087853"/>
            <a:ext cx="8744933" cy="5246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8570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9896D-96C4-4960-9916-D2536950EC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28" t="33402" r="24923" b="16151"/>
          <a:stretch/>
        </p:blipFill>
        <p:spPr>
          <a:xfrm>
            <a:off x="2176732" y="1204912"/>
            <a:ext cx="8827491" cy="4849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535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C55B7-5773-49A4-AEB7-A8C80BE8B4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93" t="29690" r="29022" b="21374"/>
          <a:stretch/>
        </p:blipFill>
        <p:spPr>
          <a:xfrm>
            <a:off x="2513849" y="1099577"/>
            <a:ext cx="8383537" cy="5282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28147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E9F2FD-CF46-4A50-832E-3F2A3FD48C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72" t="24605" r="25000" b="26186"/>
          <a:stretch/>
        </p:blipFill>
        <p:spPr>
          <a:xfrm>
            <a:off x="2329893" y="1009313"/>
            <a:ext cx="8914370" cy="5372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2985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A28F2-95F9-480D-A471-A221B61188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73" t="32165" r="24768" b="17251"/>
          <a:stretch/>
        </p:blipFill>
        <p:spPr>
          <a:xfrm>
            <a:off x="2224041" y="1204912"/>
            <a:ext cx="9020222" cy="4939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59124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26382B-75B5-41A1-9687-51E4F2058F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86" t="27354" r="24923" b="22887"/>
          <a:stretch/>
        </p:blipFill>
        <p:spPr>
          <a:xfrm>
            <a:off x="2495966" y="916380"/>
            <a:ext cx="8637089" cy="5211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39627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B1B869-0A87-4D78-813D-58AFFB5A7A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01" t="35326" r="25464" b="26186"/>
          <a:stretch/>
        </p:blipFill>
        <p:spPr>
          <a:xfrm>
            <a:off x="2564091" y="1831841"/>
            <a:ext cx="8540684" cy="3673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91330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A055C4-177C-4BFD-B894-BCD13F3E50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28" t="30378" r="25696" b="22887"/>
          <a:stretch/>
        </p:blipFill>
        <p:spPr>
          <a:xfrm>
            <a:off x="2856322" y="1531309"/>
            <a:ext cx="8147901" cy="421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8998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6" name="สี่เหลี่ยมผืนผ้า 3">
            <a:extLst>
              <a:ext uri="{FF2B5EF4-FFF2-40B4-BE49-F238E27FC236}">
                <a16:creationId xmlns:a16="http://schemas.microsoft.com/office/drawing/2014/main" id="{9D9A015E-4CA4-486A-8C4B-2A5C46ED6629}"/>
              </a:ext>
            </a:extLst>
          </p:cNvPr>
          <p:cNvSpPr/>
          <p:nvPr/>
        </p:nvSpPr>
        <p:spPr>
          <a:xfrm>
            <a:off x="1615939" y="571596"/>
            <a:ext cx="962832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ลมแดด </a:t>
            </a:r>
            <a:r>
              <a:rPr lang="en-US" sz="3200" b="1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(Heat Stroke)</a:t>
            </a:r>
            <a:endParaRPr lang="th-TH" sz="3200" b="1" u="sng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th-TH" sz="2800" u="sng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สาเหตุ 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: ความล้มเหลวในการรักษาอุณหภูมิของร่างกายให้คงที่</a:t>
            </a:r>
          </a:p>
          <a:p>
            <a:endParaRPr lang="th-TH" sz="2800" u="sng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อาการ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: อ่อนแรง วิงเวียนศีรษะ คลื่นไส้ กระสับกระส่าย </a:t>
            </a:r>
            <a:r>
              <a:rPr lang="th-TH" sz="2800" dirty="0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อุณหภูมิร่างกายสูงเกิน 40.5 องศาเซลเซียส 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หากรุนแรงมากอาจทำให้เสียชีวิตได้</a:t>
            </a:r>
          </a:p>
          <a:p>
            <a:endParaRPr lang="th-TH" sz="2800" u="sng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การปฐมพยาบาล 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: ลดอุณหภูมิภายในร่างกายของผู้ป่วย เช่น การใช้น้ำพรมตามร่างกาย และ/หรือใช้ถุงน้ำเย็นประคบ</a:t>
            </a:r>
          </a:p>
        </p:txBody>
      </p:sp>
      <p:pic>
        <p:nvPicPr>
          <p:cNvPr id="28674" name="Picture 2" descr="Heat stroke โรคลมแดด อันตรายถึงชีวิต">
            <a:extLst>
              <a:ext uri="{FF2B5EF4-FFF2-40B4-BE49-F238E27FC236}">
                <a16:creationId xmlns:a16="http://schemas.microsoft.com/office/drawing/2014/main" id="{311D4C4D-4921-4492-A4EB-61DE1670B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r="26619"/>
          <a:stretch/>
        </p:blipFill>
        <p:spPr bwMode="auto">
          <a:xfrm>
            <a:off x="9927461" y="4623851"/>
            <a:ext cx="2264539" cy="2314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0607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426919-C389-4E24-8558-A6A3F0E6CB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78" t="25979" r="28556" b="25086"/>
          <a:stretch/>
        </p:blipFill>
        <p:spPr>
          <a:xfrm>
            <a:off x="2449840" y="1204912"/>
            <a:ext cx="8676931" cy="5063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0077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464714-EB22-4C54-AF35-20470D2B38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5" t="21306" r="25000" b="29347"/>
          <a:stretch/>
        </p:blipFill>
        <p:spPr>
          <a:xfrm>
            <a:off x="2275640" y="1204912"/>
            <a:ext cx="9074231" cy="5209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01262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835D7E-D3C5-41B1-93E3-4D0F327E3A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64" t="29141" r="25077" b="25910"/>
          <a:stretch/>
        </p:blipFill>
        <p:spPr>
          <a:xfrm>
            <a:off x="2366127" y="1431154"/>
            <a:ext cx="8973005" cy="4366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8202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C25DAD-21E7-4807-8297-1852655561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31" t="36564" r="25232" b="13952"/>
          <a:stretch/>
        </p:blipFill>
        <p:spPr>
          <a:xfrm>
            <a:off x="2338265" y="1318034"/>
            <a:ext cx="9008511" cy="4818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4138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1FE77A-14FA-4F58-BA0F-3AD60B9516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42" t="31890" r="24845" b="17251"/>
          <a:stretch/>
        </p:blipFill>
        <p:spPr>
          <a:xfrm>
            <a:off x="2256983" y="1270899"/>
            <a:ext cx="9066853" cy="4977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90706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494053-FD4A-43DA-B5A1-A45A6DBCBD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73" t="27079" r="30180" b="22612"/>
          <a:stretch/>
        </p:blipFill>
        <p:spPr>
          <a:xfrm>
            <a:off x="2861377" y="1355776"/>
            <a:ext cx="8142846" cy="4950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34086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13AC71-5B63-404E-A88D-F002F960C8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39" t="30515" r="30569" b="19725"/>
          <a:stretch/>
        </p:blipFill>
        <p:spPr>
          <a:xfrm>
            <a:off x="2657132" y="1110196"/>
            <a:ext cx="8347091" cy="5036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37749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6356C0-D75B-4AE8-9654-55FD3EDBFC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32" t="25705" r="24845" b="23849"/>
          <a:stretch/>
        </p:blipFill>
        <p:spPr>
          <a:xfrm>
            <a:off x="1847048" y="1038375"/>
            <a:ext cx="9397215" cy="5086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889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103E85-8D50-412F-AF32-4A9F45B790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28" t="33127" r="25232" b="16289"/>
          <a:stretch/>
        </p:blipFill>
        <p:spPr>
          <a:xfrm>
            <a:off x="2550157" y="1178351"/>
            <a:ext cx="8694106" cy="4818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90444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372331-E0E8-44F2-8E98-7C76775182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64" t="37388" r="30490" b="13540"/>
          <a:stretch/>
        </p:blipFill>
        <p:spPr>
          <a:xfrm>
            <a:off x="2554663" y="1121790"/>
            <a:ext cx="8107051" cy="4807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1751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6" name="กล่องข้อความ 4">
            <a:extLst>
              <a:ext uri="{FF2B5EF4-FFF2-40B4-BE49-F238E27FC236}">
                <a16:creationId xmlns:a16="http://schemas.microsoft.com/office/drawing/2014/main" id="{B5F36D36-60C2-47BF-8641-77E3D1D16CB0}"/>
              </a:ext>
            </a:extLst>
          </p:cNvPr>
          <p:cNvSpPr txBox="1"/>
          <p:nvPr/>
        </p:nvSpPr>
        <p:spPr>
          <a:xfrm>
            <a:off x="2044102" y="1197620"/>
            <a:ext cx="9811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ภาวะชักหรือลมชัก</a:t>
            </a:r>
          </a:p>
          <a:p>
            <a:endParaRPr lang="th-TH" sz="2800" u="sng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สาเหตุ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: ความผิดปกติของคลื่นไฟฟ้าสมอง ความผิดปกติทางชีวเคมี </a:t>
            </a:r>
          </a:p>
          <a:p>
            <a:endParaRPr lang="th-TH" sz="2800" u="sng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อาการ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: มีอาการเกร็งทั่วร่างกาย หน้าเขียว กัดฟันแน่น กำมือ ตาเบิกกว้าง รูม่าน ตาขยาย กลั้นปัสสาวะ-อุจจาระไม่อยู่</a:t>
            </a:r>
          </a:p>
          <a:p>
            <a:endParaRPr lang="th-TH" sz="2800" u="sng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การปฐมพยาบาล 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: วางผ้าหนุนศีรษะ จัดให้ตะแคงหน้า ป้องกันการสำลัก </a:t>
            </a:r>
            <a:r>
              <a:rPr lang="th-TH" sz="2800" dirty="0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ห้ามใช้นิ้วหรือ สิ่งของง้างปากผู้ป่วย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ปลดขยายเสื้อผ้าที่รัดตรึงร่างกายออก </a:t>
            </a:r>
            <a:r>
              <a:rPr lang="th-TH" sz="2800" dirty="0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ไม่กดหรือผูกมัดผู้ป่วย</a:t>
            </a:r>
          </a:p>
        </p:txBody>
      </p:sp>
    </p:spTree>
    <p:extLst>
      <p:ext uri="{BB962C8B-B14F-4D97-AF65-F5344CB8AC3E}">
        <p14:creationId xmlns:p14="http://schemas.microsoft.com/office/powerpoint/2010/main" val="31962723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4BE9CC-5A17-4ECA-96B7-A007008F6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64" t="31753" r="27783" b="20000"/>
          <a:stretch/>
        </p:blipFill>
        <p:spPr>
          <a:xfrm>
            <a:off x="2609047" y="1312682"/>
            <a:ext cx="8635216" cy="4758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60311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AE59A5-2E91-4244-8702-BCEC128D60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87" t="27767" r="24768" b="22749"/>
          <a:stretch/>
        </p:blipFill>
        <p:spPr>
          <a:xfrm>
            <a:off x="2044102" y="1204912"/>
            <a:ext cx="9200637" cy="4892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37382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DC3297-BD90-4060-869E-259F4842CA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17" t="29904" r="32216" b="30860"/>
          <a:stretch/>
        </p:blipFill>
        <p:spPr>
          <a:xfrm>
            <a:off x="2544523" y="951494"/>
            <a:ext cx="8136046" cy="543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597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A06376-44E7-47F7-AB2B-4632178186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56" t="41097" r="36212" b="28522"/>
          <a:stretch/>
        </p:blipFill>
        <p:spPr>
          <a:xfrm>
            <a:off x="4567244" y="819273"/>
            <a:ext cx="3685880" cy="2083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C426D-485F-4012-9CA8-B4F1B9E1B9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88" t="32440" r="14717" b="12303"/>
          <a:stretch/>
        </p:blipFill>
        <p:spPr>
          <a:xfrm>
            <a:off x="2883845" y="3055269"/>
            <a:ext cx="7278922" cy="320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59061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68CE2D-BA05-4BF6-AFF2-DFD29F5D5D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49" t="50000" r="30180" b="16564"/>
          <a:stretch/>
        </p:blipFill>
        <p:spPr>
          <a:xfrm>
            <a:off x="2675118" y="2212565"/>
            <a:ext cx="7853895" cy="3632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3BABC7-B6F0-4AE8-A1AB-857E7248693F}"/>
              </a:ext>
            </a:extLst>
          </p:cNvPr>
          <p:cNvSpPr txBox="1"/>
          <p:nvPr/>
        </p:nvSpPr>
        <p:spPr>
          <a:xfrm>
            <a:off x="4033713" y="1088639"/>
            <a:ext cx="5468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การประเมินรูม่านตา </a:t>
            </a:r>
            <a:r>
              <a:rPr lang="en-US" sz="3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(Pupil</a:t>
            </a:r>
            <a:r>
              <a:rPr lang="en-US" sz="3200" dirty="0">
                <a:latin typeface="Leelawadee" panose="020B0502040204020203" pitchFamily="34" charset="-34"/>
                <a:cs typeface="Leelawadee" panose="020B0502040204020203" pitchFamily="34" charset="-34"/>
              </a:rPr>
              <a:t>)</a:t>
            </a:r>
            <a:endParaRPr lang="th-TH" sz="32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300866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98425B-5ABA-4870-A496-10AE9987EE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73" t="37526" r="24614" b="13402"/>
          <a:stretch/>
        </p:blipFill>
        <p:spPr>
          <a:xfrm>
            <a:off x="2477335" y="1455573"/>
            <a:ext cx="8962620" cy="4747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86918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9C8851-18EB-4CE8-89E8-94B3837FFE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64" t="33402" r="25000" b="16014"/>
          <a:stretch/>
        </p:blipFill>
        <p:spPr>
          <a:xfrm>
            <a:off x="2665870" y="1204912"/>
            <a:ext cx="8578393" cy="4690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86622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9AC6D1-E075-431A-8BEF-D2A9251528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42" t="29004" r="24845" b="20412"/>
          <a:stretch/>
        </p:blipFill>
        <p:spPr>
          <a:xfrm>
            <a:off x="2780907" y="1308359"/>
            <a:ext cx="8305014" cy="453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5042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AD7FA7-3CFC-4808-A415-0508D774B7A5}"/>
              </a:ext>
            </a:extLst>
          </p:cNvPr>
          <p:cNvSpPr/>
          <p:nvPr/>
        </p:nvSpPr>
        <p:spPr>
          <a:xfrm>
            <a:off x="3132841" y="1646053"/>
            <a:ext cx="75665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คำถามท้ายบท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4000" kern="0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เมื่อพบผู้ป่วยหมดสติ ในกรณีเร่งด่วน สามารถคลำชีพจรที่บริเวณใดได้บ้าง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228267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AD7FA7-3CFC-4808-A415-0508D774B7A5}"/>
              </a:ext>
            </a:extLst>
          </p:cNvPr>
          <p:cNvSpPr/>
          <p:nvPr/>
        </p:nvSpPr>
        <p:spPr>
          <a:xfrm>
            <a:off x="3132842" y="1646053"/>
            <a:ext cx="82170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คำถามท้ายบท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4000" kern="0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 defTabSz="914400"/>
            <a:r>
              <a:rPr lang="th-TH" sz="4000" dirty="0">
                <a:latin typeface="Leelawadee" panose="020B0502040204020203" pitchFamily="34" charset="-34"/>
                <a:cs typeface="Leelawadee" panose="020B0502040204020203" pitchFamily="34" charset="-34"/>
              </a:rPr>
              <a:t>เมื่อพบผู้ป่วยหมดสติ หลังขอความช่วยเหลือ ควรปฏิบัติอะไรเป็น</a:t>
            </a:r>
            <a:r>
              <a:rPr lang="th-TH" sz="4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อันดับแรก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79927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EFD854-A081-4328-8D02-D3CA7CFB0CD9}"/>
              </a:ext>
            </a:extLst>
          </p:cNvPr>
          <p:cNvSpPr/>
          <p:nvPr/>
        </p:nvSpPr>
        <p:spPr>
          <a:xfrm>
            <a:off x="2641599" y="659011"/>
            <a:ext cx="7956223" cy="4624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sng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สิ่งแปลกปลอมเข้าตา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th-TH" sz="28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kumimoji="0" lang="th-TH" sz="2800" i="0" u="sng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สาเหตุ</a:t>
            </a:r>
            <a:r>
              <a:rPr kumimoji="0" lang="th-TH" sz="28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 : ฝุ่นผง แมลง สิ่งแปลกปลอมอื่น ๆ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th-TH" sz="28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kumimoji="0" lang="th-TH" sz="2800" i="0" u="sng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ลักษณะ/อาการ </a:t>
            </a:r>
            <a:r>
              <a:rPr kumimoji="0" lang="th-TH" sz="28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: เจ็บ เคืองตา น้ำตาไหล ตาแดง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th-TH" sz="28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kumimoji="0" lang="th-TH" sz="2800" i="0" u="sng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การปฐมพยาบาล </a:t>
            </a:r>
            <a:r>
              <a:rPr kumimoji="0" lang="th-TH" sz="28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: ให้ผู้ป่วยตะแคงหน้า ให้ตาข้างที่เจ็บอยู่ด้านล่าง ใช้น้ำสะอาดล้างผ่าน </a:t>
            </a:r>
            <a:r>
              <a:rPr kumimoji="0" lang="th-TH" sz="2800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จากหัวตาไปทางหางตา </a:t>
            </a:r>
            <a:r>
              <a:rPr kumimoji="0" lang="th-TH" sz="28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หรือใช้สำลีก้าน/มุมผ้าสะอาดเขี่ยออก หากยังไม่ออกให้ไปพบแพทย์</a:t>
            </a:r>
            <a:br>
              <a:rPr kumimoji="0" lang="th-TH" sz="28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</a:br>
            <a:endParaRPr kumimoji="0" lang="th-TH" sz="105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756077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AD7FA7-3CFC-4808-A415-0508D774B7A5}"/>
              </a:ext>
            </a:extLst>
          </p:cNvPr>
          <p:cNvSpPr/>
          <p:nvPr/>
        </p:nvSpPr>
        <p:spPr>
          <a:xfrm>
            <a:off x="3349658" y="1571871"/>
            <a:ext cx="64919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คำถามท้ายบท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4000" kern="0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 defTabSz="914400"/>
            <a:r>
              <a:rPr lang="th-TH" sz="4000" dirty="0">
                <a:latin typeface="Leelawadee" panose="020B0502040204020203" pitchFamily="34" charset="-34"/>
                <a:cs typeface="Leelawadee" panose="020B0502040204020203" pitchFamily="34" charset="-34"/>
              </a:rPr>
              <a:t>หลักการทำ </a:t>
            </a:r>
            <a:r>
              <a:rPr lang="en-US" sz="4000" dirty="0">
                <a:latin typeface="Leelawadee" panose="020B0502040204020203" pitchFamily="34" charset="-34"/>
                <a:cs typeface="Leelawadee" panose="020B0502040204020203" pitchFamily="34" charset="-34"/>
              </a:rPr>
              <a:t>Compression?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371941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AD7FA7-3CFC-4808-A415-0508D774B7A5}"/>
              </a:ext>
            </a:extLst>
          </p:cNvPr>
          <p:cNvSpPr/>
          <p:nvPr/>
        </p:nvSpPr>
        <p:spPr>
          <a:xfrm>
            <a:off x="3132842" y="1646053"/>
            <a:ext cx="74157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คำถามท้ายบท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4000" kern="0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 defTabSz="914400"/>
            <a:r>
              <a:rPr lang="th-TH" sz="4000" dirty="0">
                <a:latin typeface="Leelawadee" panose="020B0502040204020203" pitchFamily="34" charset="-34"/>
                <a:cs typeface="Leelawadee" panose="020B0502040204020203" pitchFamily="34" charset="-34"/>
              </a:rPr>
              <a:t>ในกรณีสงสัยผู้ป่วย </a:t>
            </a:r>
            <a:r>
              <a:rPr lang="en-US" sz="4000" dirty="0">
                <a:latin typeface="Leelawadee" panose="020B0502040204020203" pitchFamily="34" charset="-34"/>
                <a:cs typeface="Leelawadee" panose="020B0502040204020203" pitchFamily="34" charset="-34"/>
              </a:rPr>
              <a:t>C-spine injury </a:t>
            </a:r>
            <a:r>
              <a:rPr lang="th-TH" sz="4000" dirty="0">
                <a:latin typeface="Leelawadee" panose="020B0502040204020203" pitchFamily="34" charset="-34"/>
                <a:cs typeface="Leelawadee" panose="020B0502040204020203" pitchFamily="34" charset="-34"/>
              </a:rPr>
              <a:t>มีวิธีช่วยเหลือ </a:t>
            </a:r>
            <a:r>
              <a:rPr lang="en-US" sz="4000" dirty="0">
                <a:latin typeface="Leelawadee" panose="020B0502040204020203" pitchFamily="34" charset="-34"/>
                <a:cs typeface="Leelawadee" panose="020B0502040204020203" pitchFamily="34" charset="-34"/>
              </a:rPr>
              <a:t>Airway </a:t>
            </a:r>
            <a:r>
              <a:rPr lang="th-TH" sz="4000" dirty="0">
                <a:latin typeface="Leelawadee" panose="020B0502040204020203" pitchFamily="34" charset="-34"/>
                <a:cs typeface="Leelawadee" panose="020B0502040204020203" pitchFamily="34" charset="-34"/>
              </a:rPr>
              <a:t>อย่างไร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947797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AD7FA7-3CFC-4808-A415-0508D774B7A5}"/>
              </a:ext>
            </a:extLst>
          </p:cNvPr>
          <p:cNvSpPr/>
          <p:nvPr/>
        </p:nvSpPr>
        <p:spPr>
          <a:xfrm>
            <a:off x="2643262" y="1683761"/>
            <a:ext cx="90748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คำถามท้ายบท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4000" kern="0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 defTabSz="914400"/>
            <a:r>
              <a:rPr lang="th-TH" sz="4000" dirty="0">
                <a:latin typeface="Leelawadee" panose="020B0502040204020203" pitchFamily="34" charset="-34"/>
                <a:cs typeface="Leelawadee" panose="020B0502040204020203" pitchFamily="34" charset="-34"/>
              </a:rPr>
              <a:t>ในกรณีผู้ป่วยเด็กมีสิ่งแปลกปลอมติดคอแบบ </a:t>
            </a:r>
            <a:r>
              <a:rPr lang="en-US" sz="4000" dirty="0">
                <a:latin typeface="Leelawadee" panose="020B0502040204020203" pitchFamily="34" charset="-34"/>
                <a:cs typeface="Leelawadee" panose="020B0502040204020203" pitchFamily="34" charset="-34"/>
              </a:rPr>
              <a:t>Complete obstruction</a:t>
            </a:r>
            <a:r>
              <a:rPr lang="th-TH" sz="4000" dirty="0">
                <a:latin typeface="Leelawadee" panose="020B0502040204020203" pitchFamily="34" charset="-34"/>
                <a:cs typeface="Leelawadee" panose="020B0502040204020203" pitchFamily="34" charset="-34"/>
              </a:rPr>
              <a:t> ควรช่วยเหลืออย่างไร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76035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AD7FA7-3CFC-4808-A415-0508D774B7A5}"/>
              </a:ext>
            </a:extLst>
          </p:cNvPr>
          <p:cNvSpPr/>
          <p:nvPr/>
        </p:nvSpPr>
        <p:spPr>
          <a:xfrm>
            <a:off x="2520098" y="1689658"/>
            <a:ext cx="90403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คำถามท้ายบท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4000" kern="0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 defTabSz="914400"/>
            <a:r>
              <a:rPr lang="th-TH" sz="4000" dirty="0"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การปฐมพยาบาล</a:t>
            </a:r>
            <a:r>
              <a:rPr lang="th-TH" sz="4000" b="1" dirty="0"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โรคลมแดด</a:t>
            </a:r>
            <a:r>
              <a:rPr lang="th-TH" sz="4000" dirty="0"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ที่สำคัญคืออะไร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091940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63490" name="Picture 2" descr="Give Thanks Images - Free Download on Freepik">
            <a:extLst>
              <a:ext uri="{FF2B5EF4-FFF2-40B4-BE49-F238E27FC236}">
                <a16:creationId xmlns:a16="http://schemas.microsoft.com/office/drawing/2014/main" id="{FCC6E6AB-B702-4AF8-B65B-E9372B30E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42" y="4065752"/>
            <a:ext cx="6457950" cy="2899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801249-D6DB-43E7-9AB2-D672CAA15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4392" y="2178328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2923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6" name="กล่องข้อความ 4">
            <a:extLst>
              <a:ext uri="{FF2B5EF4-FFF2-40B4-BE49-F238E27FC236}">
                <a16:creationId xmlns:a16="http://schemas.microsoft.com/office/drawing/2014/main" id="{83B4FFCB-F5B8-480B-BCB2-608E0173D2DA}"/>
              </a:ext>
            </a:extLst>
          </p:cNvPr>
          <p:cNvSpPr txBox="1"/>
          <p:nvPr/>
        </p:nvSpPr>
        <p:spPr>
          <a:xfrm>
            <a:off x="2233000" y="756034"/>
            <a:ext cx="948513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u="sng" dirty="0">
                <a:latin typeface="Leelawadee" panose="020B0502040204020203" pitchFamily="34" charset="-34"/>
                <a:cs typeface="Leelawadee" panose="020B0502040204020203" pitchFamily="34" charset="-34"/>
              </a:rPr>
              <a:t>การอุดกั้นทางเดินหายใจ</a:t>
            </a:r>
          </a:p>
          <a:p>
            <a:endParaRPr lang="th-TH" sz="2800" u="sng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latin typeface="Leelawadee" panose="020B0502040204020203" pitchFamily="34" charset="-34"/>
                <a:cs typeface="Leelawadee" panose="020B0502040204020203" pitchFamily="34" charset="-34"/>
              </a:rPr>
              <a:t>สาเหตุ</a:t>
            </a:r>
            <a:r>
              <a:rPr lang="th-TH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 : สิ่งแปลกปลอมตกไปในทางเดินหายใจ หรือโรคประจำตัว</a:t>
            </a:r>
          </a:p>
          <a:p>
            <a:endParaRPr lang="th-TH" sz="2800" u="sng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latin typeface="Leelawadee" panose="020B0502040204020203" pitchFamily="34" charset="-34"/>
                <a:cs typeface="Leelawadee" panose="020B0502040204020203" pitchFamily="34" charset="-34"/>
              </a:rPr>
              <a:t>ลักษณะ/อาการ </a:t>
            </a:r>
            <a:r>
              <a:rPr lang="th-TH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: กุมมือที่ลำคอ พูดไม่มีเสียง กระสับกระส่าย ริมฝีปากเขียวคล้ำ หายใจลำบาก อาจเสียชีวิตได้</a:t>
            </a:r>
          </a:p>
          <a:p>
            <a:endParaRPr lang="th-TH" sz="2800" u="sng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latin typeface="Leelawadee" panose="020B0502040204020203" pitchFamily="34" charset="-34"/>
                <a:cs typeface="Leelawadee" panose="020B0502040204020203" pitchFamily="34" charset="-34"/>
              </a:rPr>
              <a:t>การปฐมพยาบาล </a:t>
            </a:r>
            <a:r>
              <a:rPr lang="th-TH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: </a:t>
            </a:r>
          </a:p>
          <a:p>
            <a:r>
              <a:rPr lang="th-TH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	- </a:t>
            </a:r>
            <a:r>
              <a:rPr lang="en-US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Heimlich Maneuver </a:t>
            </a:r>
          </a:p>
          <a:p>
            <a:r>
              <a:rPr lang="en-US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	- Abdominal Thrusts </a:t>
            </a:r>
          </a:p>
          <a:p>
            <a:r>
              <a:rPr lang="en-US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*** </a:t>
            </a:r>
            <a:r>
              <a:rPr lang="th-TH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หากไม่สำเร็จและผู้ป่วยหมดสติ ให้ทำการ </a:t>
            </a:r>
            <a:r>
              <a:rPr lang="en-US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CPR </a:t>
            </a:r>
            <a:r>
              <a:rPr lang="th-TH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ทันที</a:t>
            </a:r>
          </a:p>
        </p:txBody>
      </p:sp>
    </p:spTree>
    <p:extLst>
      <p:ext uri="{BB962C8B-B14F-4D97-AF65-F5344CB8AC3E}">
        <p14:creationId xmlns:p14="http://schemas.microsoft.com/office/powerpoint/2010/main" val="3057980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6" name="กล่องข้อความ 4">
            <a:extLst>
              <a:ext uri="{FF2B5EF4-FFF2-40B4-BE49-F238E27FC236}">
                <a16:creationId xmlns:a16="http://schemas.microsoft.com/office/drawing/2014/main" id="{A8EF706F-0AC0-4AE2-96C5-CBD19A7F70B8}"/>
              </a:ext>
            </a:extLst>
          </p:cNvPr>
          <p:cNvSpPr txBox="1"/>
          <p:nvPr/>
        </p:nvSpPr>
        <p:spPr>
          <a:xfrm>
            <a:off x="2358755" y="679173"/>
            <a:ext cx="89514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แผลฟกช้ำ</a:t>
            </a:r>
          </a:p>
          <a:p>
            <a:endParaRPr lang="th-TH" sz="2800" u="sng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สาเหตุ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: ถูกกระแทก จนทำให้เส้นเลือดฉีกขาด มีเลือดออกใต้ผิวหนัง</a:t>
            </a:r>
          </a:p>
          <a:p>
            <a:endParaRPr lang="th-TH" sz="2800" u="sng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ลักษณะ/อาการ 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: มีรอยจ้ำเลือดใต้ผิวหนัง กดเจ็บ</a:t>
            </a:r>
          </a:p>
          <a:p>
            <a:endParaRPr lang="th-TH" sz="2800" u="sng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การปฐมพยาบาล 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: ใน </a:t>
            </a:r>
            <a:r>
              <a:rPr lang="th-TH" sz="2800" dirty="0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24 ชั่วโมงแรกประคบด้วยความเย็น </a:t>
            </a:r>
            <a:r>
              <a:rPr lang="th-TH" sz="28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หลังจากนั้นประคบด้วยความร้อน</a:t>
            </a:r>
          </a:p>
        </p:txBody>
      </p:sp>
      <p:pic>
        <p:nvPicPr>
          <p:cNvPr id="24578" name="Picture 2" descr="7 เหตุผลว่าทำไมผิวถึงเป็นรอยช้ำง่ายกว่าปกติ | HD สุขภาพดี เริ่มต้นที่นี่">
            <a:extLst>
              <a:ext uri="{FF2B5EF4-FFF2-40B4-BE49-F238E27FC236}">
                <a16:creationId xmlns:a16="http://schemas.microsoft.com/office/drawing/2014/main" id="{346103F3-B83D-4752-8AA2-C153BB85A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473" y="4531937"/>
            <a:ext cx="3094495" cy="2059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446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91DA-C063-42F8-AFFE-2BC1E22EBF1C}"/>
              </a:ext>
            </a:extLst>
          </p:cNvPr>
          <p:cNvSpPr txBox="1"/>
          <p:nvPr/>
        </p:nvSpPr>
        <p:spPr>
          <a:xfrm>
            <a:off x="1187777" y="2356701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CNH</a:t>
            </a:r>
            <a:endParaRPr lang="th-TH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วิทยาลัยพยาบาลและสุขภาพ มหาวิทยาลัยราชภัฏสวนสุนันทา | Bangkok">
            <a:extLst>
              <a:ext uri="{FF2B5EF4-FFF2-40B4-BE49-F238E27FC236}">
                <a16:creationId xmlns:a16="http://schemas.microsoft.com/office/drawing/2014/main" id="{A93FD428-1F52-4367-A053-3F6A067F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" y="4435315"/>
            <a:ext cx="1288856" cy="5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หาวิทยาลัยราชภัฏสวนสุนันทา">
            <a:extLst>
              <a:ext uri="{FF2B5EF4-FFF2-40B4-BE49-F238E27FC236}">
                <a16:creationId xmlns:a16="http://schemas.microsoft.com/office/drawing/2014/main" id="{4C26142E-C1E3-4DDC-B2A6-8F1E0F3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63" y="0"/>
            <a:ext cx="947737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760E5-FA99-44F5-819B-870D155EE695}"/>
              </a:ext>
            </a:extLst>
          </p:cNvPr>
          <p:cNvSpPr txBox="1"/>
          <p:nvPr/>
        </p:nvSpPr>
        <p:spPr>
          <a:xfrm>
            <a:off x="132224" y="5392132"/>
            <a:ext cx="461665" cy="1357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PIMSIRI,RN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6" name="กล่องข้อความ 4">
            <a:extLst>
              <a:ext uri="{FF2B5EF4-FFF2-40B4-BE49-F238E27FC236}">
                <a16:creationId xmlns:a16="http://schemas.microsoft.com/office/drawing/2014/main" id="{8183D299-BBD3-440A-9502-AE3A8E7E653D}"/>
              </a:ext>
            </a:extLst>
          </p:cNvPr>
          <p:cNvSpPr txBox="1"/>
          <p:nvPr/>
        </p:nvSpPr>
        <p:spPr>
          <a:xfrm>
            <a:off x="2604847" y="2038989"/>
            <a:ext cx="83108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3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แผลถลอก</a:t>
            </a:r>
          </a:p>
          <a:p>
            <a:endParaRPr lang="th-TH" sz="2800" u="sng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latin typeface="Leelawadee" panose="020B0502040204020203" pitchFamily="34" charset="-34"/>
                <a:cs typeface="Leelawadee" panose="020B0502040204020203" pitchFamily="34" charset="-34"/>
              </a:rPr>
              <a:t>สาเหตุ </a:t>
            </a:r>
            <a:r>
              <a:rPr lang="th-TH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: ผิวหนังเสียดสีไปกับวัสดุที่แข็ง และมีพื้นผิวหยาบ</a:t>
            </a:r>
          </a:p>
          <a:p>
            <a:endParaRPr lang="th-TH" sz="2800" u="sng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latin typeface="Leelawadee" panose="020B0502040204020203" pitchFamily="34" charset="-34"/>
                <a:cs typeface="Leelawadee" panose="020B0502040204020203" pitchFamily="34" charset="-34"/>
              </a:rPr>
              <a:t>ลักษณะ/อาการ </a:t>
            </a:r>
            <a:r>
              <a:rPr lang="th-TH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: มี</a:t>
            </a:r>
            <a:r>
              <a:rPr lang="th-TH" sz="2800" dirty="0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รอยฉีกขาดอยู่ในระดับหนังกำพร้า </a:t>
            </a:r>
            <a:r>
              <a:rPr lang="th-TH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ซึ่งอาจมีหรือไม่มีเลือดออกก็ได้</a:t>
            </a:r>
          </a:p>
          <a:p>
            <a:endParaRPr lang="th-TH" sz="2800" u="sng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u="sng" dirty="0">
                <a:latin typeface="Leelawadee" panose="020B0502040204020203" pitchFamily="34" charset="-34"/>
                <a:cs typeface="Leelawadee" panose="020B0502040204020203" pitchFamily="34" charset="-34"/>
              </a:rPr>
              <a:t>การปฐมพยาบาล </a:t>
            </a:r>
            <a:r>
              <a:rPr lang="th-TH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: ล้างด้วยน้ำและสบู่ให้สะอาด ใช้ผ้าสะอาดซับแผลให้แห้งทาด้วยยาฆ่า เชื้อไม่ต้องปิดแผล</a:t>
            </a:r>
          </a:p>
        </p:txBody>
      </p:sp>
      <p:pic>
        <p:nvPicPr>
          <p:cNvPr id="23554" name="Picture 2" descr="เตรียมตัวลูกให้พร้อมก่อนออกไปร่วมงานวันเด็ก ตอน &quot;การดูแลบาดแผล!!&quot; |  โรงพยาบาลยันฮี">
            <a:extLst>
              <a:ext uri="{FF2B5EF4-FFF2-40B4-BE49-F238E27FC236}">
                <a16:creationId xmlns:a16="http://schemas.microsoft.com/office/drawing/2014/main" id="{AC7EE282-26A9-49AA-A9B2-A1750EA5B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996" y="488086"/>
            <a:ext cx="3300566" cy="2188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62223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125</TotalTime>
  <Words>1220</Words>
  <Application>Microsoft Office PowerPoint</Application>
  <PresentationFormat>Widescreen</PresentationFormat>
  <Paragraphs>243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Arial</vt:lpstr>
      <vt:lpstr>Calibri</vt:lpstr>
      <vt:lpstr>Century Gothic</vt:lpstr>
      <vt:lpstr>DilleniaUPC</vt:lpstr>
      <vt:lpstr>Leelawadee</vt:lpstr>
      <vt:lpstr>TH Sarabun New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fahaha</dc:creator>
  <cp:lastModifiedBy>fahaha</cp:lastModifiedBy>
  <cp:revision>23</cp:revision>
  <dcterms:created xsi:type="dcterms:W3CDTF">2023-08-31T14:11:56Z</dcterms:created>
  <dcterms:modified xsi:type="dcterms:W3CDTF">2024-01-24T14:41:01Z</dcterms:modified>
</cp:coreProperties>
</file>