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4" r:id="rId19"/>
    <p:sldId id="273" r:id="rId20"/>
    <p:sldId id="275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0093"/>
    <a:srgbClr val="97CDD1"/>
    <a:srgbClr val="5808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28403" y="945913"/>
            <a:ext cx="8637073" cy="2618554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28404" y="3564467"/>
            <a:ext cx="8637072" cy="1071095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42B25-AFA3-44D5-80EA-D4061FD63F2C}" type="datetimeFigureOut">
              <a:rPr lang="th-TH" smtClean="0"/>
              <a:t>08/04/65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27124" y="329307"/>
            <a:ext cx="5943668" cy="309201"/>
          </a:xfrm>
        </p:spPr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24392" y="134930"/>
            <a:ext cx="811019" cy="503578"/>
          </a:xfrm>
        </p:spPr>
        <p:txBody>
          <a:bodyPr/>
          <a:lstStyle/>
          <a:p>
            <a:fld id="{5A8E37FD-6E22-497E-8E91-7EF0012C8716}" type="slidenum">
              <a:rPr lang="th-TH" smtClean="0"/>
              <a:t>‹#›</a:t>
            </a:fld>
            <a:endParaRPr lang="th-TH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370141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42B25-AFA3-44D5-80EA-D4061FD63F2C}" type="datetimeFigureOut">
              <a:rPr lang="th-TH" smtClean="0"/>
              <a:t>08/04/65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E37FD-6E22-497E-8E91-7EF0012C8716}" type="slidenum">
              <a:rPr lang="th-TH" smtClean="0"/>
              <a:t>‹#›</a:t>
            </a:fld>
            <a:endParaRPr lang="th-TH"/>
          </a:p>
        </p:txBody>
      </p:sp>
      <p:pic>
        <p:nvPicPr>
          <p:cNvPr id="15" name="Picture 14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688601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24709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30270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42B25-AFA3-44D5-80EA-D4061FD63F2C}" type="datetimeFigureOut">
              <a:rPr lang="th-TH" smtClean="0"/>
              <a:t>08/04/65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E37FD-6E22-497E-8E91-7EF0012C8716}" type="slidenum">
              <a:rPr lang="th-TH" smtClean="0"/>
              <a:t>‹#›</a:t>
            </a:fld>
            <a:endParaRPr lang="th-TH"/>
          </a:p>
        </p:txBody>
      </p:sp>
      <p:pic>
        <p:nvPicPr>
          <p:cNvPr id="17" name="Picture 16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59215" b="36435"/>
          <a:stretch/>
        </p:blipFill>
        <p:spPr>
          <a:xfrm rot="5400000">
            <a:off x="8642279" y="3046916"/>
            <a:ext cx="4663440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771986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200"/>
            </a:lvl1pPr>
          </a:lstStyle>
          <a:p>
            <a:fld id="{55B42B25-AFA3-44D5-80EA-D4061FD63F2C}" type="datetimeFigureOut">
              <a:rPr lang="th-TH" smtClean="0"/>
              <a:t>08/04/65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/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E37FD-6E22-497E-8E91-7EF0012C8716}" type="slidenum">
              <a:rPr lang="th-TH" smtClean="0"/>
              <a:t>‹#›</a:t>
            </a:fld>
            <a:endParaRPr lang="th-TH"/>
          </a:p>
        </p:txBody>
      </p:sp>
      <p:pic>
        <p:nvPicPr>
          <p:cNvPr id="24" name="Picture 23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55091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9167" y="1756129"/>
            <a:ext cx="8619060" cy="2050065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129166" y="3806195"/>
            <a:ext cx="8619060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42B25-AFA3-44D5-80EA-D4061FD63F2C}" type="datetimeFigureOut">
              <a:rPr lang="th-TH" smtClean="0"/>
              <a:t>08/04/65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E37FD-6E22-497E-8E91-7EF0012C8716}" type="slidenum">
              <a:rPr lang="th-TH" smtClean="0"/>
              <a:t>‹#›</a:t>
            </a:fld>
            <a:endParaRPr lang="th-TH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551932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1052" y="958037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9166" y="2165621"/>
            <a:ext cx="4645152" cy="329385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606" y="2171769"/>
            <a:ext cx="4645152" cy="328709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42B25-AFA3-44D5-80EA-D4061FD63F2C}" type="datetimeFigureOut">
              <a:rPr lang="th-TH" smtClean="0"/>
              <a:t>08/04/65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E37FD-6E22-497E-8E91-7EF0012C8716}" type="slidenum">
              <a:rPr lang="th-TH" smtClean="0"/>
              <a:t>‹#›</a:t>
            </a:fld>
            <a:endParaRPr lang="th-TH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810739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9166" y="953336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9166" y="2169727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800" b="0" cap="none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9166" y="2974448"/>
            <a:ext cx="4645152" cy="24938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4337" y="2173181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800" b="0" cap="none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94337" y="2971669"/>
            <a:ext cx="4645152" cy="248719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42B25-AFA3-44D5-80EA-D4061FD63F2C}" type="datetimeFigureOut">
              <a:rPr lang="th-TH" smtClean="0"/>
              <a:t>08/04/65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E37FD-6E22-497E-8E91-7EF0012C8716}" type="slidenum">
              <a:rPr lang="th-TH" smtClean="0"/>
              <a:t>‹#›</a:t>
            </a:fld>
            <a:endParaRPr lang="th-TH"/>
          </a:p>
        </p:txBody>
      </p:sp>
      <p:pic>
        <p:nvPicPr>
          <p:cNvPr id="18" name="Picture 17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088958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42B25-AFA3-44D5-80EA-D4061FD63F2C}" type="datetimeFigureOut">
              <a:rPr lang="th-TH" smtClean="0"/>
              <a:t>08/04/65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E37FD-6E22-497E-8E91-7EF0012C8716}" type="slidenum">
              <a:rPr lang="th-TH" smtClean="0"/>
              <a:t>‹#›</a:t>
            </a:fld>
            <a:endParaRPr lang="th-TH"/>
          </a:p>
        </p:txBody>
      </p:sp>
      <p:pic>
        <p:nvPicPr>
          <p:cNvPr id="14" name="Picture 13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753265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42B25-AFA3-44D5-80EA-D4061FD63F2C}" type="datetimeFigureOut">
              <a:rPr lang="th-TH" smtClean="0"/>
              <a:t>08/04/65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E37FD-6E22-497E-8E91-7EF0012C871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337543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4291" y="952578"/>
            <a:ext cx="3275013" cy="2322176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3334" y="952578"/>
            <a:ext cx="6012470" cy="4505221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4291" y="3274754"/>
            <a:ext cx="3275013" cy="2178918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42B25-AFA3-44D5-80EA-D4061FD63F2C}" type="datetimeFigureOut">
              <a:rPr lang="th-TH" smtClean="0"/>
              <a:t>08/04/65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E37FD-6E22-497E-8E91-7EF0012C8716}" type="slidenum">
              <a:rPr lang="th-TH" smtClean="0"/>
              <a:t>‹#›</a:t>
            </a:fld>
            <a:endParaRPr lang="th-TH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684650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chemeClr val="tx1">
                    <a:lumMod val="85000"/>
                    <a:lumOff val="15000"/>
                  </a:schemeClr>
                </a:gs>
                <a:gs pos="100000">
                  <a:schemeClr val="tx1">
                    <a:lumMod val="95000"/>
                    <a:lumOff val="5000"/>
                  </a:schemeClr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9124" y="1129513"/>
            <a:ext cx="5854872" cy="1924208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8247" y="3053721"/>
            <a:ext cx="5846486" cy="2096013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25300" y="5469856"/>
            <a:ext cx="5849605" cy="320123"/>
          </a:xfrm>
        </p:spPr>
        <p:txBody>
          <a:bodyPr/>
          <a:lstStyle>
            <a:lvl1pPr algn="l">
              <a:defRPr/>
            </a:lvl1pPr>
          </a:lstStyle>
          <a:p>
            <a:fld id="{55B42B25-AFA3-44D5-80EA-D4061FD63F2C}" type="datetimeFigureOut">
              <a:rPr lang="th-TH" smtClean="0"/>
              <a:t>08/04/65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25300" y="318640"/>
            <a:ext cx="4877818" cy="320931"/>
          </a:xfrm>
        </p:spPr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176794" y="137408"/>
            <a:ext cx="811019" cy="503578"/>
          </a:xfrm>
        </p:spPr>
        <p:txBody>
          <a:bodyPr/>
          <a:lstStyle/>
          <a:p>
            <a:fld id="{5A8E37FD-6E22-497E-8E91-7EF0012C8716}" type="slidenum">
              <a:rPr lang="th-TH" smtClean="0"/>
              <a:t>‹#›</a:t>
            </a:fld>
            <a:endParaRPr lang="th-TH"/>
          </a:p>
        </p:txBody>
      </p:sp>
      <p:pic>
        <p:nvPicPr>
          <p:cNvPr id="22" name="Picture 21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t="474" r="48549" b="36564"/>
          <a:stretch/>
        </p:blipFill>
        <p:spPr>
          <a:xfrm>
            <a:off x="1125460" y="643464"/>
            <a:ext cx="5879592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384345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19336"/>
            <a:ext cx="12192000" cy="74295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0" y="468769"/>
            <a:ext cx="12192000" cy="56470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  <a:lumMod val="100000"/>
                </a:schemeClr>
              </a:gs>
              <a:gs pos="100000">
                <a:schemeClr val="bg2">
                  <a:lumMod val="95000"/>
                  <a:lumOff val="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" name="Straight Connector 13"/>
          <p:cNvCxnSpPr/>
          <p:nvPr/>
        </p:nvCxnSpPr>
        <p:spPr>
          <a:xfrm>
            <a:off x="0" y="6121269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30270" y="953324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30270" y="2171769"/>
            <a:ext cx="9603275" cy="32945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32830" y="330370"/>
            <a:ext cx="251539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B42B25-AFA3-44D5-80EA-D4061FD63F2C}" type="datetimeFigureOut">
              <a:rPr lang="th-TH" smtClean="0"/>
              <a:t>08/04/65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30270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18076" y="137408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5A8E37FD-6E22-497E-8E91-7EF0012C871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70166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72CADC3-F33D-4694-99BA-5609348D55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94935" y="-84393"/>
            <a:ext cx="1493649" cy="149974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5801A40-E438-4F9E-A665-DAC9F367A67B}"/>
              </a:ext>
            </a:extLst>
          </p:cNvPr>
          <p:cNvSpPr txBox="1"/>
          <p:nvPr/>
        </p:nvSpPr>
        <p:spPr>
          <a:xfrm>
            <a:off x="-94268" y="0"/>
            <a:ext cx="2903456" cy="5616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2060"/>
                </a:solidFill>
                <a:cs typeface="+mj-cs"/>
              </a:rPr>
              <a:t>CNH</a:t>
            </a:r>
          </a:p>
          <a:p>
            <a:pPr algn="ctr"/>
            <a:r>
              <a:rPr lang="en-US" sz="1050" dirty="0">
                <a:solidFill>
                  <a:srgbClr val="D60093"/>
                </a:solidFill>
              </a:rPr>
              <a:t>SUAN SUNANDHA RAJABHAT UNIVERSITY</a:t>
            </a:r>
            <a:endParaRPr lang="th-TH" sz="1100" b="1" dirty="0">
              <a:solidFill>
                <a:srgbClr val="D60093"/>
              </a:solidFill>
              <a:cs typeface="+mj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931DCCE-DB7B-4214-BA03-A65F9926FE1F}"/>
              </a:ext>
            </a:extLst>
          </p:cNvPr>
          <p:cNvSpPr txBox="1"/>
          <p:nvPr/>
        </p:nvSpPr>
        <p:spPr>
          <a:xfrm>
            <a:off x="10925666" y="6535834"/>
            <a:ext cx="23849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>
                <a:solidFill>
                  <a:srgbClr val="97CDD1"/>
                </a:solidFill>
              </a:rPr>
              <a:t>Pimsiri</a:t>
            </a:r>
            <a:r>
              <a:rPr lang="en-US" sz="1400" dirty="0">
                <a:solidFill>
                  <a:srgbClr val="97CDD1"/>
                </a:solidFill>
              </a:rPr>
              <a:t>, SSRU</a:t>
            </a:r>
            <a:endParaRPr lang="th-TH" sz="1400" dirty="0">
              <a:solidFill>
                <a:srgbClr val="97CDD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DA76C82-85D0-4B68-9F78-74FC34ECE66B}"/>
              </a:ext>
            </a:extLst>
          </p:cNvPr>
          <p:cNvSpPr/>
          <p:nvPr/>
        </p:nvSpPr>
        <p:spPr>
          <a:xfrm>
            <a:off x="2191676" y="980437"/>
            <a:ext cx="6096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3200" b="1" dirty="0">
                <a:solidFill>
                  <a:srgbClr val="0070C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PNC1110 </a:t>
            </a:r>
            <a:r>
              <a:rPr lang="th-TH" sz="3200" b="1" dirty="0">
                <a:solidFill>
                  <a:srgbClr val="0070C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การช่วยเหลือดูแลผู้ใหญ่และผู้สูงอายุ</a:t>
            </a:r>
          </a:p>
          <a:p>
            <a:pPr algn="ctr">
              <a:lnSpc>
                <a:spcPct val="150000"/>
              </a:lnSpc>
            </a:pPr>
            <a:r>
              <a:rPr lang="th-TH" sz="3200" b="1" dirty="0">
                <a:solidFill>
                  <a:srgbClr val="0070C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บทที่ 2 หลักการช่วยในการเตรียมตรวจพิเศษต่าง ๆ</a:t>
            </a:r>
          </a:p>
          <a:p>
            <a:pPr algn="ctr"/>
            <a:endParaRPr lang="th-TH" sz="3200" b="1" dirty="0">
              <a:solidFill>
                <a:srgbClr val="0070C0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C20E51E-3D5B-4F64-84C0-4D56C80951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r="-994" b="13721"/>
          <a:stretch/>
        </p:blipFill>
        <p:spPr>
          <a:xfrm>
            <a:off x="2641271" y="2340841"/>
            <a:ext cx="5196809" cy="27825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FAF2E4A-CB23-4FB7-8CB1-F0697FF68D73}"/>
              </a:ext>
            </a:extLst>
          </p:cNvPr>
          <p:cNvSpPr/>
          <p:nvPr/>
        </p:nvSpPr>
        <p:spPr>
          <a:xfrm>
            <a:off x="4106191" y="5272570"/>
            <a:ext cx="22669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sz="2400" b="1" dirty="0">
                <a:solidFill>
                  <a:srgbClr val="0070C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อาจารย์พิมศิริ ชินคำ, </a:t>
            </a:r>
            <a:r>
              <a:rPr lang="en-US" sz="2400" b="1" dirty="0">
                <a:solidFill>
                  <a:srgbClr val="0070C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RN</a:t>
            </a:r>
          </a:p>
        </p:txBody>
      </p:sp>
    </p:spTree>
    <p:extLst>
      <p:ext uri="{BB962C8B-B14F-4D97-AF65-F5344CB8AC3E}">
        <p14:creationId xmlns:p14="http://schemas.microsoft.com/office/powerpoint/2010/main" val="19651751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72CADC3-F33D-4694-99BA-5609348D55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94935" y="-84393"/>
            <a:ext cx="1493649" cy="149974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5801A40-E438-4F9E-A665-DAC9F367A67B}"/>
              </a:ext>
            </a:extLst>
          </p:cNvPr>
          <p:cNvSpPr txBox="1"/>
          <p:nvPr/>
        </p:nvSpPr>
        <p:spPr>
          <a:xfrm>
            <a:off x="-94268" y="0"/>
            <a:ext cx="2903456" cy="5616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2060"/>
                </a:solidFill>
                <a:cs typeface="+mj-cs"/>
              </a:rPr>
              <a:t>CNH</a:t>
            </a:r>
          </a:p>
          <a:p>
            <a:pPr algn="ctr"/>
            <a:r>
              <a:rPr lang="en-US" sz="1050" dirty="0">
                <a:solidFill>
                  <a:srgbClr val="D60093"/>
                </a:solidFill>
              </a:rPr>
              <a:t>SUAN SUNANDHA RAJABHAT UNIVERSITY</a:t>
            </a:r>
            <a:endParaRPr lang="th-TH" sz="1100" b="1" dirty="0">
              <a:solidFill>
                <a:srgbClr val="D60093"/>
              </a:solidFill>
              <a:cs typeface="+mj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931DCCE-DB7B-4214-BA03-A65F9926FE1F}"/>
              </a:ext>
            </a:extLst>
          </p:cNvPr>
          <p:cNvSpPr txBox="1"/>
          <p:nvPr/>
        </p:nvSpPr>
        <p:spPr>
          <a:xfrm>
            <a:off x="10925666" y="6535834"/>
            <a:ext cx="23849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>
                <a:solidFill>
                  <a:srgbClr val="97CDD1"/>
                </a:solidFill>
              </a:rPr>
              <a:t>Pimsiri</a:t>
            </a:r>
            <a:r>
              <a:rPr lang="en-US" sz="1400" dirty="0">
                <a:solidFill>
                  <a:srgbClr val="97CDD1"/>
                </a:solidFill>
              </a:rPr>
              <a:t>, SSRU</a:t>
            </a:r>
            <a:endParaRPr lang="th-TH" sz="1400" dirty="0">
              <a:solidFill>
                <a:srgbClr val="97CDD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B7CD8DA-DDA6-472A-819D-B76ABFDFCE43}"/>
              </a:ext>
            </a:extLst>
          </p:cNvPr>
          <p:cNvSpPr/>
          <p:nvPr/>
        </p:nvSpPr>
        <p:spPr>
          <a:xfrm>
            <a:off x="2293855" y="1998477"/>
            <a:ext cx="6689889" cy="11169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800" b="1" dirty="0">
                <a:solidFill>
                  <a:srgbClr val="0070C0"/>
                </a:solidFill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3.2 </a:t>
            </a:r>
            <a:r>
              <a:rPr lang="th-TH" sz="2800" b="1" dirty="0">
                <a:solidFill>
                  <a:srgbClr val="0070C0"/>
                </a:solidFill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ท่านอนหงายบนเตียงขาพาดบนขาหยั่ง (</a:t>
            </a:r>
            <a:r>
              <a:rPr lang="en-US" sz="2800" b="1" dirty="0">
                <a:solidFill>
                  <a:srgbClr val="0070C0"/>
                </a:solidFill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Lithotomy position) </a:t>
            </a:r>
            <a:endParaRPr lang="th-TH" sz="2800" b="1" dirty="0">
              <a:solidFill>
                <a:srgbClr val="0070C0"/>
              </a:solidFill>
              <a:latin typeface="Angsana New" panose="02020603050405020304" pitchFamily="18" charset="-34"/>
              <a:ea typeface="Times New Roman" panose="02020603050405020304" pitchFamily="18" charset="0"/>
              <a:cs typeface="+mj-cs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th-TH" sz="2800" dirty="0">
                <a:solidFill>
                  <a:srgbClr val="0070C0"/>
                </a:solidFill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เช่น ช่องคลอด มดลูก ฝีเย็บ เป็นต้น </a:t>
            </a:r>
            <a:r>
              <a:rPr lang="th-TH" sz="2800" dirty="0" err="1">
                <a:solidFill>
                  <a:srgbClr val="0070C0"/>
                </a:solidFill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การทำ</a:t>
            </a:r>
            <a:r>
              <a:rPr lang="th-TH" sz="2800" dirty="0">
                <a:solidFill>
                  <a:srgbClr val="0070C0"/>
                </a:solidFill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คลอดปกติ</a:t>
            </a:r>
            <a:endParaRPr lang="en-US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+mj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582D8AE-49B3-4500-A4E4-7B12B619AD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9715" y="1040416"/>
            <a:ext cx="3103133" cy="74987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B5E721E-5973-4A5F-89B4-EA77BE72EA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93063" y="3334680"/>
            <a:ext cx="3810950" cy="23119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424519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72CADC3-F33D-4694-99BA-5609348D55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94935" y="-84393"/>
            <a:ext cx="1493649" cy="149974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5801A40-E438-4F9E-A665-DAC9F367A67B}"/>
              </a:ext>
            </a:extLst>
          </p:cNvPr>
          <p:cNvSpPr txBox="1"/>
          <p:nvPr/>
        </p:nvSpPr>
        <p:spPr>
          <a:xfrm>
            <a:off x="-94268" y="0"/>
            <a:ext cx="2903456" cy="5616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2060"/>
                </a:solidFill>
                <a:cs typeface="+mj-cs"/>
              </a:rPr>
              <a:t>CNH</a:t>
            </a:r>
          </a:p>
          <a:p>
            <a:pPr algn="ctr"/>
            <a:r>
              <a:rPr lang="en-US" sz="1050" dirty="0">
                <a:solidFill>
                  <a:srgbClr val="D60093"/>
                </a:solidFill>
              </a:rPr>
              <a:t>SUAN SUNANDHA RAJABHAT UNIVERSITY</a:t>
            </a:r>
            <a:endParaRPr lang="th-TH" sz="1100" b="1" dirty="0">
              <a:solidFill>
                <a:srgbClr val="D60093"/>
              </a:solidFill>
              <a:cs typeface="+mj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931DCCE-DB7B-4214-BA03-A65F9926FE1F}"/>
              </a:ext>
            </a:extLst>
          </p:cNvPr>
          <p:cNvSpPr txBox="1"/>
          <p:nvPr/>
        </p:nvSpPr>
        <p:spPr>
          <a:xfrm>
            <a:off x="10925666" y="6535834"/>
            <a:ext cx="23849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>
                <a:solidFill>
                  <a:srgbClr val="97CDD1"/>
                </a:solidFill>
              </a:rPr>
              <a:t>Pimsiri</a:t>
            </a:r>
            <a:r>
              <a:rPr lang="en-US" sz="1400" dirty="0">
                <a:solidFill>
                  <a:srgbClr val="97CDD1"/>
                </a:solidFill>
              </a:rPr>
              <a:t>, SSRU</a:t>
            </a:r>
            <a:endParaRPr lang="th-TH" sz="1400" dirty="0">
              <a:solidFill>
                <a:srgbClr val="97CDD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F20A6FE-4F85-4534-9DFB-2E8D35D692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0544" y="970739"/>
            <a:ext cx="3103133" cy="74987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11E6A61-1061-486F-A397-4660791CB5DC}"/>
              </a:ext>
            </a:extLst>
          </p:cNvPr>
          <p:cNvSpPr/>
          <p:nvPr/>
        </p:nvSpPr>
        <p:spPr>
          <a:xfrm>
            <a:off x="2661501" y="1720612"/>
            <a:ext cx="6096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th-TH" sz="2800" b="1" dirty="0">
                <a:solidFill>
                  <a:srgbClr val="0070C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3.3 ท่านอนหงายชันเข่า (</a:t>
            </a:r>
            <a:r>
              <a:rPr lang="en-US" sz="2800" b="1" dirty="0">
                <a:solidFill>
                  <a:srgbClr val="0070C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Dorsal recumbent position)</a:t>
            </a:r>
          </a:p>
          <a:p>
            <a:pPr algn="ctr"/>
            <a:endParaRPr lang="th-TH" sz="2800" dirty="0">
              <a:solidFill>
                <a:srgbClr val="0070C0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/>
            <a:r>
              <a:rPr lang="th-TH" sz="2800" dirty="0">
                <a:solidFill>
                  <a:srgbClr val="0070C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เช่น ช่องคลอด มดลูก ฝีเย็บ เป็นต้น </a:t>
            </a:r>
            <a:r>
              <a:rPr lang="th-TH" sz="2800" dirty="0" err="1">
                <a:solidFill>
                  <a:srgbClr val="0070C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การทำ</a:t>
            </a:r>
            <a:r>
              <a:rPr lang="th-TH" sz="2800" dirty="0">
                <a:solidFill>
                  <a:srgbClr val="0070C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คลอดปกติ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CC65BBF-019E-4365-91DE-BBADB182DC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6936" y="3429000"/>
            <a:ext cx="5029924" cy="21799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984159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72CADC3-F33D-4694-99BA-5609348D55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94935" y="-84393"/>
            <a:ext cx="1493649" cy="149974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5801A40-E438-4F9E-A665-DAC9F367A67B}"/>
              </a:ext>
            </a:extLst>
          </p:cNvPr>
          <p:cNvSpPr txBox="1"/>
          <p:nvPr/>
        </p:nvSpPr>
        <p:spPr>
          <a:xfrm>
            <a:off x="-94268" y="0"/>
            <a:ext cx="2903456" cy="5616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2060"/>
                </a:solidFill>
                <a:cs typeface="+mj-cs"/>
              </a:rPr>
              <a:t>CNH</a:t>
            </a:r>
          </a:p>
          <a:p>
            <a:pPr algn="ctr"/>
            <a:r>
              <a:rPr lang="en-US" sz="1050" dirty="0">
                <a:solidFill>
                  <a:srgbClr val="D60093"/>
                </a:solidFill>
              </a:rPr>
              <a:t>SUAN SUNANDHA RAJABHAT UNIVERSITY</a:t>
            </a:r>
            <a:endParaRPr lang="th-TH" sz="1100" b="1" dirty="0">
              <a:solidFill>
                <a:srgbClr val="D60093"/>
              </a:solidFill>
              <a:cs typeface="+mj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931DCCE-DB7B-4214-BA03-A65F9926FE1F}"/>
              </a:ext>
            </a:extLst>
          </p:cNvPr>
          <p:cNvSpPr txBox="1"/>
          <p:nvPr/>
        </p:nvSpPr>
        <p:spPr>
          <a:xfrm>
            <a:off x="10925666" y="6535834"/>
            <a:ext cx="23849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>
                <a:solidFill>
                  <a:srgbClr val="97CDD1"/>
                </a:solidFill>
              </a:rPr>
              <a:t>Pimsiri</a:t>
            </a:r>
            <a:r>
              <a:rPr lang="en-US" sz="1400" dirty="0">
                <a:solidFill>
                  <a:srgbClr val="97CDD1"/>
                </a:solidFill>
              </a:rPr>
              <a:t>, SSRU</a:t>
            </a:r>
            <a:endParaRPr lang="th-TH" sz="1400" dirty="0">
              <a:solidFill>
                <a:srgbClr val="97CDD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5983759-8DFD-4906-8D19-803A1B2592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1435" y="942459"/>
            <a:ext cx="3103133" cy="74987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C01C733-499F-44A8-B180-49A4F5AB2668}"/>
              </a:ext>
            </a:extLst>
          </p:cNvPr>
          <p:cNvSpPr/>
          <p:nvPr/>
        </p:nvSpPr>
        <p:spPr>
          <a:xfrm>
            <a:off x="2359843" y="1692332"/>
            <a:ext cx="6096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800" b="1" dirty="0">
                <a:solidFill>
                  <a:srgbClr val="0070C0"/>
                </a:solidFill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3.4 </a:t>
            </a:r>
            <a:r>
              <a:rPr lang="th-TH" sz="2800" b="1" dirty="0">
                <a:solidFill>
                  <a:srgbClr val="0070C0"/>
                </a:solidFill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ท่านอนตะแคง (</a:t>
            </a:r>
            <a:r>
              <a:rPr lang="en-US" sz="2800" b="1" dirty="0">
                <a:solidFill>
                  <a:srgbClr val="0070C0"/>
                </a:solidFill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Lateral position) </a:t>
            </a:r>
          </a:p>
          <a:p>
            <a:pPr algn="ctr"/>
            <a:endParaRPr lang="th-TH" sz="2800" dirty="0">
              <a:solidFill>
                <a:srgbClr val="0070C0"/>
              </a:solidFill>
              <a:latin typeface="Angsana New" panose="02020603050405020304" pitchFamily="18" charset="-34"/>
              <a:ea typeface="Times New Roman" panose="02020603050405020304" pitchFamily="18" charset="0"/>
              <a:cs typeface="+mj-cs"/>
            </a:endParaRPr>
          </a:p>
          <a:p>
            <a:pPr algn="ctr"/>
            <a:r>
              <a:rPr lang="th-TH" sz="2800" dirty="0">
                <a:solidFill>
                  <a:srgbClr val="0070C0"/>
                </a:solidFill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เช่น ศีรษะ หู คอ ไหล่ แขน ขา ซี่โครง ตะโพก เป็นต้น</a:t>
            </a:r>
            <a:endParaRPr lang="en-US" sz="2000" dirty="0">
              <a:solidFill>
                <a:srgbClr val="0070C0"/>
              </a:solidFill>
              <a:effectLst/>
              <a:latin typeface="Tahoma" panose="020B0604030504040204" pitchFamily="34" charset="0"/>
              <a:ea typeface="Times New Roman" panose="02020603050405020304" pitchFamily="18" charset="0"/>
              <a:cs typeface="+mj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7DA4FB3-5DA8-4514-AA80-AF97359367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8138" y="3669232"/>
            <a:ext cx="6100631" cy="16946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997301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72CADC3-F33D-4694-99BA-5609348D55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94935" y="-84393"/>
            <a:ext cx="1493649" cy="149974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5801A40-E438-4F9E-A665-DAC9F367A67B}"/>
              </a:ext>
            </a:extLst>
          </p:cNvPr>
          <p:cNvSpPr txBox="1"/>
          <p:nvPr/>
        </p:nvSpPr>
        <p:spPr>
          <a:xfrm>
            <a:off x="-94268" y="0"/>
            <a:ext cx="2903456" cy="5616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2060"/>
                </a:solidFill>
                <a:cs typeface="+mj-cs"/>
              </a:rPr>
              <a:t>CNH</a:t>
            </a:r>
          </a:p>
          <a:p>
            <a:pPr algn="ctr"/>
            <a:r>
              <a:rPr lang="en-US" sz="1050" dirty="0">
                <a:solidFill>
                  <a:srgbClr val="D60093"/>
                </a:solidFill>
              </a:rPr>
              <a:t>SUAN SUNANDHA RAJABHAT UNIVERSITY</a:t>
            </a:r>
            <a:endParaRPr lang="th-TH" sz="1100" b="1" dirty="0">
              <a:solidFill>
                <a:srgbClr val="D60093"/>
              </a:solidFill>
              <a:cs typeface="+mj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931DCCE-DB7B-4214-BA03-A65F9926FE1F}"/>
              </a:ext>
            </a:extLst>
          </p:cNvPr>
          <p:cNvSpPr txBox="1"/>
          <p:nvPr/>
        </p:nvSpPr>
        <p:spPr>
          <a:xfrm>
            <a:off x="10925666" y="6535834"/>
            <a:ext cx="23849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>
                <a:solidFill>
                  <a:srgbClr val="97CDD1"/>
                </a:solidFill>
              </a:rPr>
              <a:t>Pimsiri</a:t>
            </a:r>
            <a:r>
              <a:rPr lang="en-US" sz="1400" dirty="0">
                <a:solidFill>
                  <a:srgbClr val="97CDD1"/>
                </a:solidFill>
              </a:rPr>
              <a:t>, SSRU</a:t>
            </a:r>
            <a:endParaRPr lang="th-TH" sz="1400" dirty="0">
              <a:solidFill>
                <a:srgbClr val="97CDD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46E592C-C650-4A6F-885F-3DEF9450B3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1435" y="942459"/>
            <a:ext cx="3103133" cy="749873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F475BCC-E2EB-4966-BE35-1D3C35C7D60D}"/>
              </a:ext>
            </a:extLst>
          </p:cNvPr>
          <p:cNvSpPr/>
          <p:nvPr/>
        </p:nvSpPr>
        <p:spPr>
          <a:xfrm>
            <a:off x="1813088" y="1613118"/>
            <a:ext cx="719893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0070C0"/>
                </a:solidFill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3.5 </a:t>
            </a:r>
            <a:r>
              <a:rPr lang="th-TH" sz="2800" b="1" dirty="0">
                <a:solidFill>
                  <a:srgbClr val="0070C0"/>
                </a:solidFill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ท่านอนตะแคงกึ่งคว่ำ (</a:t>
            </a:r>
            <a:r>
              <a:rPr lang="en-US" sz="2800" b="1" dirty="0">
                <a:solidFill>
                  <a:srgbClr val="0070C0"/>
                </a:solidFill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Sim’s position) </a:t>
            </a:r>
          </a:p>
          <a:p>
            <a:pPr algn="ctr"/>
            <a:endParaRPr lang="th-TH" sz="2800" dirty="0">
              <a:solidFill>
                <a:srgbClr val="0070C0"/>
              </a:solidFill>
              <a:latin typeface="Angsana New" panose="02020603050405020304" pitchFamily="18" charset="-34"/>
              <a:ea typeface="Times New Roman" panose="02020603050405020304" pitchFamily="18" charset="0"/>
              <a:cs typeface="Angsana New" panose="02020603050405020304" pitchFamily="18" charset="-34"/>
            </a:endParaRPr>
          </a:p>
          <a:p>
            <a:pPr algn="ctr"/>
            <a:r>
              <a:rPr lang="th-TH" sz="2800" dirty="0">
                <a:solidFill>
                  <a:srgbClr val="0070C0"/>
                </a:solidFill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ตรวจทวารหนัก สะโพก การสวนอุจจาระ การตรวจลำไส้ส่วนล่าง</a:t>
            </a:r>
          </a:p>
          <a:p>
            <a:pPr algn="ctr"/>
            <a:r>
              <a:rPr lang="th-TH" sz="2800" dirty="0">
                <a:solidFill>
                  <a:srgbClr val="0070C0"/>
                </a:solidFill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และช่วยให้น้ำลายหรือเสมหะไหลออกสะดวก</a:t>
            </a:r>
            <a:endParaRPr lang="en-US" sz="2000" dirty="0">
              <a:solidFill>
                <a:srgbClr val="0070C0"/>
              </a:solidFill>
              <a:effectLst/>
              <a:latin typeface="Angsana New" panose="02020603050405020304" pitchFamily="18" charset="-34"/>
              <a:ea typeface="Times New Roman" panose="02020603050405020304" pitchFamily="18" charset="0"/>
              <a:cs typeface="Angsana New" panose="02020603050405020304" pitchFamily="18" charset="-34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1EAE1D8-F93A-435E-918A-5A9FDBBF5F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94193" y="3679945"/>
            <a:ext cx="4896042" cy="20415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371919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72CADC3-F33D-4694-99BA-5609348D55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94935" y="-84393"/>
            <a:ext cx="1493649" cy="149974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5801A40-E438-4F9E-A665-DAC9F367A67B}"/>
              </a:ext>
            </a:extLst>
          </p:cNvPr>
          <p:cNvSpPr txBox="1"/>
          <p:nvPr/>
        </p:nvSpPr>
        <p:spPr>
          <a:xfrm>
            <a:off x="-94268" y="0"/>
            <a:ext cx="2903456" cy="5616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2060"/>
                </a:solidFill>
                <a:cs typeface="+mj-cs"/>
              </a:rPr>
              <a:t>CNH</a:t>
            </a:r>
          </a:p>
          <a:p>
            <a:pPr algn="ctr"/>
            <a:r>
              <a:rPr lang="en-US" sz="1050" dirty="0">
                <a:solidFill>
                  <a:srgbClr val="D60093"/>
                </a:solidFill>
              </a:rPr>
              <a:t>SUAN SUNANDHA RAJABHAT UNIVERSITY</a:t>
            </a:r>
            <a:endParaRPr lang="th-TH" sz="1100" b="1" dirty="0">
              <a:solidFill>
                <a:srgbClr val="D60093"/>
              </a:solidFill>
              <a:cs typeface="+mj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931DCCE-DB7B-4214-BA03-A65F9926FE1F}"/>
              </a:ext>
            </a:extLst>
          </p:cNvPr>
          <p:cNvSpPr txBox="1"/>
          <p:nvPr/>
        </p:nvSpPr>
        <p:spPr>
          <a:xfrm>
            <a:off x="10925666" y="6535834"/>
            <a:ext cx="23849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>
                <a:solidFill>
                  <a:srgbClr val="97CDD1"/>
                </a:solidFill>
              </a:rPr>
              <a:t>Pimsiri</a:t>
            </a:r>
            <a:r>
              <a:rPr lang="en-US" sz="1400" dirty="0">
                <a:solidFill>
                  <a:srgbClr val="97CDD1"/>
                </a:solidFill>
              </a:rPr>
              <a:t>, SSRU</a:t>
            </a:r>
            <a:endParaRPr lang="th-TH" sz="1400" dirty="0">
              <a:solidFill>
                <a:srgbClr val="97CDD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6B3AE36-D4C2-41CF-BA98-CAAB04B89F61}"/>
              </a:ext>
            </a:extLst>
          </p:cNvPr>
          <p:cNvSpPr/>
          <p:nvPr/>
        </p:nvSpPr>
        <p:spPr>
          <a:xfrm>
            <a:off x="2237293" y="1673479"/>
            <a:ext cx="652963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0070C0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3.6 </a:t>
            </a:r>
            <a:r>
              <a:rPr lang="th-TH" sz="2800" b="1" dirty="0">
                <a:solidFill>
                  <a:srgbClr val="0070C0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ท่านอนคว่ำ (</a:t>
            </a:r>
            <a:r>
              <a:rPr lang="en-US" sz="2800" b="1" dirty="0">
                <a:solidFill>
                  <a:srgbClr val="0070C0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Prone position) </a:t>
            </a:r>
          </a:p>
          <a:p>
            <a:pPr algn="ctr"/>
            <a:endParaRPr lang="th-TH" sz="2800" dirty="0">
              <a:solidFill>
                <a:srgbClr val="0070C0"/>
              </a:solidFill>
              <a:latin typeface="Angsana New" panose="02020603050405020304" pitchFamily="18" charset="-34"/>
              <a:ea typeface="Calibri" panose="020F0502020204030204" pitchFamily="34" charset="0"/>
              <a:cs typeface="Angsana New" panose="02020603050405020304" pitchFamily="18" charset="-34"/>
            </a:endParaRPr>
          </a:p>
          <a:p>
            <a:pPr algn="ctr"/>
            <a:r>
              <a:rPr lang="th-TH" sz="2800" dirty="0">
                <a:solidFill>
                  <a:srgbClr val="0070C0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เช่น บริเวณศีรษะด้านหลัง คอ หลัง แขน ขา น่อง สะโพก เป็นต้น</a:t>
            </a:r>
            <a:endParaRPr lang="th-TH" sz="2800" dirty="0">
              <a:solidFill>
                <a:srgbClr val="0070C0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CC2DDD8-2295-45BE-BFB5-21DCA5CAFF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5703" y="923606"/>
            <a:ext cx="3103133" cy="74987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D06050E-B2E1-4EEC-AEB6-68ABD718AD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8740" y="3413760"/>
            <a:ext cx="4386738" cy="21582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642575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72CADC3-F33D-4694-99BA-5609348D55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94935" y="-84393"/>
            <a:ext cx="1493649" cy="149974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5801A40-E438-4F9E-A665-DAC9F367A67B}"/>
              </a:ext>
            </a:extLst>
          </p:cNvPr>
          <p:cNvSpPr txBox="1"/>
          <p:nvPr/>
        </p:nvSpPr>
        <p:spPr>
          <a:xfrm>
            <a:off x="-94268" y="0"/>
            <a:ext cx="2903456" cy="5616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2060"/>
                </a:solidFill>
                <a:cs typeface="+mj-cs"/>
              </a:rPr>
              <a:t>CNH</a:t>
            </a:r>
          </a:p>
          <a:p>
            <a:pPr algn="ctr"/>
            <a:r>
              <a:rPr lang="en-US" sz="1050" dirty="0">
                <a:solidFill>
                  <a:srgbClr val="D60093"/>
                </a:solidFill>
              </a:rPr>
              <a:t>SUAN SUNANDHA RAJABHAT UNIVERSITY</a:t>
            </a:r>
            <a:endParaRPr lang="th-TH" sz="1100" b="1" dirty="0">
              <a:solidFill>
                <a:srgbClr val="D60093"/>
              </a:solidFill>
              <a:cs typeface="+mj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931DCCE-DB7B-4214-BA03-A65F9926FE1F}"/>
              </a:ext>
            </a:extLst>
          </p:cNvPr>
          <p:cNvSpPr txBox="1"/>
          <p:nvPr/>
        </p:nvSpPr>
        <p:spPr>
          <a:xfrm>
            <a:off x="10925666" y="6535834"/>
            <a:ext cx="23849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>
                <a:solidFill>
                  <a:srgbClr val="97CDD1"/>
                </a:solidFill>
              </a:rPr>
              <a:t>Pimsiri</a:t>
            </a:r>
            <a:r>
              <a:rPr lang="en-US" sz="1400" dirty="0">
                <a:solidFill>
                  <a:srgbClr val="97CDD1"/>
                </a:solidFill>
              </a:rPr>
              <a:t>, SSRU</a:t>
            </a:r>
            <a:endParaRPr lang="th-TH" sz="1400" dirty="0">
              <a:solidFill>
                <a:srgbClr val="97CDD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7BBF415-E29E-4B92-9ADD-7500DCF136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5703" y="923606"/>
            <a:ext cx="3103133" cy="749873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4CEC37C-23E2-4EF7-8A82-7D22A2DFE1D6}"/>
              </a:ext>
            </a:extLst>
          </p:cNvPr>
          <p:cNvSpPr/>
          <p:nvPr/>
        </p:nvSpPr>
        <p:spPr>
          <a:xfrm>
            <a:off x="2369269" y="1613118"/>
            <a:ext cx="6096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th-TH" sz="2800" b="1" dirty="0">
                <a:solidFill>
                  <a:srgbClr val="0070C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3.7 ท่านอนคว่ำคุกเข่า (</a:t>
            </a:r>
            <a:r>
              <a:rPr lang="en-US" sz="2800" b="1" dirty="0">
                <a:solidFill>
                  <a:srgbClr val="0070C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Knee chest position)</a:t>
            </a:r>
          </a:p>
          <a:p>
            <a:pPr algn="ctr"/>
            <a:r>
              <a:rPr lang="en-US" sz="2800" b="1" dirty="0">
                <a:solidFill>
                  <a:srgbClr val="0070C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endParaRPr lang="th-TH" sz="2800" b="1" dirty="0">
              <a:solidFill>
                <a:srgbClr val="0070C0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/>
            <a:r>
              <a:rPr lang="th-TH" sz="2800" dirty="0">
                <a:solidFill>
                  <a:srgbClr val="0070C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เป็นท่าที่ใช้ตรวจทวารหนักและลำไส้ส่วนปลาย </a:t>
            </a:r>
          </a:p>
          <a:p>
            <a:pPr algn="ctr"/>
            <a:r>
              <a:rPr lang="th-TH" sz="2800" dirty="0">
                <a:solidFill>
                  <a:srgbClr val="0070C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และการเจาะตรวจน้ำไขสันหลัง (</a:t>
            </a:r>
            <a:r>
              <a:rPr lang="en-US" sz="2800" dirty="0">
                <a:solidFill>
                  <a:srgbClr val="0070C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Lumbar puncture</a:t>
            </a:r>
            <a:r>
              <a:rPr lang="en-US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)</a:t>
            </a:r>
            <a:endParaRPr lang="th-TH" sz="28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93BDE65-480A-46D0-89BF-0A9370C3B5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3959" y="3636429"/>
            <a:ext cx="4403487" cy="21327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FDC8921-725D-452B-B5D2-07F65A0445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68836" y="3636428"/>
            <a:ext cx="3433960" cy="21327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758984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72CADC3-F33D-4694-99BA-5609348D55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94935" y="-84393"/>
            <a:ext cx="1493649" cy="149974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5801A40-E438-4F9E-A665-DAC9F367A67B}"/>
              </a:ext>
            </a:extLst>
          </p:cNvPr>
          <p:cNvSpPr txBox="1"/>
          <p:nvPr/>
        </p:nvSpPr>
        <p:spPr>
          <a:xfrm>
            <a:off x="-94268" y="0"/>
            <a:ext cx="2903456" cy="5616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2060"/>
                </a:solidFill>
                <a:cs typeface="+mj-cs"/>
              </a:rPr>
              <a:t>CNH</a:t>
            </a:r>
          </a:p>
          <a:p>
            <a:pPr algn="ctr"/>
            <a:r>
              <a:rPr lang="en-US" sz="1050" dirty="0">
                <a:solidFill>
                  <a:srgbClr val="D60093"/>
                </a:solidFill>
              </a:rPr>
              <a:t>SUAN SUNANDHA RAJABHAT UNIVERSITY</a:t>
            </a:r>
            <a:endParaRPr lang="th-TH" sz="1100" b="1" dirty="0">
              <a:solidFill>
                <a:srgbClr val="D60093"/>
              </a:solidFill>
              <a:cs typeface="+mj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931DCCE-DB7B-4214-BA03-A65F9926FE1F}"/>
              </a:ext>
            </a:extLst>
          </p:cNvPr>
          <p:cNvSpPr txBox="1"/>
          <p:nvPr/>
        </p:nvSpPr>
        <p:spPr>
          <a:xfrm>
            <a:off x="10925666" y="6535834"/>
            <a:ext cx="23849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>
                <a:solidFill>
                  <a:srgbClr val="97CDD1"/>
                </a:solidFill>
              </a:rPr>
              <a:t>Pimsiri</a:t>
            </a:r>
            <a:r>
              <a:rPr lang="en-US" sz="1400" dirty="0">
                <a:solidFill>
                  <a:srgbClr val="97CDD1"/>
                </a:solidFill>
              </a:rPr>
              <a:t>, SSRU</a:t>
            </a:r>
            <a:endParaRPr lang="th-TH" sz="1400" dirty="0">
              <a:solidFill>
                <a:srgbClr val="97CDD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9C22B12-0B1C-4FCE-A8D5-5A568D86FC84}"/>
              </a:ext>
            </a:extLst>
          </p:cNvPr>
          <p:cNvSpPr/>
          <p:nvPr/>
        </p:nvSpPr>
        <p:spPr>
          <a:xfrm>
            <a:off x="3414958" y="1673479"/>
            <a:ext cx="400462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800" b="1" dirty="0">
                <a:solidFill>
                  <a:srgbClr val="0070C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3.8 ท่าสำหรับเจาะปอด (</a:t>
            </a:r>
            <a:r>
              <a:rPr lang="en-US" sz="2800" b="1" dirty="0">
                <a:solidFill>
                  <a:srgbClr val="0070C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Thoracentesis)</a:t>
            </a:r>
            <a:endParaRPr lang="th-TH" sz="2800" b="1" dirty="0">
              <a:solidFill>
                <a:srgbClr val="0070C0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B9F1901-4D4D-4320-8332-0377F0D7B2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5703" y="923606"/>
            <a:ext cx="3103133" cy="74987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2052921-7430-49BD-8FDD-50074D8CA6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1977" y="2517343"/>
            <a:ext cx="3345961" cy="27425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2F0C0D6-E4A9-4A24-8A97-1548E59E9A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24531" y="2299169"/>
            <a:ext cx="2751444" cy="34294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35982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72CADC3-F33D-4694-99BA-5609348D55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94935" y="-84393"/>
            <a:ext cx="1493649" cy="149974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5801A40-E438-4F9E-A665-DAC9F367A67B}"/>
              </a:ext>
            </a:extLst>
          </p:cNvPr>
          <p:cNvSpPr txBox="1"/>
          <p:nvPr/>
        </p:nvSpPr>
        <p:spPr>
          <a:xfrm>
            <a:off x="-94268" y="0"/>
            <a:ext cx="2903456" cy="5616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2060"/>
                </a:solidFill>
                <a:cs typeface="+mj-cs"/>
              </a:rPr>
              <a:t>CNH</a:t>
            </a:r>
          </a:p>
          <a:p>
            <a:pPr algn="ctr"/>
            <a:r>
              <a:rPr lang="en-US" sz="1050" dirty="0">
                <a:solidFill>
                  <a:srgbClr val="D60093"/>
                </a:solidFill>
              </a:rPr>
              <a:t>SUAN SUNANDHA RAJABHAT UNIVERSITY</a:t>
            </a:r>
            <a:endParaRPr lang="th-TH" sz="1100" b="1" dirty="0">
              <a:solidFill>
                <a:srgbClr val="D60093"/>
              </a:solidFill>
              <a:cs typeface="+mj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931DCCE-DB7B-4214-BA03-A65F9926FE1F}"/>
              </a:ext>
            </a:extLst>
          </p:cNvPr>
          <p:cNvSpPr txBox="1"/>
          <p:nvPr/>
        </p:nvSpPr>
        <p:spPr>
          <a:xfrm>
            <a:off x="10925666" y="6535834"/>
            <a:ext cx="23849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>
                <a:solidFill>
                  <a:srgbClr val="97CDD1"/>
                </a:solidFill>
              </a:rPr>
              <a:t>Pimsiri</a:t>
            </a:r>
            <a:r>
              <a:rPr lang="en-US" sz="1400" dirty="0">
                <a:solidFill>
                  <a:srgbClr val="97CDD1"/>
                </a:solidFill>
              </a:rPr>
              <a:t>, SSRU</a:t>
            </a:r>
            <a:endParaRPr lang="th-TH" sz="1400" dirty="0">
              <a:solidFill>
                <a:srgbClr val="97CDD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C5D94CD-2F85-4660-8144-C683298473F8}"/>
              </a:ext>
            </a:extLst>
          </p:cNvPr>
          <p:cNvSpPr/>
          <p:nvPr/>
        </p:nvSpPr>
        <p:spPr>
          <a:xfrm>
            <a:off x="3988470" y="981901"/>
            <a:ext cx="281359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200" b="1" dirty="0">
                <a:solidFill>
                  <a:srgbClr val="0070C0"/>
                </a:solidFill>
                <a:cs typeface="+mj-cs"/>
              </a:rPr>
              <a:t>การเก็บตัวอย่างส่งตรวจ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0772B81-CD14-4772-B471-4C8EC73926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5250" y="2252948"/>
            <a:ext cx="3220033" cy="235209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099F787-1F66-42A8-9CA2-A3962858D8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58779" y="2156941"/>
            <a:ext cx="3816173" cy="254411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7CECF7B-2531-4570-8F6A-D67E9E3F1A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0343" y="2156941"/>
            <a:ext cx="2952918" cy="2740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0383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72CADC3-F33D-4694-99BA-5609348D55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94935" y="-84393"/>
            <a:ext cx="1493649" cy="149974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5801A40-E438-4F9E-A665-DAC9F367A67B}"/>
              </a:ext>
            </a:extLst>
          </p:cNvPr>
          <p:cNvSpPr txBox="1"/>
          <p:nvPr/>
        </p:nvSpPr>
        <p:spPr>
          <a:xfrm>
            <a:off x="-94268" y="0"/>
            <a:ext cx="2903456" cy="5616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2060"/>
                </a:solidFill>
                <a:cs typeface="+mj-cs"/>
              </a:rPr>
              <a:t>CNH</a:t>
            </a:r>
          </a:p>
          <a:p>
            <a:pPr algn="ctr"/>
            <a:r>
              <a:rPr lang="en-US" sz="1050" dirty="0">
                <a:solidFill>
                  <a:srgbClr val="D60093"/>
                </a:solidFill>
              </a:rPr>
              <a:t>SUAN SUNANDHA RAJABHAT UNIVERSITY</a:t>
            </a:r>
            <a:endParaRPr lang="th-TH" sz="1100" b="1" dirty="0">
              <a:solidFill>
                <a:srgbClr val="D60093"/>
              </a:solidFill>
              <a:cs typeface="+mj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931DCCE-DB7B-4214-BA03-A65F9926FE1F}"/>
              </a:ext>
            </a:extLst>
          </p:cNvPr>
          <p:cNvSpPr txBox="1"/>
          <p:nvPr/>
        </p:nvSpPr>
        <p:spPr>
          <a:xfrm>
            <a:off x="10925666" y="6535834"/>
            <a:ext cx="23849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>
                <a:solidFill>
                  <a:srgbClr val="97CDD1"/>
                </a:solidFill>
              </a:rPr>
              <a:t>Pimsiri</a:t>
            </a:r>
            <a:r>
              <a:rPr lang="en-US" sz="1400" dirty="0">
                <a:solidFill>
                  <a:srgbClr val="97CDD1"/>
                </a:solidFill>
              </a:rPr>
              <a:t>, SSRU</a:t>
            </a:r>
            <a:endParaRPr lang="th-TH" sz="1400" dirty="0">
              <a:solidFill>
                <a:srgbClr val="97CDD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BE3FBF2-C507-4D69-A50E-62C53A1A6A6A}"/>
              </a:ext>
            </a:extLst>
          </p:cNvPr>
          <p:cNvSpPr/>
          <p:nvPr/>
        </p:nvSpPr>
        <p:spPr>
          <a:xfrm>
            <a:off x="1652833" y="1071501"/>
            <a:ext cx="6096001" cy="424154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th-TH" sz="2800" b="1" dirty="0">
                <a:solidFill>
                  <a:srgbClr val="0070C0"/>
                </a:solidFill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ประเภทของสิ่งส่งตรวจ</a:t>
            </a:r>
            <a:r>
              <a:rPr lang="en-US" sz="2800" dirty="0">
                <a:solidFill>
                  <a:srgbClr val="0070C0"/>
                </a:solidFill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en-US" sz="2800" dirty="0">
              <a:solidFill>
                <a:srgbClr val="0070C0"/>
              </a:solidFill>
              <a:latin typeface="Angsana New" panose="02020603050405020304" pitchFamily="18" charset="-34"/>
              <a:ea typeface="Calibri" panose="020F0502020204030204" pitchFamily="34" charset="0"/>
              <a:cs typeface="Angsana New" panose="02020603050405020304" pitchFamily="18" charset="-34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2800" dirty="0">
                <a:solidFill>
                  <a:srgbClr val="0070C0"/>
                </a:solidFill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                1. </a:t>
            </a:r>
            <a:r>
              <a:rPr lang="th-TH" sz="2800" dirty="0">
                <a:solidFill>
                  <a:srgbClr val="0070C0"/>
                </a:solidFill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เลือด</a:t>
            </a:r>
            <a:endParaRPr lang="en-US" sz="2800" dirty="0">
              <a:solidFill>
                <a:srgbClr val="0070C0"/>
              </a:solidFill>
              <a:latin typeface="Angsana New" panose="02020603050405020304" pitchFamily="18" charset="-34"/>
              <a:ea typeface="Calibri" panose="020F0502020204030204" pitchFamily="34" charset="0"/>
              <a:cs typeface="Angsana New" panose="02020603050405020304" pitchFamily="18" charset="-34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2800" dirty="0">
                <a:solidFill>
                  <a:srgbClr val="0070C0"/>
                </a:solidFill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                2. </a:t>
            </a:r>
            <a:r>
              <a:rPr lang="th-TH" sz="2800" dirty="0">
                <a:solidFill>
                  <a:srgbClr val="0070C0"/>
                </a:solidFill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เสมหะ</a:t>
            </a:r>
            <a:endParaRPr lang="en-US" sz="2800" dirty="0">
              <a:solidFill>
                <a:srgbClr val="0070C0"/>
              </a:solidFill>
              <a:latin typeface="Angsana New" panose="02020603050405020304" pitchFamily="18" charset="-34"/>
              <a:ea typeface="Calibri" panose="020F0502020204030204" pitchFamily="34" charset="0"/>
              <a:cs typeface="Angsana New" panose="02020603050405020304" pitchFamily="18" charset="-34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2800" dirty="0">
                <a:solidFill>
                  <a:srgbClr val="0070C0"/>
                </a:solidFill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                3. </a:t>
            </a:r>
            <a:r>
              <a:rPr lang="th-TH" sz="2800" dirty="0">
                <a:solidFill>
                  <a:srgbClr val="0070C0"/>
                </a:solidFill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หนอง</a:t>
            </a:r>
            <a:endParaRPr lang="en-US" sz="2800" dirty="0">
              <a:solidFill>
                <a:srgbClr val="0070C0"/>
              </a:solidFill>
              <a:latin typeface="Angsana New" panose="02020603050405020304" pitchFamily="18" charset="-34"/>
              <a:ea typeface="Calibri" panose="020F0502020204030204" pitchFamily="34" charset="0"/>
              <a:cs typeface="Angsana New" panose="02020603050405020304" pitchFamily="18" charset="-34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2800" dirty="0">
                <a:solidFill>
                  <a:srgbClr val="0070C0"/>
                </a:solidFill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                4. </a:t>
            </a:r>
            <a:r>
              <a:rPr lang="th-TH" sz="2800" dirty="0">
                <a:solidFill>
                  <a:srgbClr val="0070C0"/>
                </a:solidFill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ปัสสาวะ</a:t>
            </a:r>
            <a:endParaRPr lang="en-US" sz="2800" dirty="0">
              <a:solidFill>
                <a:srgbClr val="0070C0"/>
              </a:solidFill>
              <a:latin typeface="Angsana New" panose="02020603050405020304" pitchFamily="18" charset="-34"/>
              <a:ea typeface="Calibri" panose="020F0502020204030204" pitchFamily="34" charset="0"/>
              <a:cs typeface="Angsana New" panose="02020603050405020304" pitchFamily="18" charset="-34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2800" dirty="0">
                <a:solidFill>
                  <a:srgbClr val="0070C0"/>
                </a:solidFill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                5. </a:t>
            </a:r>
            <a:r>
              <a:rPr lang="th-TH" sz="2800" dirty="0">
                <a:solidFill>
                  <a:srgbClr val="0070C0"/>
                </a:solidFill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อุจจาระ</a:t>
            </a:r>
            <a:endParaRPr lang="en-US" sz="2800" dirty="0">
              <a:solidFill>
                <a:srgbClr val="0070C0"/>
              </a:solidFill>
              <a:latin typeface="Angsana New" panose="02020603050405020304" pitchFamily="18" charset="-34"/>
              <a:ea typeface="Calibri" panose="020F0502020204030204" pitchFamily="34" charset="0"/>
              <a:cs typeface="Angsana New" panose="02020603050405020304" pitchFamily="18" charset="-34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2800" dirty="0">
                <a:solidFill>
                  <a:srgbClr val="0070C0"/>
                </a:solidFill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                6. </a:t>
            </a:r>
            <a:r>
              <a:rPr lang="th-TH" sz="2800" dirty="0">
                <a:solidFill>
                  <a:srgbClr val="0070C0"/>
                </a:solidFill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น้ำไขสันหลัง</a:t>
            </a:r>
            <a:endParaRPr lang="en-US" sz="2800" dirty="0">
              <a:solidFill>
                <a:srgbClr val="0070C0"/>
              </a:solidFill>
              <a:latin typeface="Angsana New" panose="02020603050405020304" pitchFamily="18" charset="-34"/>
              <a:ea typeface="Calibri" panose="020F0502020204030204" pitchFamily="34" charset="0"/>
              <a:cs typeface="Angsana New" panose="02020603050405020304" pitchFamily="18" charset="-34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2800" dirty="0">
                <a:solidFill>
                  <a:srgbClr val="0070C0"/>
                </a:solidFill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                7. </a:t>
            </a:r>
            <a:r>
              <a:rPr lang="th-TH" sz="2800" dirty="0">
                <a:solidFill>
                  <a:srgbClr val="0070C0"/>
                </a:solidFill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น้ำจากช่องเยื่อหุ้มปอด</a:t>
            </a:r>
            <a:endParaRPr lang="en-US" sz="2800" dirty="0">
              <a:solidFill>
                <a:srgbClr val="0070C0"/>
              </a:solidFill>
              <a:effectLst/>
              <a:latin typeface="Angsana New" panose="02020603050405020304" pitchFamily="18" charset="-34"/>
              <a:ea typeface="Calibri" panose="020F0502020204030204" pitchFamily="34" charset="0"/>
              <a:cs typeface="Angsana New" panose="02020603050405020304" pitchFamily="18" charset="-34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6764B7F-1C35-4A7A-8798-D9E1BDABD5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38648" y="1465868"/>
            <a:ext cx="2489959" cy="2308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BECA2AA-77B3-46D4-A5E0-A4D60A563E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8039" y="2999736"/>
            <a:ext cx="3041589" cy="2392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E1CC838-F8D3-4FB5-9946-E1E0C3BC32D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0539" r="4018" b="18753"/>
          <a:stretch/>
        </p:blipFill>
        <p:spPr>
          <a:xfrm>
            <a:off x="6228039" y="1877945"/>
            <a:ext cx="2367847" cy="1121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9250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72CADC3-F33D-4694-99BA-5609348D55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94935" y="-84393"/>
            <a:ext cx="1493649" cy="149974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5801A40-E438-4F9E-A665-DAC9F367A67B}"/>
              </a:ext>
            </a:extLst>
          </p:cNvPr>
          <p:cNvSpPr txBox="1"/>
          <p:nvPr/>
        </p:nvSpPr>
        <p:spPr>
          <a:xfrm>
            <a:off x="-94268" y="0"/>
            <a:ext cx="2903456" cy="5616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2060"/>
                </a:solidFill>
                <a:cs typeface="+mj-cs"/>
              </a:rPr>
              <a:t>CNH</a:t>
            </a:r>
          </a:p>
          <a:p>
            <a:pPr algn="ctr"/>
            <a:r>
              <a:rPr lang="en-US" sz="1050" dirty="0">
                <a:solidFill>
                  <a:srgbClr val="D60093"/>
                </a:solidFill>
              </a:rPr>
              <a:t>SUAN SUNANDHA RAJABHAT UNIVERSITY</a:t>
            </a:r>
            <a:endParaRPr lang="th-TH" sz="1100" b="1" dirty="0">
              <a:solidFill>
                <a:srgbClr val="D60093"/>
              </a:solidFill>
              <a:cs typeface="+mj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931DCCE-DB7B-4214-BA03-A65F9926FE1F}"/>
              </a:ext>
            </a:extLst>
          </p:cNvPr>
          <p:cNvSpPr txBox="1"/>
          <p:nvPr/>
        </p:nvSpPr>
        <p:spPr>
          <a:xfrm>
            <a:off x="10925666" y="6535834"/>
            <a:ext cx="23849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>
                <a:solidFill>
                  <a:srgbClr val="97CDD1"/>
                </a:solidFill>
              </a:rPr>
              <a:t>Pimsiri</a:t>
            </a:r>
            <a:r>
              <a:rPr lang="en-US" sz="1400" dirty="0">
                <a:solidFill>
                  <a:srgbClr val="97CDD1"/>
                </a:solidFill>
              </a:rPr>
              <a:t>, SSRU</a:t>
            </a:r>
            <a:endParaRPr lang="th-TH" sz="1400" dirty="0">
              <a:solidFill>
                <a:srgbClr val="97CDD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4E9923C-912E-4515-B4FA-25D61ED8B63F}"/>
              </a:ext>
            </a:extLst>
          </p:cNvPr>
          <p:cNvSpPr/>
          <p:nvPr/>
        </p:nvSpPr>
        <p:spPr>
          <a:xfrm>
            <a:off x="2103283" y="978792"/>
            <a:ext cx="41873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800" b="1" dirty="0">
                <a:solidFill>
                  <a:srgbClr val="0070C0"/>
                </a:solidFill>
                <a:cs typeface="+mj-cs"/>
              </a:rPr>
              <a:t>หลักเกณฑ์ในการเก็บและนำส่งสิ่งส่งตรวจ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3684B26-6BDA-4ECD-BDA4-356A42FF92B8}"/>
              </a:ext>
            </a:extLst>
          </p:cNvPr>
          <p:cNvSpPr/>
          <p:nvPr/>
        </p:nvSpPr>
        <p:spPr>
          <a:xfrm>
            <a:off x="465049" y="1919113"/>
            <a:ext cx="2815194" cy="4875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2400" b="1" dirty="0">
                <a:solidFill>
                  <a:schemeClr val="accent4">
                    <a:lumMod val="75000"/>
                  </a:schemeClr>
                </a:solidFill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1. The right patient = </a:t>
            </a:r>
            <a:r>
              <a:rPr lang="th-TH" sz="2400" b="1" dirty="0">
                <a:solidFill>
                  <a:schemeClr val="accent4">
                    <a:lumMod val="75000"/>
                  </a:schemeClr>
                </a:solidFill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ถูกผู้ป่วย</a:t>
            </a:r>
            <a:endParaRPr lang="en-US" sz="1600" dirty="0">
              <a:solidFill>
                <a:schemeClr val="accent4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+mj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D34C928-59B7-4097-888D-62F2FD0EC221}"/>
              </a:ext>
            </a:extLst>
          </p:cNvPr>
          <p:cNvSpPr/>
          <p:nvPr/>
        </p:nvSpPr>
        <p:spPr>
          <a:xfrm>
            <a:off x="1170648" y="2501654"/>
            <a:ext cx="3523722" cy="4875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thaiDist">
              <a:lnSpc>
                <a:spcPct val="107000"/>
              </a:lnSpc>
              <a:spcAft>
                <a:spcPts val="0"/>
              </a:spcAft>
            </a:pPr>
            <a:r>
              <a:rPr lang="en-US" sz="2400" b="1" dirty="0">
                <a:solidFill>
                  <a:srgbClr val="FF0000"/>
                </a:solidFill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2. The right specimen = </a:t>
            </a:r>
            <a:r>
              <a:rPr lang="th-TH" sz="2400" b="1" dirty="0">
                <a:solidFill>
                  <a:srgbClr val="FF0000"/>
                </a:solidFill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ตัวอย่างถูกต้อง</a:t>
            </a:r>
            <a:endParaRPr lang="en-US" sz="16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+mj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F7D2B63-CF5B-4851-ADEB-CB8DC1EC571B}"/>
              </a:ext>
            </a:extLst>
          </p:cNvPr>
          <p:cNvSpPr/>
          <p:nvPr/>
        </p:nvSpPr>
        <p:spPr>
          <a:xfrm>
            <a:off x="2103283" y="3099050"/>
            <a:ext cx="3441968" cy="4875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2400" b="1" dirty="0">
                <a:solidFill>
                  <a:schemeClr val="accent2"/>
                </a:solidFill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3. The right requisition = </a:t>
            </a:r>
            <a:r>
              <a:rPr lang="th-TH" sz="2400" b="1" dirty="0">
                <a:solidFill>
                  <a:schemeClr val="accent2"/>
                </a:solidFill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คำสั่งถูกต้อง</a:t>
            </a:r>
            <a:endParaRPr lang="en-US" sz="1600" dirty="0">
              <a:solidFill>
                <a:schemeClr val="accent2"/>
              </a:solidFill>
              <a:effectLst/>
              <a:latin typeface="Angsana New" panose="02020603050405020304" pitchFamily="18" charset="-34"/>
              <a:ea typeface="Calibri" panose="020F0502020204030204" pitchFamily="34" charset="0"/>
              <a:cs typeface="Angsana New" panose="02020603050405020304" pitchFamily="18" charset="-34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8AA9384-8CF6-4143-8FF6-CC9E7861806C}"/>
              </a:ext>
            </a:extLst>
          </p:cNvPr>
          <p:cNvSpPr/>
          <p:nvPr/>
        </p:nvSpPr>
        <p:spPr>
          <a:xfrm>
            <a:off x="3177338" y="3611202"/>
            <a:ext cx="3262432" cy="4875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thaiDist">
              <a:lnSpc>
                <a:spcPct val="107000"/>
              </a:lnSpc>
              <a:spcAft>
                <a:spcPts val="0"/>
              </a:spcAft>
            </a:pPr>
            <a:r>
              <a:rPr lang="en-US" sz="2400" b="1" dirty="0">
                <a:solidFill>
                  <a:srgbClr val="7030A0"/>
                </a:solidFill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4. The right method = </a:t>
            </a:r>
            <a:r>
              <a:rPr lang="th-TH" sz="2400" b="1" dirty="0">
                <a:solidFill>
                  <a:srgbClr val="7030A0"/>
                </a:solidFill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วิธีการถูกต้อง</a:t>
            </a:r>
            <a:endParaRPr lang="en-US" sz="1600" dirty="0">
              <a:solidFill>
                <a:srgbClr val="7030A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+mj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B0C4DB4-4A7D-47ED-AB68-3EF9013A068C}"/>
              </a:ext>
            </a:extLst>
          </p:cNvPr>
          <p:cNvSpPr/>
          <p:nvPr/>
        </p:nvSpPr>
        <p:spPr>
          <a:xfrm>
            <a:off x="4687570" y="4190102"/>
            <a:ext cx="3328155" cy="4875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2400" b="1" dirty="0">
                <a:solidFill>
                  <a:srgbClr val="D60093"/>
                </a:solidFill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5. The right amount = </a:t>
            </a:r>
            <a:r>
              <a:rPr lang="th-TH" sz="2400" b="1" dirty="0">
                <a:solidFill>
                  <a:srgbClr val="D60093"/>
                </a:solidFill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จำนวนถูกต้อง</a:t>
            </a:r>
            <a:endParaRPr lang="en-US" sz="1600" dirty="0">
              <a:solidFill>
                <a:srgbClr val="D60093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+mj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CA0EAF5-AB1C-493B-9753-E16EB3983082}"/>
              </a:ext>
            </a:extLst>
          </p:cNvPr>
          <p:cNvSpPr/>
          <p:nvPr/>
        </p:nvSpPr>
        <p:spPr>
          <a:xfrm>
            <a:off x="6625024" y="4788897"/>
            <a:ext cx="3680816" cy="4875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thaiDist">
              <a:lnSpc>
                <a:spcPct val="107000"/>
              </a:lnSpc>
              <a:spcAft>
                <a:spcPts val="0"/>
              </a:spcAft>
            </a:pPr>
            <a:r>
              <a:rPr lang="en-US" sz="24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6. The right container = </a:t>
            </a:r>
            <a:r>
              <a:rPr lang="th-TH" sz="24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ใส่ภาชนะถูกต้อง</a:t>
            </a:r>
            <a:endParaRPr lang="en-US" sz="1600" dirty="0">
              <a:solidFill>
                <a:schemeClr val="accent6">
                  <a:lumMod val="60000"/>
                  <a:lumOff val="40000"/>
                </a:schemeClr>
              </a:solidFill>
              <a:effectLst/>
              <a:latin typeface="Angsana New" panose="02020603050405020304" pitchFamily="18" charset="-34"/>
              <a:ea typeface="Calibri" panose="020F0502020204030204" pitchFamily="34" charset="0"/>
              <a:cs typeface="Angsana New" panose="02020603050405020304" pitchFamily="18" charset="-34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16EDA54-0E0C-4AB5-84AB-5B0ACF13684C}"/>
              </a:ext>
            </a:extLst>
          </p:cNvPr>
          <p:cNvSpPr/>
          <p:nvPr/>
        </p:nvSpPr>
        <p:spPr>
          <a:xfrm>
            <a:off x="6439770" y="2014148"/>
            <a:ext cx="2937022" cy="4875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thaiDist">
              <a:lnSpc>
                <a:spcPct val="107000"/>
              </a:lnSpc>
              <a:spcAft>
                <a:spcPts val="0"/>
              </a:spcAft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7. The right label = </a:t>
            </a:r>
            <a:r>
              <a:rPr lang="th-TH" sz="2400" b="1" dirty="0">
                <a:solidFill>
                  <a:schemeClr val="accent1">
                    <a:lumMod val="75000"/>
                  </a:schemeClr>
                </a:solidFill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ฉลากถูกต้อง</a:t>
            </a:r>
            <a:endParaRPr lang="en-US" sz="1600" dirty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+mj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34217EF-16BD-4D36-BA21-711DF78212D7}"/>
              </a:ext>
            </a:extLst>
          </p:cNvPr>
          <p:cNvSpPr/>
          <p:nvPr/>
        </p:nvSpPr>
        <p:spPr>
          <a:xfrm>
            <a:off x="8015725" y="2653596"/>
            <a:ext cx="2816797" cy="4875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thaiDist">
              <a:lnSpc>
                <a:spcPct val="107000"/>
              </a:lnSpc>
              <a:spcAft>
                <a:spcPts val="0"/>
              </a:spcAft>
            </a:pPr>
            <a:r>
              <a:rPr lang="en-US" sz="2400" b="1" dirty="0">
                <a:solidFill>
                  <a:schemeClr val="accent4"/>
                </a:solidFill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8. The right time = </a:t>
            </a:r>
            <a:r>
              <a:rPr lang="th-TH" sz="2400" b="1" dirty="0">
                <a:solidFill>
                  <a:schemeClr val="accent4"/>
                </a:solidFill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เวลาถูกต้อง</a:t>
            </a:r>
            <a:endParaRPr lang="en-US" sz="1600" dirty="0">
              <a:solidFill>
                <a:schemeClr val="accent4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+mj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202D5E0-BCAB-46C8-85B2-B97CA0FF3C8A}"/>
              </a:ext>
            </a:extLst>
          </p:cNvPr>
          <p:cNvSpPr/>
          <p:nvPr/>
        </p:nvSpPr>
        <p:spPr>
          <a:xfrm>
            <a:off x="8015725" y="3367449"/>
            <a:ext cx="3249608" cy="4875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thaiDist">
              <a:lnSpc>
                <a:spcPct val="107000"/>
              </a:lnSpc>
              <a:spcAft>
                <a:spcPts val="0"/>
              </a:spcAft>
            </a:pPr>
            <a:r>
              <a:rPr lang="en-US" sz="2400" b="1" dirty="0">
                <a:solidFill>
                  <a:srgbClr val="C00000"/>
                </a:solidFill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9.  The right attitude = </a:t>
            </a:r>
            <a:r>
              <a:rPr lang="th-TH" sz="2400" b="1" dirty="0">
                <a:solidFill>
                  <a:srgbClr val="C00000"/>
                </a:solidFill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เข้าใจถูกต้อง</a:t>
            </a:r>
            <a:endParaRPr lang="en-US" sz="1600" dirty="0">
              <a:solidFill>
                <a:srgbClr val="C00000"/>
              </a:solidFill>
              <a:effectLst/>
              <a:latin typeface="Angsana New" panose="02020603050405020304" pitchFamily="18" charset="-34"/>
              <a:ea typeface="Calibri" panose="020F0502020204030204" pitchFamily="34" charset="0"/>
              <a:cs typeface="Angsana New" panose="02020603050405020304" pitchFamily="18" charset="-34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781521A-1641-40C7-8862-5635D19252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2129" y="4395998"/>
            <a:ext cx="2175209" cy="21752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408924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72CADC3-F33D-4694-99BA-5609348D55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94935" y="-84393"/>
            <a:ext cx="1493649" cy="149974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5801A40-E438-4F9E-A665-DAC9F367A67B}"/>
              </a:ext>
            </a:extLst>
          </p:cNvPr>
          <p:cNvSpPr txBox="1"/>
          <p:nvPr/>
        </p:nvSpPr>
        <p:spPr>
          <a:xfrm>
            <a:off x="-94268" y="0"/>
            <a:ext cx="2903456" cy="5616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2060"/>
                </a:solidFill>
                <a:cs typeface="+mj-cs"/>
              </a:rPr>
              <a:t>CNH</a:t>
            </a:r>
          </a:p>
          <a:p>
            <a:pPr algn="ctr"/>
            <a:r>
              <a:rPr lang="en-US" sz="1050" dirty="0">
                <a:solidFill>
                  <a:srgbClr val="D60093"/>
                </a:solidFill>
              </a:rPr>
              <a:t>SUAN SUNANDHA RAJABHAT UNIVERSITY</a:t>
            </a:r>
            <a:endParaRPr lang="th-TH" sz="1100" b="1" dirty="0">
              <a:solidFill>
                <a:srgbClr val="D60093"/>
              </a:solidFill>
              <a:cs typeface="+mj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931DCCE-DB7B-4214-BA03-A65F9926FE1F}"/>
              </a:ext>
            </a:extLst>
          </p:cNvPr>
          <p:cNvSpPr txBox="1"/>
          <p:nvPr/>
        </p:nvSpPr>
        <p:spPr>
          <a:xfrm>
            <a:off x="10925666" y="6535834"/>
            <a:ext cx="23849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>
                <a:solidFill>
                  <a:srgbClr val="97CDD1"/>
                </a:solidFill>
              </a:rPr>
              <a:t>Pimsiri</a:t>
            </a:r>
            <a:r>
              <a:rPr lang="en-US" sz="1400" dirty="0">
                <a:solidFill>
                  <a:srgbClr val="97CDD1"/>
                </a:solidFill>
              </a:rPr>
              <a:t>, SSRU</a:t>
            </a:r>
            <a:endParaRPr lang="th-TH" sz="1400" dirty="0">
              <a:solidFill>
                <a:srgbClr val="97CDD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0B774EA-1EDE-4A74-B097-2F5C544FA115}"/>
              </a:ext>
            </a:extLst>
          </p:cNvPr>
          <p:cNvSpPr/>
          <p:nvPr/>
        </p:nvSpPr>
        <p:spPr>
          <a:xfrm>
            <a:off x="1140643" y="1415353"/>
            <a:ext cx="6438508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200" b="1" dirty="0">
                <a:solidFill>
                  <a:srgbClr val="0070C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วัตถุประสงค์</a:t>
            </a:r>
          </a:p>
          <a:p>
            <a:endParaRPr lang="th-TH" sz="3200" dirty="0">
              <a:solidFill>
                <a:srgbClr val="0070C0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r>
              <a:rPr lang="th-TH" sz="2800" dirty="0">
                <a:solidFill>
                  <a:srgbClr val="0070C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1.	นักศึกษาสามารถอธิบายหลักการ และปฏิบัติการช่วยเหลือ	ขณะทำหัตถการเบื้องต้นทางคลินิกได้</a:t>
            </a:r>
          </a:p>
          <a:p>
            <a:r>
              <a:rPr lang="th-TH" sz="2800" dirty="0">
                <a:solidFill>
                  <a:srgbClr val="0070C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2.	นักศึกษาบอกวิธีการตรวจอย่างง่าย และเตรียมผู้ป่วยสำหรับ	การตรวจได้อย่างถูกต้อง</a:t>
            </a:r>
          </a:p>
          <a:p>
            <a:r>
              <a:rPr lang="th-TH" sz="2800" dirty="0">
                <a:solidFill>
                  <a:srgbClr val="0070C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3.	นักศึกษาสามารถดูแลผู้ป่วยก่อนและหลังทำหัตถการได้อย่าง	ถูกต้อง</a:t>
            </a:r>
          </a:p>
          <a:p>
            <a:endParaRPr lang="th-TH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AE71F4A-42E5-4A08-B762-EB77FF8031D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920" t="11402" r="13345" b="10742"/>
          <a:stretch/>
        </p:blipFill>
        <p:spPr>
          <a:xfrm>
            <a:off x="8174263" y="2231796"/>
            <a:ext cx="2421465" cy="23944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220457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72CADC3-F33D-4694-99BA-5609348D55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94935" y="-84393"/>
            <a:ext cx="1493649" cy="149974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5801A40-E438-4F9E-A665-DAC9F367A67B}"/>
              </a:ext>
            </a:extLst>
          </p:cNvPr>
          <p:cNvSpPr txBox="1"/>
          <p:nvPr/>
        </p:nvSpPr>
        <p:spPr>
          <a:xfrm>
            <a:off x="-94268" y="0"/>
            <a:ext cx="2903456" cy="5616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2060"/>
                </a:solidFill>
                <a:cs typeface="+mj-cs"/>
              </a:rPr>
              <a:t>CNH</a:t>
            </a:r>
          </a:p>
          <a:p>
            <a:pPr algn="ctr"/>
            <a:r>
              <a:rPr lang="en-US" sz="1050" dirty="0">
                <a:solidFill>
                  <a:srgbClr val="D60093"/>
                </a:solidFill>
              </a:rPr>
              <a:t>SUAN SUNANDHA RAJABHAT UNIVERSITY</a:t>
            </a:r>
            <a:endParaRPr lang="th-TH" sz="1100" b="1" dirty="0">
              <a:solidFill>
                <a:srgbClr val="D60093"/>
              </a:solidFill>
              <a:cs typeface="+mj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931DCCE-DB7B-4214-BA03-A65F9926FE1F}"/>
              </a:ext>
            </a:extLst>
          </p:cNvPr>
          <p:cNvSpPr txBox="1"/>
          <p:nvPr/>
        </p:nvSpPr>
        <p:spPr>
          <a:xfrm>
            <a:off x="10925666" y="6535834"/>
            <a:ext cx="23849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>
                <a:solidFill>
                  <a:srgbClr val="97CDD1"/>
                </a:solidFill>
              </a:rPr>
              <a:t>Pimsiri</a:t>
            </a:r>
            <a:r>
              <a:rPr lang="en-US" sz="1400" dirty="0">
                <a:solidFill>
                  <a:srgbClr val="97CDD1"/>
                </a:solidFill>
              </a:rPr>
              <a:t>, SSRU</a:t>
            </a:r>
            <a:endParaRPr lang="th-TH" sz="1400" dirty="0">
              <a:solidFill>
                <a:srgbClr val="97CDD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CED2D63-BC6E-4E1E-956E-0B46D27C1F6D}"/>
              </a:ext>
            </a:extLst>
          </p:cNvPr>
          <p:cNvSpPr txBox="1"/>
          <p:nvPr/>
        </p:nvSpPr>
        <p:spPr>
          <a:xfrm>
            <a:off x="4177645" y="1061410"/>
            <a:ext cx="38367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 b="1" dirty="0">
                <a:solidFill>
                  <a:srgbClr val="0070C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คำถามท้ายบท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738D81F-C606-4E60-A7B5-C5CED2017CD7}"/>
              </a:ext>
            </a:extLst>
          </p:cNvPr>
          <p:cNvSpPr txBox="1"/>
          <p:nvPr/>
        </p:nvSpPr>
        <p:spPr>
          <a:xfrm>
            <a:off x="1272619" y="2300140"/>
            <a:ext cx="9522316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th-TH" sz="2800" dirty="0">
                <a:solidFill>
                  <a:srgbClr val="D6009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บอกวิธีการเตรียมร่างกายผู้ป่วยสำหรับทำหัตถการ </a:t>
            </a:r>
            <a:r>
              <a:rPr lang="en-US" sz="2800" dirty="0">
                <a:solidFill>
                  <a:srgbClr val="D6009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2 </a:t>
            </a:r>
            <a:r>
              <a:rPr lang="th-TH" sz="2800" dirty="0">
                <a:solidFill>
                  <a:srgbClr val="D6009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ข้อ </a:t>
            </a:r>
          </a:p>
          <a:p>
            <a:pPr marL="342900" indent="-342900">
              <a:buFont typeface="+mj-lt"/>
              <a:buAutoNum type="arabicPeriod"/>
            </a:pPr>
            <a:r>
              <a:rPr lang="th-TH" sz="2800" dirty="0">
                <a:solidFill>
                  <a:srgbClr val="D6009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หากนศ.ได้รับมอบหมายให้เป็นผู้ </a:t>
            </a:r>
            <a:r>
              <a:rPr lang="en-US" sz="2800" dirty="0">
                <a:solidFill>
                  <a:srgbClr val="D6009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Swab RT-PCR </a:t>
            </a:r>
            <a:r>
              <a:rPr lang="th-TH" sz="2800" dirty="0">
                <a:solidFill>
                  <a:srgbClr val="D6009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นศ.จะแนะนำให้ผู้รับบริการอยู่ในท่าอะไร </a:t>
            </a:r>
          </a:p>
          <a:p>
            <a:pPr marL="342900" indent="-342900">
              <a:buFont typeface="+mj-lt"/>
              <a:buAutoNum type="arabicPeriod"/>
            </a:pPr>
            <a:r>
              <a:rPr lang="th-TH" sz="2800" dirty="0">
                <a:solidFill>
                  <a:srgbClr val="D6009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แพทย์ต้องการตรวจ </a:t>
            </a:r>
            <a:r>
              <a:rPr lang="en-US" sz="2800" dirty="0">
                <a:solidFill>
                  <a:srgbClr val="D6009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PR </a:t>
            </a:r>
            <a:r>
              <a:rPr lang="th-TH" sz="2800" dirty="0">
                <a:solidFill>
                  <a:srgbClr val="D6009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ในผู้ป่วย </a:t>
            </a:r>
            <a:r>
              <a:rPr lang="en-US" sz="2800" dirty="0">
                <a:solidFill>
                  <a:srgbClr val="D6009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Gut Obstruction </a:t>
            </a:r>
            <a:r>
              <a:rPr lang="th-TH" sz="2800" dirty="0">
                <a:solidFill>
                  <a:srgbClr val="D6009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นศ.จะแนะนำผู้ป่วยนอนท่าอะไร </a:t>
            </a:r>
          </a:p>
          <a:p>
            <a:pPr marL="342900" indent="-342900">
              <a:buFont typeface="+mj-lt"/>
              <a:buAutoNum type="arabicPeriod"/>
            </a:pPr>
            <a:r>
              <a:rPr lang="th-TH" sz="2800" dirty="0">
                <a:solidFill>
                  <a:srgbClr val="D6009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แพทย์ต้องการทำหัตถการ </a:t>
            </a:r>
            <a:r>
              <a:rPr lang="en-US" sz="2800" dirty="0">
                <a:solidFill>
                  <a:srgbClr val="D6009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Thoracentesis </a:t>
            </a:r>
            <a:r>
              <a:rPr lang="th-TH" sz="2800" dirty="0">
                <a:solidFill>
                  <a:srgbClr val="D6009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ระบายน้ำจากทรวงอก นศ.จะจัดท่าผู้ป่วยอย่างไร</a:t>
            </a:r>
          </a:p>
          <a:p>
            <a:pPr marL="342900" indent="-342900">
              <a:buFont typeface="+mj-lt"/>
              <a:buAutoNum type="arabicPeriod"/>
            </a:pPr>
            <a:r>
              <a:rPr lang="th-TH" sz="2800" dirty="0">
                <a:solidFill>
                  <a:srgbClr val="D6009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ผู้ป่วย</a:t>
            </a:r>
            <a:r>
              <a:rPr lang="en-US" sz="2800" dirty="0">
                <a:solidFill>
                  <a:srgbClr val="D6009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Meningitis</a:t>
            </a:r>
            <a:r>
              <a:rPr lang="th-TH" sz="2800" dirty="0">
                <a:solidFill>
                  <a:srgbClr val="D6009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แพทย์ต้องการทำ </a:t>
            </a:r>
            <a:r>
              <a:rPr lang="en-US" sz="2800" dirty="0">
                <a:solidFill>
                  <a:srgbClr val="D6009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Lumbar puncture </a:t>
            </a:r>
            <a:r>
              <a:rPr lang="th-TH" sz="2800" dirty="0">
                <a:solidFill>
                  <a:srgbClr val="D6009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นศ.จะจัดท่าผู้ป่วยอย่างไร</a:t>
            </a:r>
          </a:p>
          <a:p>
            <a:pPr marL="342900" indent="-342900">
              <a:buFont typeface="+mj-lt"/>
              <a:buAutoNum type="arabicPeriod"/>
            </a:pPr>
            <a:endParaRPr lang="th-TH" dirty="0">
              <a:solidFill>
                <a:srgbClr val="0070C0"/>
              </a:solidFill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1306234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72CADC3-F33D-4694-99BA-5609348D55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94935" y="-84393"/>
            <a:ext cx="1493649" cy="149974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5801A40-E438-4F9E-A665-DAC9F367A67B}"/>
              </a:ext>
            </a:extLst>
          </p:cNvPr>
          <p:cNvSpPr txBox="1"/>
          <p:nvPr/>
        </p:nvSpPr>
        <p:spPr>
          <a:xfrm>
            <a:off x="-94268" y="0"/>
            <a:ext cx="2903456" cy="5616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2060"/>
                </a:solidFill>
                <a:cs typeface="+mj-cs"/>
              </a:rPr>
              <a:t>CNH</a:t>
            </a:r>
          </a:p>
          <a:p>
            <a:pPr algn="ctr"/>
            <a:r>
              <a:rPr lang="en-US" sz="1050" dirty="0">
                <a:solidFill>
                  <a:srgbClr val="D60093"/>
                </a:solidFill>
              </a:rPr>
              <a:t>SUAN SUNANDHA RAJABHAT UNIVERSITY</a:t>
            </a:r>
            <a:endParaRPr lang="th-TH" sz="1100" b="1" dirty="0">
              <a:solidFill>
                <a:srgbClr val="D60093"/>
              </a:solidFill>
              <a:cs typeface="+mj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931DCCE-DB7B-4214-BA03-A65F9926FE1F}"/>
              </a:ext>
            </a:extLst>
          </p:cNvPr>
          <p:cNvSpPr txBox="1"/>
          <p:nvPr/>
        </p:nvSpPr>
        <p:spPr>
          <a:xfrm>
            <a:off x="10925666" y="6535834"/>
            <a:ext cx="23849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>
                <a:solidFill>
                  <a:srgbClr val="97CDD1"/>
                </a:solidFill>
              </a:rPr>
              <a:t>Pimsiri</a:t>
            </a:r>
            <a:r>
              <a:rPr lang="en-US" sz="1400" dirty="0">
                <a:solidFill>
                  <a:srgbClr val="97CDD1"/>
                </a:solidFill>
              </a:rPr>
              <a:t>, SSRU</a:t>
            </a:r>
            <a:endParaRPr lang="th-TH" sz="1400" dirty="0">
              <a:solidFill>
                <a:srgbClr val="97CDD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D7BBBBB-E05B-4F22-A433-58E97F977F5A}"/>
              </a:ext>
            </a:extLst>
          </p:cNvPr>
          <p:cNvSpPr/>
          <p:nvPr/>
        </p:nvSpPr>
        <p:spPr>
          <a:xfrm>
            <a:off x="1677972" y="1929668"/>
            <a:ext cx="848412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800" b="1" dirty="0">
                <a:solidFill>
                  <a:srgbClr val="0070C0"/>
                </a:solidFill>
                <a:cs typeface="+mj-cs"/>
              </a:rPr>
              <a:t>		การตรวจทางคลินิกต่าง ๆ เป็นเรื่องจำเป็นเมื่อผู้ป่วยมีความเจ็บป่วยทางร่างกาย ที่แพทย์ต้องทำหัตถการเพื่อวินิจฉัยโรคได้อย่างแม่นยำ นำมาซึ่งความคับข้องใจให้แก่ผู้ป่วยแทบทุกคน เพราะฉะนั้นการเตรียมร่างกายและจิตใจของผู้ป่วยเป็นสิ่งสำคัญ และจำเป็นอย่างยิ่งที่พยาบาลและผู้ช่วยพยาบาลจะต้องเอาใจใส่ เพื่อช่วยลดข้อคับข้องใจ เป็นการให้ข้อมูลที่เป็นจริงและถูกต้องแก่ผู้ป่วย เพื่อให้ผู้ป่วยให้ความร่วมมือในการรักษา และนอกจากนี้ยังช่วยป้องกันภาวะแทรกซ้อนที่อาจจะเกิดขึ้นได้ด้วย</a:t>
            </a:r>
          </a:p>
        </p:txBody>
      </p:sp>
    </p:spTree>
    <p:extLst>
      <p:ext uri="{BB962C8B-B14F-4D97-AF65-F5344CB8AC3E}">
        <p14:creationId xmlns:p14="http://schemas.microsoft.com/office/powerpoint/2010/main" val="41332184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72CADC3-F33D-4694-99BA-5609348D55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94935" y="-84393"/>
            <a:ext cx="1493649" cy="149974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5801A40-E438-4F9E-A665-DAC9F367A67B}"/>
              </a:ext>
            </a:extLst>
          </p:cNvPr>
          <p:cNvSpPr txBox="1"/>
          <p:nvPr/>
        </p:nvSpPr>
        <p:spPr>
          <a:xfrm>
            <a:off x="-94268" y="0"/>
            <a:ext cx="2903456" cy="5616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2060"/>
                </a:solidFill>
                <a:cs typeface="+mj-cs"/>
              </a:rPr>
              <a:t>CNH</a:t>
            </a:r>
          </a:p>
          <a:p>
            <a:pPr algn="ctr"/>
            <a:r>
              <a:rPr lang="en-US" sz="1050" dirty="0">
                <a:solidFill>
                  <a:srgbClr val="D60093"/>
                </a:solidFill>
              </a:rPr>
              <a:t>SUAN SUNANDHA RAJABHAT UNIVERSITY</a:t>
            </a:r>
            <a:endParaRPr lang="th-TH" sz="1100" b="1" dirty="0">
              <a:solidFill>
                <a:srgbClr val="D60093"/>
              </a:solidFill>
              <a:cs typeface="+mj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931DCCE-DB7B-4214-BA03-A65F9926FE1F}"/>
              </a:ext>
            </a:extLst>
          </p:cNvPr>
          <p:cNvSpPr txBox="1"/>
          <p:nvPr/>
        </p:nvSpPr>
        <p:spPr>
          <a:xfrm>
            <a:off x="10925666" y="6535834"/>
            <a:ext cx="23849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>
                <a:solidFill>
                  <a:srgbClr val="97CDD1"/>
                </a:solidFill>
              </a:rPr>
              <a:t>Pimsiri</a:t>
            </a:r>
            <a:r>
              <a:rPr lang="en-US" sz="1400" dirty="0">
                <a:solidFill>
                  <a:srgbClr val="97CDD1"/>
                </a:solidFill>
              </a:rPr>
              <a:t>, SSRU</a:t>
            </a:r>
            <a:endParaRPr lang="th-TH" sz="1400" dirty="0">
              <a:solidFill>
                <a:srgbClr val="97CDD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AAD1393-2905-4E21-AA72-28F4728E4264}"/>
              </a:ext>
            </a:extLst>
          </p:cNvPr>
          <p:cNvSpPr/>
          <p:nvPr/>
        </p:nvSpPr>
        <p:spPr>
          <a:xfrm>
            <a:off x="1012905" y="892133"/>
            <a:ext cx="37818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800" b="1" dirty="0">
                <a:solidFill>
                  <a:srgbClr val="0070C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1.	การเตรียมผู้ป่วยทางด้านร่างกาย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D465639-59E9-473C-AD04-C1E0BC8A3105}"/>
              </a:ext>
            </a:extLst>
          </p:cNvPr>
          <p:cNvSpPr/>
          <p:nvPr/>
        </p:nvSpPr>
        <p:spPr>
          <a:xfrm>
            <a:off x="1517715" y="1569293"/>
            <a:ext cx="8946037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800" dirty="0">
                <a:solidFill>
                  <a:srgbClr val="0070C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1.1  แจ้งวัตถุประสงค์ในการตรวจให้ผู้ป่วยทราบ</a:t>
            </a:r>
          </a:p>
          <a:p>
            <a:r>
              <a:rPr lang="th-TH" sz="2800" dirty="0">
                <a:solidFill>
                  <a:srgbClr val="0070C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1.2  จัดสภาพแวดล้อมให้เหมาะสม</a:t>
            </a:r>
          </a:p>
          <a:p>
            <a:r>
              <a:rPr lang="th-TH" sz="2800" dirty="0">
                <a:solidFill>
                  <a:srgbClr val="0070C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1.3  จัดท่าผู้ป่วยให้เหมาะสมกับการตรวจแต่ละชนิด</a:t>
            </a:r>
          </a:p>
          <a:p>
            <a:r>
              <a:rPr lang="th-TH" sz="2800" dirty="0">
                <a:solidFill>
                  <a:srgbClr val="0070C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1.4  ดูแลให้ผู้ป่วยถอดเสื้อผ้า (หากจำเป็น) และใช้ผ้าคลุมตัวผู้ป่วย</a:t>
            </a:r>
          </a:p>
          <a:p>
            <a:r>
              <a:rPr lang="th-TH" sz="2800" dirty="0">
                <a:solidFill>
                  <a:srgbClr val="0070C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1.5  ปรับอุณหภูมิภายในห้องตรวจ และอุณหภูมิของเครื่องมือที่ใช้ในการตรวจให้เหมาะสม	</a:t>
            </a:r>
          </a:p>
          <a:p>
            <a:r>
              <a:rPr lang="th-TH" sz="2800" dirty="0">
                <a:solidFill>
                  <a:srgbClr val="0070C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1.6  บอกผู้ป่วยก่อนให้การพยาบาลทุกครั้ง </a:t>
            </a:r>
          </a:p>
          <a:p>
            <a:r>
              <a:rPr lang="th-TH" sz="2800" dirty="0">
                <a:solidFill>
                  <a:srgbClr val="0070C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1.7  ขณะที่แพทย์ทำการตรวจ พยาบาลหรือผู้ช่วยพยาบาลควรอยู่กับผู้ป่วย และคอยสังเกต	อาการเปลี่ยนแปลงที่เกิดขึ้น</a:t>
            </a:r>
          </a:p>
          <a:p>
            <a:r>
              <a:rPr lang="th-TH" sz="2800" dirty="0">
                <a:solidFill>
                  <a:srgbClr val="0070C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1.8  ให้คำแนะนำผู้ป่วยเกี่ยวกับวิธีการตรวจ</a:t>
            </a:r>
          </a:p>
        </p:txBody>
      </p:sp>
    </p:spTree>
    <p:extLst>
      <p:ext uri="{BB962C8B-B14F-4D97-AF65-F5344CB8AC3E}">
        <p14:creationId xmlns:p14="http://schemas.microsoft.com/office/powerpoint/2010/main" val="9252020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72CADC3-F33D-4694-99BA-5609348D55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94935" y="-84393"/>
            <a:ext cx="1493649" cy="149974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5801A40-E438-4F9E-A665-DAC9F367A67B}"/>
              </a:ext>
            </a:extLst>
          </p:cNvPr>
          <p:cNvSpPr txBox="1"/>
          <p:nvPr/>
        </p:nvSpPr>
        <p:spPr>
          <a:xfrm>
            <a:off x="-94268" y="0"/>
            <a:ext cx="2903456" cy="5616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2060"/>
                </a:solidFill>
                <a:cs typeface="+mj-cs"/>
              </a:rPr>
              <a:t>CNH</a:t>
            </a:r>
          </a:p>
          <a:p>
            <a:pPr algn="ctr"/>
            <a:r>
              <a:rPr lang="en-US" sz="1050" dirty="0">
                <a:solidFill>
                  <a:srgbClr val="D60093"/>
                </a:solidFill>
              </a:rPr>
              <a:t>SUAN SUNANDHA RAJABHAT UNIVERSITY</a:t>
            </a:r>
            <a:endParaRPr lang="th-TH" sz="1100" b="1" dirty="0">
              <a:solidFill>
                <a:srgbClr val="D60093"/>
              </a:solidFill>
              <a:cs typeface="+mj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931DCCE-DB7B-4214-BA03-A65F9926FE1F}"/>
              </a:ext>
            </a:extLst>
          </p:cNvPr>
          <p:cNvSpPr txBox="1"/>
          <p:nvPr/>
        </p:nvSpPr>
        <p:spPr>
          <a:xfrm>
            <a:off x="10925666" y="6535834"/>
            <a:ext cx="23849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>
                <a:solidFill>
                  <a:srgbClr val="97CDD1"/>
                </a:solidFill>
              </a:rPr>
              <a:t>Pimsiri</a:t>
            </a:r>
            <a:r>
              <a:rPr lang="en-US" sz="1400" dirty="0">
                <a:solidFill>
                  <a:srgbClr val="97CDD1"/>
                </a:solidFill>
              </a:rPr>
              <a:t>, SSRU</a:t>
            </a:r>
            <a:endParaRPr lang="th-TH" sz="1400" dirty="0">
              <a:solidFill>
                <a:srgbClr val="97CDD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7D30382-61A5-400B-BB85-264F199C04EB}"/>
              </a:ext>
            </a:extLst>
          </p:cNvPr>
          <p:cNvSpPr/>
          <p:nvPr/>
        </p:nvSpPr>
        <p:spPr>
          <a:xfrm>
            <a:off x="1024084" y="892133"/>
            <a:ext cx="35702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800" b="1" dirty="0">
                <a:solidFill>
                  <a:srgbClr val="0070C0"/>
                </a:solidFill>
                <a:cs typeface="+mj-cs"/>
              </a:rPr>
              <a:t>2.	การเตรียมผู้ป่วยทางด้านจิตใจ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309E53E-ED34-4D95-9D68-D1A24F7FD90C}"/>
              </a:ext>
            </a:extLst>
          </p:cNvPr>
          <p:cNvSpPr/>
          <p:nvPr/>
        </p:nvSpPr>
        <p:spPr>
          <a:xfrm>
            <a:off x="1685827" y="2090172"/>
            <a:ext cx="882034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		</a:t>
            </a:r>
            <a:r>
              <a:rPr lang="th-TH" sz="2800" dirty="0">
                <a:solidFill>
                  <a:srgbClr val="0070C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การเตรียมผู้ป่วยทางด้านจิตใจถือว่าเป็นหัวใจสำคัญ เพื่อคลายความวิตกกังวล และให้ผู้ป่วยให้ความร่วมมือในการรักษาพยาบาล เนื่องจากผู้เตรียมตรวจต้องมีการติดต่อสื่อสารกับผู้ป่วยตลอดเวลา การสร้างสัมพันธภาพระหว่างผู้เตรียมตรวจกับผู้ป่วยจึงเป็นในลักษณะเพื่อให้การช่วยเหลือ โดยจะต้องทำให้ผู้ป่วยเห็นและรู้สึกว่าพยาบาลหรือผู้ช่วยพยาบาลมีความยินดีและเต็มใจในการให้บริการ และความช่วยเหลือ </a:t>
            </a:r>
          </a:p>
          <a:p>
            <a:pPr algn="ctr"/>
            <a:r>
              <a:rPr lang="th-TH" sz="2800" b="1" dirty="0">
                <a:solidFill>
                  <a:srgbClr val="0070C0"/>
                </a:solidFill>
                <a:ea typeface="Calibri" panose="020F0502020204030204" pitchFamily="34" charset="0"/>
                <a:cs typeface="Angsana New" panose="02020603050405020304" pitchFamily="18" charset="-34"/>
              </a:rPr>
              <a:t>“ผู้ป่วยมีสิทธิที่จะถามและรับทราบข้อมูลทางด้านสุขภาพที่เกี่ยวกับตนเองทุกอย่าง”</a:t>
            </a:r>
            <a:endParaRPr lang="th-TH" sz="4000" b="1" dirty="0">
              <a:solidFill>
                <a:srgbClr val="0070C0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7779549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72CADC3-F33D-4694-99BA-5609348D55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94935" y="-84393"/>
            <a:ext cx="1493649" cy="149974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5801A40-E438-4F9E-A665-DAC9F367A67B}"/>
              </a:ext>
            </a:extLst>
          </p:cNvPr>
          <p:cNvSpPr txBox="1"/>
          <p:nvPr/>
        </p:nvSpPr>
        <p:spPr>
          <a:xfrm>
            <a:off x="-94268" y="0"/>
            <a:ext cx="2903456" cy="5616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2060"/>
                </a:solidFill>
                <a:cs typeface="+mj-cs"/>
              </a:rPr>
              <a:t>CNH</a:t>
            </a:r>
          </a:p>
          <a:p>
            <a:pPr algn="ctr"/>
            <a:r>
              <a:rPr lang="en-US" sz="1050" dirty="0">
                <a:solidFill>
                  <a:srgbClr val="D60093"/>
                </a:solidFill>
              </a:rPr>
              <a:t>SUAN SUNANDHA RAJABHAT UNIVERSITY</a:t>
            </a:r>
            <a:endParaRPr lang="th-TH" sz="1100" b="1" dirty="0">
              <a:solidFill>
                <a:srgbClr val="D60093"/>
              </a:solidFill>
              <a:cs typeface="+mj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931DCCE-DB7B-4214-BA03-A65F9926FE1F}"/>
              </a:ext>
            </a:extLst>
          </p:cNvPr>
          <p:cNvSpPr txBox="1"/>
          <p:nvPr/>
        </p:nvSpPr>
        <p:spPr>
          <a:xfrm>
            <a:off x="10925666" y="6535834"/>
            <a:ext cx="23849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>
                <a:solidFill>
                  <a:srgbClr val="97CDD1"/>
                </a:solidFill>
              </a:rPr>
              <a:t>Pimsiri</a:t>
            </a:r>
            <a:r>
              <a:rPr lang="en-US" sz="1400" dirty="0">
                <a:solidFill>
                  <a:srgbClr val="97CDD1"/>
                </a:solidFill>
              </a:rPr>
              <a:t>, SSRU</a:t>
            </a:r>
            <a:endParaRPr lang="th-TH" sz="1400" dirty="0">
              <a:solidFill>
                <a:srgbClr val="97CDD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EC675EF-5158-4296-B07E-71067ACF30D8}"/>
              </a:ext>
            </a:extLst>
          </p:cNvPr>
          <p:cNvSpPr/>
          <p:nvPr/>
        </p:nvSpPr>
        <p:spPr>
          <a:xfrm>
            <a:off x="1614651" y="2071069"/>
            <a:ext cx="822693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800" dirty="0">
                <a:solidFill>
                  <a:srgbClr val="0070C0"/>
                </a:solidFill>
                <a:cs typeface="+mj-cs"/>
              </a:rPr>
              <a:t>		ในการตรวจแต่ละชนิดจะต้องมีการจัดท่าผู้ป่วยให้เหมาะสม เพื่อความสะดวก รวดเร็ว ปลอดภัย และช่วยป้องกันภาวะแทรกซ้อนที่อาจจะเกิดขึ้นจากการตรวจนั้น ๆ ดังนั้นผู้เตรียมตรวจต้องมีความรู้ ความเข้าใจ สามารถจัดท่าผู้ป่วย และให้การพยาบาลผู้ป่วยขณะตรวจและหลังตรวจได้อย่างถูกต้อง หากผู้เตรียมตรวจละเลยอาจทำให้ผู้ป่วยเกิดอันตรายในขณะตรวจและภายหลังการตรวจได้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7C6E898-BEAB-4208-A938-657333314506}"/>
              </a:ext>
            </a:extLst>
          </p:cNvPr>
          <p:cNvSpPr/>
          <p:nvPr/>
        </p:nvSpPr>
        <p:spPr>
          <a:xfrm>
            <a:off x="3932366" y="892133"/>
            <a:ext cx="28696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800" b="1" dirty="0">
                <a:solidFill>
                  <a:srgbClr val="0070C0"/>
                </a:solidFill>
                <a:cs typeface="+mj-cs"/>
              </a:rPr>
              <a:t>การจัดท่าผู้ป่วยในการตรวจ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27FD507-6737-4EA0-ADD5-5A49763B4A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6536" y="4459614"/>
            <a:ext cx="2143125" cy="2143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692684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72CADC3-F33D-4694-99BA-5609348D55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94935" y="-84393"/>
            <a:ext cx="1493649" cy="149974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5801A40-E438-4F9E-A665-DAC9F367A67B}"/>
              </a:ext>
            </a:extLst>
          </p:cNvPr>
          <p:cNvSpPr txBox="1"/>
          <p:nvPr/>
        </p:nvSpPr>
        <p:spPr>
          <a:xfrm>
            <a:off x="-94268" y="0"/>
            <a:ext cx="2903456" cy="5616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2060"/>
                </a:solidFill>
                <a:cs typeface="+mj-cs"/>
              </a:rPr>
              <a:t>CNH</a:t>
            </a:r>
          </a:p>
          <a:p>
            <a:pPr algn="ctr"/>
            <a:r>
              <a:rPr lang="en-US" sz="1050" dirty="0">
                <a:solidFill>
                  <a:srgbClr val="D60093"/>
                </a:solidFill>
              </a:rPr>
              <a:t>SUAN SUNANDHA RAJABHAT UNIVERSITY</a:t>
            </a:r>
            <a:endParaRPr lang="th-TH" sz="1100" b="1" dirty="0">
              <a:solidFill>
                <a:srgbClr val="D60093"/>
              </a:solidFill>
              <a:cs typeface="+mj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931DCCE-DB7B-4214-BA03-A65F9926FE1F}"/>
              </a:ext>
            </a:extLst>
          </p:cNvPr>
          <p:cNvSpPr txBox="1"/>
          <p:nvPr/>
        </p:nvSpPr>
        <p:spPr>
          <a:xfrm>
            <a:off x="10925666" y="6535834"/>
            <a:ext cx="23849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>
                <a:solidFill>
                  <a:srgbClr val="97CDD1"/>
                </a:solidFill>
              </a:rPr>
              <a:t>Pimsiri</a:t>
            </a:r>
            <a:r>
              <a:rPr lang="en-US" sz="1400" dirty="0">
                <a:solidFill>
                  <a:srgbClr val="97CDD1"/>
                </a:solidFill>
              </a:rPr>
              <a:t>, SSRU</a:t>
            </a:r>
            <a:endParaRPr lang="th-TH" sz="1400" dirty="0">
              <a:solidFill>
                <a:srgbClr val="97CDD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E306444-5AA7-4CC7-8D84-0A265B607E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3410" y="885898"/>
            <a:ext cx="3103133" cy="71665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A13200C-4B4A-40CA-A9A5-DA4755460B41}"/>
              </a:ext>
            </a:extLst>
          </p:cNvPr>
          <p:cNvSpPr/>
          <p:nvPr/>
        </p:nvSpPr>
        <p:spPr>
          <a:xfrm>
            <a:off x="1244714" y="2521059"/>
            <a:ext cx="4099199" cy="1815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solidFill>
                  <a:srgbClr val="0070C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1. </a:t>
            </a:r>
            <a:r>
              <a:rPr lang="th-TH" sz="2800" b="1" dirty="0">
                <a:solidFill>
                  <a:srgbClr val="0070C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ท่านั่งธรรมดา (</a:t>
            </a:r>
            <a:r>
              <a:rPr lang="en-US" sz="2800" b="1" dirty="0">
                <a:solidFill>
                  <a:srgbClr val="0070C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Sitting position)</a:t>
            </a:r>
          </a:p>
          <a:p>
            <a:pPr algn="ctr"/>
            <a:endParaRPr lang="en-US" sz="2800" dirty="0">
              <a:solidFill>
                <a:srgbClr val="0070C0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/>
            <a:r>
              <a:rPr lang="en-US" sz="2800" dirty="0">
                <a:solidFill>
                  <a:srgbClr val="0070C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2800" dirty="0">
                <a:solidFill>
                  <a:srgbClr val="0070C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เช่น การตรวจตา หู คอ จมูก การฟังปอด </a:t>
            </a:r>
          </a:p>
          <a:p>
            <a:pPr algn="ctr"/>
            <a:r>
              <a:rPr lang="th-TH" sz="2800" dirty="0">
                <a:solidFill>
                  <a:srgbClr val="0070C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การวัดความดันโลหิต เป็นต้น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B9CA5DB-03CC-456C-A692-CDADBB082B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8950" y="2079705"/>
            <a:ext cx="4371618" cy="3084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7223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72CADC3-F33D-4694-99BA-5609348D55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94935" y="-84393"/>
            <a:ext cx="1493649" cy="149974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5801A40-E438-4F9E-A665-DAC9F367A67B}"/>
              </a:ext>
            </a:extLst>
          </p:cNvPr>
          <p:cNvSpPr txBox="1"/>
          <p:nvPr/>
        </p:nvSpPr>
        <p:spPr>
          <a:xfrm>
            <a:off x="-94268" y="0"/>
            <a:ext cx="2903456" cy="5616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2060"/>
                </a:solidFill>
                <a:cs typeface="+mj-cs"/>
              </a:rPr>
              <a:t>CNH</a:t>
            </a:r>
          </a:p>
          <a:p>
            <a:pPr algn="ctr"/>
            <a:r>
              <a:rPr lang="en-US" sz="1050" dirty="0">
                <a:solidFill>
                  <a:srgbClr val="D60093"/>
                </a:solidFill>
              </a:rPr>
              <a:t>SUAN SUNANDHA RAJABHAT UNIVERSITY</a:t>
            </a:r>
            <a:endParaRPr lang="th-TH" sz="1100" b="1" dirty="0">
              <a:solidFill>
                <a:srgbClr val="D60093"/>
              </a:solidFill>
              <a:cs typeface="+mj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931DCCE-DB7B-4214-BA03-A65F9926FE1F}"/>
              </a:ext>
            </a:extLst>
          </p:cNvPr>
          <p:cNvSpPr txBox="1"/>
          <p:nvPr/>
        </p:nvSpPr>
        <p:spPr>
          <a:xfrm>
            <a:off x="10925666" y="6535834"/>
            <a:ext cx="23849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>
                <a:solidFill>
                  <a:srgbClr val="97CDD1"/>
                </a:solidFill>
              </a:rPr>
              <a:t>Pimsiri</a:t>
            </a:r>
            <a:r>
              <a:rPr lang="en-US" sz="1400" dirty="0">
                <a:solidFill>
                  <a:srgbClr val="97CDD1"/>
                </a:solidFill>
              </a:rPr>
              <a:t>, SSRU</a:t>
            </a:r>
            <a:endParaRPr lang="th-TH" sz="1400" dirty="0">
              <a:solidFill>
                <a:srgbClr val="97CDD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5FC06CF-0D76-4C81-871B-608C1691A9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0606" y="857617"/>
            <a:ext cx="3103133" cy="74987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820BE7E-686B-4E00-855F-802B7FF6BC73}"/>
              </a:ext>
            </a:extLst>
          </p:cNvPr>
          <p:cNvSpPr/>
          <p:nvPr/>
        </p:nvSpPr>
        <p:spPr>
          <a:xfrm>
            <a:off x="963692" y="2395922"/>
            <a:ext cx="5040162" cy="19697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solidFill>
                  <a:srgbClr val="0070C0"/>
                </a:solidFill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2. </a:t>
            </a:r>
            <a:r>
              <a:rPr lang="th-TH" sz="2800" b="1" dirty="0">
                <a:solidFill>
                  <a:srgbClr val="0070C0"/>
                </a:solidFill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ท่ายืน (</a:t>
            </a:r>
            <a:r>
              <a:rPr lang="en-US" sz="2800" b="1" dirty="0">
                <a:solidFill>
                  <a:srgbClr val="0070C0"/>
                </a:solidFill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Erect position) </a:t>
            </a:r>
          </a:p>
          <a:p>
            <a:pPr algn="ctr"/>
            <a:endParaRPr lang="th-TH" sz="2800" dirty="0">
              <a:solidFill>
                <a:srgbClr val="0070C0"/>
              </a:solidFill>
              <a:latin typeface="Angsana New" panose="02020603050405020304" pitchFamily="18" charset="-34"/>
              <a:ea typeface="Times New Roman" panose="02020603050405020304" pitchFamily="18" charset="0"/>
              <a:cs typeface="Angsana New" panose="02020603050405020304" pitchFamily="18" charset="-34"/>
            </a:endParaRPr>
          </a:p>
          <a:p>
            <a:pPr algn="ctr"/>
            <a:r>
              <a:rPr lang="th-TH" sz="2400" dirty="0">
                <a:solidFill>
                  <a:srgbClr val="0070C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เพื่อดูลักษณะทั่วไปของร่างกาย ลักษณะท่ายืน เดิน </a:t>
            </a:r>
          </a:p>
          <a:p>
            <a:pPr algn="ctr"/>
            <a:r>
              <a:rPr lang="th-TH" sz="2400" dirty="0">
                <a:solidFill>
                  <a:srgbClr val="0070C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การทรงตัวในการยืน การเดิน ตรวจดูข้อ และกระดูกสันหลัง</a:t>
            </a:r>
            <a:endParaRPr lang="en-US" sz="2400" dirty="0">
              <a:solidFill>
                <a:srgbClr val="0070C0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endParaRPr lang="th-TH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927411A-A472-4643-AE7A-6E5792A684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11975" y="1772569"/>
            <a:ext cx="2703699" cy="3572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2672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72CADC3-F33D-4694-99BA-5609348D55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94935" y="-84393"/>
            <a:ext cx="1493649" cy="149974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5801A40-E438-4F9E-A665-DAC9F367A67B}"/>
              </a:ext>
            </a:extLst>
          </p:cNvPr>
          <p:cNvSpPr txBox="1"/>
          <p:nvPr/>
        </p:nvSpPr>
        <p:spPr>
          <a:xfrm>
            <a:off x="-94268" y="0"/>
            <a:ext cx="2903456" cy="5616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2060"/>
                </a:solidFill>
                <a:cs typeface="+mj-cs"/>
              </a:rPr>
              <a:t>CNH</a:t>
            </a:r>
          </a:p>
          <a:p>
            <a:pPr algn="ctr"/>
            <a:r>
              <a:rPr lang="en-US" sz="1050" dirty="0">
                <a:solidFill>
                  <a:srgbClr val="D60093"/>
                </a:solidFill>
              </a:rPr>
              <a:t>SUAN SUNANDHA RAJABHAT UNIVERSITY</a:t>
            </a:r>
            <a:endParaRPr lang="th-TH" sz="1100" b="1" dirty="0">
              <a:solidFill>
                <a:srgbClr val="D60093"/>
              </a:solidFill>
              <a:cs typeface="+mj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931DCCE-DB7B-4214-BA03-A65F9926FE1F}"/>
              </a:ext>
            </a:extLst>
          </p:cNvPr>
          <p:cNvSpPr txBox="1"/>
          <p:nvPr/>
        </p:nvSpPr>
        <p:spPr>
          <a:xfrm>
            <a:off x="10925666" y="6535834"/>
            <a:ext cx="23849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>
                <a:solidFill>
                  <a:srgbClr val="97CDD1"/>
                </a:solidFill>
              </a:rPr>
              <a:t>Pimsiri</a:t>
            </a:r>
            <a:r>
              <a:rPr lang="en-US" sz="1400" dirty="0">
                <a:solidFill>
                  <a:srgbClr val="97CDD1"/>
                </a:solidFill>
              </a:rPr>
              <a:t>, SSRU</a:t>
            </a:r>
            <a:endParaRPr lang="th-TH" sz="1400" dirty="0">
              <a:solidFill>
                <a:srgbClr val="97CDD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F6115C0-B899-4966-8E9B-E90410781A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2837" y="917867"/>
            <a:ext cx="3103133" cy="74987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E2E3119-A9D3-4DE7-88BD-344E0424B952}"/>
              </a:ext>
            </a:extLst>
          </p:cNvPr>
          <p:cNvSpPr/>
          <p:nvPr/>
        </p:nvSpPr>
        <p:spPr>
          <a:xfrm>
            <a:off x="1155056" y="1869396"/>
            <a:ext cx="551556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3. </a:t>
            </a:r>
            <a:r>
              <a:rPr lang="th-TH" sz="2800" b="1" dirty="0">
                <a:solidFill>
                  <a:srgbClr val="0070C0"/>
                </a:solidFill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ท่านอน (</a:t>
            </a:r>
            <a:r>
              <a:rPr lang="en-US" sz="2800" b="1" dirty="0">
                <a:solidFill>
                  <a:srgbClr val="0070C0"/>
                </a:solidFill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Lying position)</a:t>
            </a:r>
          </a:p>
          <a:p>
            <a:endParaRPr lang="en-US" sz="2800" dirty="0">
              <a:solidFill>
                <a:srgbClr val="0070C0"/>
              </a:solidFill>
              <a:latin typeface="Angsana New" panose="02020603050405020304" pitchFamily="18" charset="-34"/>
              <a:ea typeface="Times New Roman" panose="02020603050405020304" pitchFamily="18" charset="0"/>
              <a:cs typeface="Angsana New" panose="02020603050405020304" pitchFamily="18" charset="-34"/>
            </a:endParaRPr>
          </a:p>
          <a:p>
            <a:pPr algn="ctr"/>
            <a:r>
              <a:rPr lang="en-US" sz="2800" dirty="0">
                <a:solidFill>
                  <a:srgbClr val="0070C0"/>
                </a:solidFill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 </a:t>
            </a:r>
            <a:r>
              <a:rPr lang="th-TH" sz="2800" b="1" dirty="0">
                <a:solidFill>
                  <a:srgbClr val="0070C0"/>
                </a:solidFill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3.1 ท่านอนหงายธรรมดา (</a:t>
            </a:r>
            <a:r>
              <a:rPr lang="en-US" sz="2800" b="1" dirty="0">
                <a:solidFill>
                  <a:srgbClr val="0070C0"/>
                </a:solidFill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Dorsal or supine position)</a:t>
            </a:r>
          </a:p>
          <a:p>
            <a:pPr algn="ctr"/>
            <a:endParaRPr lang="en-US" sz="2800" dirty="0">
              <a:solidFill>
                <a:srgbClr val="0070C0"/>
              </a:solidFill>
              <a:latin typeface="Angsana New" panose="02020603050405020304" pitchFamily="18" charset="-34"/>
              <a:ea typeface="Times New Roman" panose="02020603050405020304" pitchFamily="18" charset="0"/>
              <a:cs typeface="Angsana New" panose="02020603050405020304" pitchFamily="18" charset="-34"/>
            </a:endParaRPr>
          </a:p>
          <a:p>
            <a:pPr algn="ctr"/>
            <a:r>
              <a:rPr lang="th-TH" sz="2800" dirty="0">
                <a:solidFill>
                  <a:srgbClr val="0070C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เช่น บริเวณศีรษะด้านหน้า ทรวงอก หน้าท้อง ไทรอยด์ หัวใจ เป็นต้น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77797D0-DCBC-4693-A4AF-984ED94163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9930" y="4062952"/>
            <a:ext cx="5421829" cy="17918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31820115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CDCE0"/>
      </a:lt2>
      <a:accent1>
        <a:srgbClr val="415588"/>
      </a:accent1>
      <a:accent2>
        <a:srgbClr val="4294B6"/>
      </a:accent2>
      <a:accent3>
        <a:srgbClr val="087D7C"/>
      </a:accent3>
      <a:accent4>
        <a:srgbClr val="2CB663"/>
      </a:accent4>
      <a:accent5>
        <a:srgbClr val="DF8822"/>
      </a:accent5>
      <a:accent6>
        <a:srgbClr val="BC410A"/>
      </a:accent6>
      <a:hlink>
        <a:srgbClr val="5977C4"/>
      </a:hlink>
      <a:folHlink>
        <a:srgbClr val="A1A9BF"/>
      </a:folHlink>
    </a:clrScheme>
    <a:fontScheme name="Gallery">
      <a:majorFont>
        <a:latin typeface="Century Gothic" panose="020B0502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  <a:lumMod val="108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E050AC27-895F-4B90-991D-A6818FC89AB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71</TotalTime>
  <Words>1222</Words>
  <Application>Microsoft Office PowerPoint</Application>
  <PresentationFormat>Widescreen</PresentationFormat>
  <Paragraphs>142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Angsana New</vt:lpstr>
      <vt:lpstr>Arial</vt:lpstr>
      <vt:lpstr>Calibri</vt:lpstr>
      <vt:lpstr>Century Gothic</vt:lpstr>
      <vt:lpstr>Cordia New</vt:lpstr>
      <vt:lpstr>Tahoma</vt:lpstr>
      <vt:lpstr>Times New Roman</vt:lpstr>
      <vt:lpstr>Gallery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fahaha</dc:creator>
  <cp:lastModifiedBy>fahaha</cp:lastModifiedBy>
  <cp:revision>17</cp:revision>
  <dcterms:created xsi:type="dcterms:W3CDTF">2022-04-08T15:18:52Z</dcterms:created>
  <dcterms:modified xsi:type="dcterms:W3CDTF">2022-04-08T16:30:40Z</dcterms:modified>
</cp:coreProperties>
</file>