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68" r:id="rId15"/>
    <p:sldId id="261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B0DD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B89E-75D2-4CA8-88A4-FFB973D3D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77058-56B1-4ABB-AC5C-429CF3B77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25411-EC5C-435F-BFCD-1D03997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D4CB5-0100-45F8-B4BD-AC6AB08F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77AA5-515C-4147-AC7D-AE254F2E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871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7D67-D229-438A-9508-1B58179F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5318D-EC97-41A6-BB8E-06B8369A9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72E0E-261A-4F0D-91B9-EC0A5609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0F38-AC01-4EBB-9363-B5ED61E4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E93E8-DF24-45F4-AE9F-B8101B8A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155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CAA2F4-F7CD-4D74-94C9-C8F4865C5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32C0A-0A60-47EE-8196-E27C4A48B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ADA03-A11A-4489-819C-6AABD234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FE155-C4D3-498E-9C0C-3B9014BD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93DAE-11B9-42E2-95D3-09D3B359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736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781C-6220-4D7C-AD3D-4D11C6DD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75BDA-29F7-42CC-9B10-A28D62588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0F33B-A59F-484E-84D7-99294FAF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003E7-4289-455D-934D-6281EED1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9613-75AD-4BC9-8949-D76D396E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450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822C-0F32-44B6-9CE4-711AD95F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56096-19CE-48FB-8B41-26062F4FD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325FE-CA96-4C54-9C2E-C4459602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99D06-DA70-46F9-AB35-DDA98409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6961-93DE-42A3-BD7B-CAB3A1F0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982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302F-69B6-4F40-956D-E70A4A14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03D9C-B2D0-4394-8BE7-04504C30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CD53F-C848-4098-99C6-32224C2AD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F733D-BC51-45AD-A021-2F78E127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70AB0-99CA-4FF5-9B37-478228BA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82A86-5827-4E43-833C-470E6007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279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6F34-131F-4827-B1F3-0D3C94D7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9B4B-B24B-4EF5-8130-F12C0EC2C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A30DE-1A91-4B96-B45D-6F32E6039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F0A1E-1BD6-4671-828D-A0C7D965E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061A4-30C2-480A-B0D4-F6A18ECDE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C7739-4595-4BFE-884B-4ABEC122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7B94C-B022-4CBD-8E94-9FF984A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E2DE0-AEB4-4359-9729-7482A3E7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326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F0CB-08BF-4687-90E2-55AF5EE4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EEDB-DF62-4889-9B6E-589851F2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447D7-6A7F-463C-AB48-355F8C7F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F9C8A-13D4-4B6A-8233-31CC09F9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782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25944-2E15-4D06-A782-ABF59C01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CCACB-01F7-4841-9079-62A3F3A6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76AAE-1528-4962-88E2-65612A50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989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F9BC-F901-4186-A9AF-85ADB3C0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1E29C-B7B8-49C7-B00B-C7BC239B6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240F7-E814-4BB4-9863-BC7DB12FC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71C79-F58A-46AE-B5A8-40F77CB5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64E10-0160-408B-8844-F1BEDBA7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DA571-F543-4013-9E9B-DCBD96D0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156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0D1B-E309-4A16-BE54-66924436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E86E9-B471-4B17-A8B1-83BB1BA8E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71D65-F3E5-4811-A55B-C7A63C21E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91DAD-4950-4A5D-B492-3BD570FE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5EDD-7050-4D3F-997C-87734E42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FFFFD-065D-4FCA-AB12-B78A935A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064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AC05E-AD41-4D9F-B9B4-70C17AC8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696B2-64B0-4FC7-9B72-098F2E8C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1B51-E17D-4A37-9987-25820F311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9510-FD3F-4BEA-B2AD-BD9332E56577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CF211-CB84-4BD9-BA2D-FEFD0449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40AE0-55E7-41E7-8595-8648A6C15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E7FB9-3711-473D-804C-710BA57558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3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C51F-7A74-4240-AA56-F56385D0A079}"/>
              </a:ext>
            </a:extLst>
          </p:cNvPr>
          <p:cNvSpPr/>
          <p:nvPr/>
        </p:nvSpPr>
        <p:spPr>
          <a:xfrm>
            <a:off x="4933360" y="2187067"/>
            <a:ext cx="6096000" cy="2331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PNC1110 </a:t>
            </a:r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การช่วยเหลือดูแลผู้ใหญ่และผู้สูงอายุ</a:t>
            </a:r>
            <a:endParaRPr lang="en-US" sz="20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บทที่ </a:t>
            </a:r>
            <a:r>
              <a:rPr lang="en-US" sz="36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</a:t>
            </a:r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คำศัพท์ทางการแพทย์</a:t>
            </a:r>
            <a:endParaRPr lang="en-US" sz="20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US" sz="20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อาจารย์พิมศิริ ชินคำ</a:t>
            </a:r>
            <a:r>
              <a:rPr lang="en-US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RN</a:t>
            </a:r>
            <a:endParaRPr lang="en-US" sz="16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6DEE5-8694-493F-9DDB-FC9092A45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29" y="134046"/>
            <a:ext cx="2102129" cy="643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6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920C26-0116-49FC-BBB5-BA95095BAAD2}"/>
              </a:ext>
            </a:extLst>
          </p:cNvPr>
          <p:cNvSpPr/>
          <p:nvPr/>
        </p:nvSpPr>
        <p:spPr>
          <a:xfrm>
            <a:off x="3547463" y="631580"/>
            <a:ext cx="4934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1"/>
                </a:solidFill>
                <a:cs typeface="+mj-cs"/>
              </a:rPr>
              <a:t>5. คำย่อที่ใช้ในการวินิจฉัยโรคที่ใช้ทั่ว ๆ ไป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4FC29E-A223-4BFF-A6A3-7280248D330A}"/>
              </a:ext>
            </a:extLst>
          </p:cNvPr>
          <p:cNvSpPr/>
          <p:nvPr/>
        </p:nvSpPr>
        <p:spPr>
          <a:xfrm>
            <a:off x="1689236" y="2040719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Diabetes Mellitus </a:t>
            </a:r>
            <a:endParaRPr lang="th-TH" b="1" dirty="0">
              <a:solidFill>
                <a:srgbClr val="00CC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974E6-4DC9-492D-BEAA-AB4CAB37C30D}"/>
              </a:ext>
            </a:extLst>
          </p:cNvPr>
          <p:cNvSpPr/>
          <p:nvPr/>
        </p:nvSpPr>
        <p:spPr>
          <a:xfrm>
            <a:off x="1689236" y="2905780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Hypertension</a:t>
            </a:r>
            <a:endParaRPr lang="th-TH" b="1" dirty="0">
              <a:solidFill>
                <a:schemeClr val="accent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872555-46E1-4733-B2FD-EBE131B1BC9F}"/>
              </a:ext>
            </a:extLst>
          </p:cNvPr>
          <p:cNvSpPr/>
          <p:nvPr/>
        </p:nvSpPr>
        <p:spPr>
          <a:xfrm>
            <a:off x="1689236" y="3770842"/>
            <a:ext cx="174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Dengue Fever </a:t>
            </a:r>
            <a:endParaRPr lang="th-TH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5DA189-6CFF-4F12-BB0F-80F06C76C17D}"/>
              </a:ext>
            </a:extLst>
          </p:cNvPr>
          <p:cNvSpPr/>
          <p:nvPr/>
        </p:nvSpPr>
        <p:spPr>
          <a:xfrm>
            <a:off x="1689236" y="4751262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Atrial Fibrillation </a:t>
            </a:r>
            <a:endParaRPr lang="th-TH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F22D1-2F44-4142-B478-E16192DEB892}"/>
              </a:ext>
            </a:extLst>
          </p:cNvPr>
          <p:cNvSpPr/>
          <p:nvPr/>
        </p:nvSpPr>
        <p:spPr>
          <a:xfrm>
            <a:off x="7605174" y="2082473"/>
            <a:ext cx="100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Cancer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8C76E9-64AE-4CBB-B08C-0AEB84043D9B}"/>
              </a:ext>
            </a:extLst>
          </p:cNvPr>
          <p:cNvSpPr/>
          <p:nvPr/>
        </p:nvSpPr>
        <p:spPr>
          <a:xfrm>
            <a:off x="7605174" y="2905780"/>
            <a:ext cx="181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Low Back Pain </a:t>
            </a:r>
            <a:endParaRPr lang="th-TH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E3D5F9-E4C6-4A58-BFD2-51F55BACD413}"/>
              </a:ext>
            </a:extLst>
          </p:cNvPr>
          <p:cNvSpPr/>
          <p:nvPr/>
        </p:nvSpPr>
        <p:spPr>
          <a:xfrm>
            <a:off x="7605174" y="3729087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Acute Gastroenteritis </a:t>
            </a:r>
            <a:endParaRPr lang="th-TH" b="1" dirty="0">
              <a:solidFill>
                <a:srgbClr val="FFC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2B581A-DBF8-4DD7-BCA4-5D4023EAED0E}"/>
              </a:ext>
            </a:extLst>
          </p:cNvPr>
          <p:cNvSpPr/>
          <p:nvPr/>
        </p:nvSpPr>
        <p:spPr>
          <a:xfrm>
            <a:off x="7605174" y="4653731"/>
            <a:ext cx="3797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 Elevated Myocardial Infarction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5FAA64-CB82-4E11-98AD-F92117520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34" y="269927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60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92EB67-9F46-4F20-8008-54837EE795F8}"/>
              </a:ext>
            </a:extLst>
          </p:cNvPr>
          <p:cNvSpPr/>
          <p:nvPr/>
        </p:nvSpPr>
        <p:spPr>
          <a:xfrm>
            <a:off x="3068567" y="629712"/>
            <a:ext cx="6054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cs typeface="+mj-cs"/>
              </a:rPr>
              <a:t>6. ตัวย่อภาษาอังกฤษบอกเวลาในการให้ยา และวิธีใช้ยา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76FD5-FF3F-4F65-8057-680769894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453" y="2112586"/>
            <a:ext cx="1971675" cy="118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06980-85A1-4954-BB4D-012CA8378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453" y="4156254"/>
            <a:ext cx="20288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44EFE0-096D-446B-A55D-78BA60F780AC}"/>
              </a:ext>
            </a:extLst>
          </p:cNvPr>
          <p:cNvSpPr/>
          <p:nvPr/>
        </p:nvSpPr>
        <p:spPr>
          <a:xfrm>
            <a:off x="1823689" y="3293686"/>
            <a:ext cx="871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Tablet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9F318-8E0B-483B-8A52-9F5FBAD0A73A}"/>
              </a:ext>
            </a:extLst>
          </p:cNvPr>
          <p:cNvSpPr/>
          <p:nvPr/>
        </p:nvSpPr>
        <p:spPr>
          <a:xfrm>
            <a:off x="1736549" y="5376992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Capsule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DD8A7-C647-489E-81AD-94915A698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297" y="2703136"/>
            <a:ext cx="2762250" cy="16573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3DF63D-33B3-4DAF-B4D3-A62DF6403346}"/>
              </a:ext>
            </a:extLst>
          </p:cNvPr>
          <p:cNvSpPr/>
          <p:nvPr/>
        </p:nvSpPr>
        <p:spPr>
          <a:xfrm>
            <a:off x="4979987" y="1904951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Drops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C11620-D2A0-488D-9B63-31C56D474E96}"/>
              </a:ext>
            </a:extLst>
          </p:cNvPr>
          <p:cNvSpPr/>
          <p:nvPr/>
        </p:nvSpPr>
        <p:spPr>
          <a:xfrm>
            <a:off x="4963958" y="2461028"/>
            <a:ext cx="1132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Milliliters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67AF54-432D-47A3-A3DD-889DE6736B82}"/>
              </a:ext>
            </a:extLst>
          </p:cNvPr>
          <p:cNvSpPr/>
          <p:nvPr/>
        </p:nvSpPr>
        <p:spPr>
          <a:xfrm>
            <a:off x="4963958" y="3157948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Cubic centimeters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FC65C5-4C93-4FBD-A573-C6644D5EC3C3}"/>
              </a:ext>
            </a:extLst>
          </p:cNvPr>
          <p:cNvSpPr/>
          <p:nvPr/>
        </p:nvSpPr>
        <p:spPr>
          <a:xfrm>
            <a:off x="4988003" y="3913041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Teaspoon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</a:rPr>
              <a:t> 	</a:t>
            </a:r>
            <a:endParaRPr lang="th-T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BBED9-310C-4D46-AD61-C21DF2AAD09C}"/>
              </a:ext>
            </a:extLst>
          </p:cNvPr>
          <p:cNvSpPr/>
          <p:nvPr/>
        </p:nvSpPr>
        <p:spPr>
          <a:xfrm>
            <a:off x="4963958" y="4579267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Tablespoon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endParaRPr lang="th-T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264A93-3D53-4F67-9948-1813585EFF9B}"/>
              </a:ext>
            </a:extLst>
          </p:cNvPr>
          <p:cNvSpPr/>
          <p:nvPr/>
        </p:nvSpPr>
        <p:spPr>
          <a:xfrm>
            <a:off x="4988003" y="5299254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Suspension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892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8E43B-5122-4B84-A4FC-AD4382A55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133" y="557651"/>
            <a:ext cx="6322100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C60DAC-1457-42A5-9B57-B22A28D5E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035" y="2651137"/>
            <a:ext cx="3538630" cy="212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512DA6-2DD1-4530-B532-66994FFC70EB}"/>
              </a:ext>
            </a:extLst>
          </p:cNvPr>
          <p:cNvSpPr/>
          <p:nvPr/>
        </p:nvSpPr>
        <p:spPr>
          <a:xfrm>
            <a:off x="2718133" y="1695287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a.c</a:t>
            </a:r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. </a:t>
            </a:r>
            <a:endParaRPr lang="th-TH" sz="3200" b="1" dirty="0">
              <a:solidFill>
                <a:srgbClr val="FF33C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71107F-000C-4C6F-89DB-FE0209257149}"/>
              </a:ext>
            </a:extLst>
          </p:cNvPr>
          <p:cNvSpPr/>
          <p:nvPr/>
        </p:nvSpPr>
        <p:spPr>
          <a:xfrm>
            <a:off x="1797779" y="2386017"/>
            <a:ext cx="657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p.c. </a:t>
            </a:r>
            <a:endParaRPr lang="th-TH" sz="3200" b="1" dirty="0">
              <a:solidFill>
                <a:srgbClr val="FF33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AE709-D775-46C6-BAE2-BB2AF8EA1182}"/>
              </a:ext>
            </a:extLst>
          </p:cNvPr>
          <p:cNvSpPr/>
          <p:nvPr/>
        </p:nvSpPr>
        <p:spPr>
          <a:xfrm>
            <a:off x="1155839" y="3429000"/>
            <a:ext cx="657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OD</a:t>
            </a:r>
            <a:endParaRPr lang="th-TH" b="1" dirty="0">
              <a:solidFill>
                <a:srgbClr val="FF33C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FA5DAB-1779-45DA-A6FC-84570B413D41}"/>
              </a:ext>
            </a:extLst>
          </p:cNvPr>
          <p:cNvSpPr/>
          <p:nvPr/>
        </p:nvSpPr>
        <p:spPr>
          <a:xfrm>
            <a:off x="1768383" y="4471983"/>
            <a:ext cx="69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b.i.d</a:t>
            </a:r>
            <a:endParaRPr lang="th-TH" sz="3200" b="1" dirty="0">
              <a:solidFill>
                <a:srgbClr val="FF33CC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EA033B-4E91-48DD-AFCF-B547D2BCE331}"/>
              </a:ext>
            </a:extLst>
          </p:cNvPr>
          <p:cNvSpPr/>
          <p:nvPr/>
        </p:nvSpPr>
        <p:spPr>
          <a:xfrm>
            <a:off x="2912207" y="5518807"/>
            <a:ext cx="76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t.i.d</a:t>
            </a:r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endParaRPr lang="th-TH" sz="3200" b="1" dirty="0">
              <a:solidFill>
                <a:srgbClr val="FF33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34DB25-DF6F-43C5-BC6E-026177779C01}"/>
              </a:ext>
            </a:extLst>
          </p:cNvPr>
          <p:cNvSpPr/>
          <p:nvPr/>
        </p:nvSpPr>
        <p:spPr>
          <a:xfrm>
            <a:off x="5374406" y="5781098"/>
            <a:ext cx="696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q.i.d</a:t>
            </a:r>
            <a:endParaRPr lang="th-TH" sz="3200" b="1" dirty="0">
              <a:solidFill>
                <a:srgbClr val="FF33C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45CC28-98DD-496C-86CE-77E738E75E2A}"/>
              </a:ext>
            </a:extLst>
          </p:cNvPr>
          <p:cNvSpPr/>
          <p:nvPr/>
        </p:nvSpPr>
        <p:spPr>
          <a:xfrm>
            <a:off x="7176359" y="1498911"/>
            <a:ext cx="875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p.r.n.</a:t>
            </a:r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endParaRPr lang="th-TH" sz="3200" b="1" dirty="0">
              <a:solidFill>
                <a:srgbClr val="FF33C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837E40-3F31-458F-AF04-79358A50DE6E}"/>
              </a:ext>
            </a:extLst>
          </p:cNvPr>
          <p:cNvSpPr/>
          <p:nvPr/>
        </p:nvSpPr>
        <p:spPr>
          <a:xfrm>
            <a:off x="9202548" y="1956897"/>
            <a:ext cx="65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Stat</a:t>
            </a:r>
            <a:endParaRPr lang="th-TH" b="1" dirty="0">
              <a:solidFill>
                <a:srgbClr val="FF33CC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A4891C-3FC5-4EDA-B166-BA657DA7A4E5}"/>
              </a:ext>
            </a:extLst>
          </p:cNvPr>
          <p:cNvSpPr/>
          <p:nvPr/>
        </p:nvSpPr>
        <p:spPr>
          <a:xfrm>
            <a:off x="9493054" y="3299950"/>
            <a:ext cx="678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hs</a:t>
            </a:r>
            <a:endParaRPr lang="th-TH" b="1" dirty="0">
              <a:solidFill>
                <a:srgbClr val="FF33CC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77720D-A6C6-48AD-89B4-293B26C52BE1}"/>
              </a:ext>
            </a:extLst>
          </p:cNvPr>
          <p:cNvSpPr/>
          <p:nvPr/>
        </p:nvSpPr>
        <p:spPr>
          <a:xfrm>
            <a:off x="9340607" y="4456615"/>
            <a:ext cx="453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q</a:t>
            </a:r>
            <a:r>
              <a:rPr lang="en-US" dirty="0"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endParaRPr lang="th-T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D7BB28-3586-42BC-B552-D2EB28C75A12}"/>
              </a:ext>
            </a:extLst>
          </p:cNvPr>
          <p:cNvSpPr/>
          <p:nvPr/>
        </p:nvSpPr>
        <p:spPr>
          <a:xfrm>
            <a:off x="8018009" y="5404424"/>
            <a:ext cx="62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q2h</a:t>
            </a:r>
            <a:endParaRPr lang="th-TH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9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32C95-9198-4D0F-A226-7878F1368E7C}"/>
              </a:ext>
            </a:extLst>
          </p:cNvPr>
          <p:cNvSpPr/>
          <p:nvPr/>
        </p:nvSpPr>
        <p:spPr>
          <a:xfrm>
            <a:off x="3875435" y="457067"/>
            <a:ext cx="3818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รากศัพท์ที่ใส่อยู่ข้างหน้า (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Prefix) 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BE805-E24F-423A-ACAA-9D46E51AB946}"/>
              </a:ext>
            </a:extLst>
          </p:cNvPr>
          <p:cNvSpPr txBox="1"/>
          <p:nvPr/>
        </p:nvSpPr>
        <p:spPr>
          <a:xfrm>
            <a:off x="3082726" y="1469556"/>
            <a:ext cx="91092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Adreno-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เกี่ยวกับต่อม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gland)</a:t>
            </a:r>
            <a:b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Broncho –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เกี่ยวกับหลอดลมปอด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bronchus)</a:t>
            </a:r>
            <a:b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Cranio-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เกี่ยวกับกะโหลกศีรษะ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skull)</a:t>
            </a:r>
            <a:b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Colo-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เกี่ยวกับลำไส้ใหญ่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large intestine)</a:t>
            </a:r>
            <a:b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Cysto- 	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เกี่ยวกับถุง ถุงน้ำดี กระเพาะปัสสาวะ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bladder)</a:t>
            </a:r>
            <a:b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Gastro-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เกี่ยวกับกระเพาะอาหาร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stomach)</a:t>
            </a:r>
            <a:b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 err="1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Hepa</a:t>
            </a:r>
            <a:r>
              <a:rPr lang="en-US" sz="3200" b="1" dirty="0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3200" b="1" dirty="0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เกี่ยวกับตับ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liver)</a:t>
            </a:r>
            <a:b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Laparo-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เกี่ยวกับช่องท้อง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abdomen)</a:t>
            </a:r>
            <a:b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 err="1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Nephro</a:t>
            </a:r>
            <a:r>
              <a:rPr lang="en-US" sz="3200" b="1" dirty="0">
                <a:solidFill>
                  <a:srgbClr val="FB0DD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เกี่ยวกับไต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kidney)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7461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562FA1-5AF4-43CD-B833-E27466182857}"/>
              </a:ext>
            </a:extLst>
          </p:cNvPr>
          <p:cNvSpPr/>
          <p:nvPr/>
        </p:nvSpPr>
        <p:spPr>
          <a:xfrm>
            <a:off x="3429281" y="565083"/>
            <a:ext cx="3986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รากศัพท์ที่ใส่อยู่คำต่อท้าย (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Suffix)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5AE64-B9B9-44D5-83D7-78051856B438}"/>
              </a:ext>
            </a:extLst>
          </p:cNvPr>
          <p:cNvSpPr txBox="1"/>
          <p:nvPr/>
        </p:nvSpPr>
        <p:spPr>
          <a:xfrm>
            <a:off x="2036187" y="1830157"/>
            <a:ext cx="9605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ectomy</a:t>
            </a:r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การตัดออก ถ้าตัดออกทั้งหมด เรียก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total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ตัดออกบางส่วน 				เรียก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partial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ตัดออกเกือบทั้งหมด เรียก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subtotal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plasty</a:t>
            </a:r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การผ่าตัดตกแต่งซ่อมแซมให้ดีขึ้นกว่าเดิม</a:t>
            </a:r>
          </a:p>
          <a:p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scopy</a:t>
            </a:r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การใช่เครื่องมือส่องตรวจดู 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stomy</a:t>
            </a:r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การผ่าตัดให้มีทางติดต่อจากอวัยวะนั้นออกมาสู่ภายนอก โดยการใส่ท่อ		หรือไม่ใส่ท่อก็ได้หรือนำอวัยวะหนึ่งมาต่อกับอีกอวัยวะหนึ่ง</a:t>
            </a:r>
            <a:b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en-US" sz="3200" b="1" dirty="0" err="1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tomy</a:t>
            </a:r>
            <a:r>
              <a:rPr lang="en-US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การผ่าตัดเปิดเข้าไปในอวัยวะนั้น แล้วเย็บปิด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184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07108-241E-4698-94EE-C9E59385F4B5}"/>
              </a:ext>
            </a:extLst>
          </p:cNvPr>
          <p:cNvSpPr txBox="1"/>
          <p:nvPr/>
        </p:nvSpPr>
        <p:spPr>
          <a:xfrm>
            <a:off x="4539005" y="1053342"/>
            <a:ext cx="3836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คำถามท้ายบท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5CC80-90CF-42E6-85A4-D31A30ED8556}"/>
              </a:ext>
            </a:extLst>
          </p:cNvPr>
          <p:cNvSpPr txBox="1"/>
          <p:nvPr/>
        </p:nvSpPr>
        <p:spPr>
          <a:xfrm>
            <a:off x="1885360" y="2384981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ยกตัวอย่างสถานการณ์ระหว่างพยาบาลและผู้ช่วยพยาบาล ในการดูแล/ ช่วยเหลือผู้ป่วย </a:t>
            </a:r>
            <a:endParaRPr lang="en-US" b="1" dirty="0">
              <a:solidFill>
                <a:srgbClr val="FF33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1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ประโยค โดยใช้ศัพท์ทางการแพทย์ </a:t>
            </a:r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( 1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คะแนน)</a:t>
            </a:r>
          </a:p>
          <a:p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บอกของใช้/ อุปกรณ์ ใน </a:t>
            </a:r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Emergency room 4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 พร้อมความหมาย </a:t>
            </a:r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( 2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คะแนน)</a:t>
            </a:r>
          </a:p>
          <a:p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ห้องผ่าตัด มีชื่อว่าอย่างไร (</a:t>
            </a:r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คะแนน)</a:t>
            </a:r>
          </a:p>
          <a:p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ยกตัวอย่างคำที่ใช้ทับศัพท์ สำหรับทางการแพทย์ </a:t>
            </a:r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 </a:t>
            </a:r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( 1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คะแนน)</a:t>
            </a:r>
          </a:p>
          <a:p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หัตถการ </a:t>
            </a:r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Hepatectomy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r>
              <a:rPr lang="th-TH" b="1" dirty="0" err="1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อะไร </a:t>
            </a:r>
            <a:r>
              <a:rPr lang="en-US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( 1 </a:t>
            </a:r>
            <a:r>
              <a:rPr lang="th-TH" b="1" dirty="0">
                <a:solidFill>
                  <a:srgbClr val="FF33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คะแนน)</a:t>
            </a:r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80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FF18AD-656C-40E3-8CCB-7730D593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413" y="3290690"/>
            <a:ext cx="2752676" cy="2752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8E051-26F3-472C-816F-EFF976E22417}"/>
              </a:ext>
            </a:extLst>
          </p:cNvPr>
          <p:cNvSpPr/>
          <p:nvPr/>
        </p:nvSpPr>
        <p:spPr>
          <a:xfrm>
            <a:off x="1670115" y="1565018"/>
            <a:ext cx="74566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</a:t>
            </a:r>
          </a:p>
          <a:p>
            <a:endParaRPr lang="th-TH" sz="32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มีความรู้ความเข้าใจคำศัพท์ทางการแพทย์ภาษาอังกฤษ คำทับศัพท์ สามารถเดาความหมายได้จากรากศัพท์ที่ใส่อยู่ข้างหน้า (</a:t>
            </a:r>
            <a:r>
              <a:rPr lang="en-US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Prefix) </a:t>
            </a:r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หรือคำต่อท้าย (</a:t>
            </a:r>
            <a:r>
              <a:rPr lang="en-US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Suffix) </a:t>
            </a:r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</a:p>
          <a:p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ทราบการตรวจวินิจฉัย และการให้การรักษาของแพทย์ </a:t>
            </a:r>
          </a:p>
          <a:p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สามารถอธิบายโรค หัตถการ การรักษา และการพยาบาล</a:t>
            </a:r>
          </a:p>
          <a:p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อย่างง่าย ให้ผู้ป่วยเข้าใจได้</a:t>
            </a:r>
          </a:p>
        </p:txBody>
      </p:sp>
    </p:spTree>
    <p:extLst>
      <p:ext uri="{BB962C8B-B14F-4D97-AF65-F5344CB8AC3E}">
        <p14:creationId xmlns:p14="http://schemas.microsoft.com/office/powerpoint/2010/main" val="169009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2FB2B-A3FC-4DDA-BE77-0BF140FA28BB}"/>
              </a:ext>
            </a:extLst>
          </p:cNvPr>
          <p:cNvSpPr/>
          <p:nvPr/>
        </p:nvSpPr>
        <p:spPr>
          <a:xfrm>
            <a:off x="2641279" y="7494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ภาษาแพทย์ </a:t>
            </a:r>
          </a:p>
          <a:p>
            <a:pPr algn="ctr"/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จัดเป็นภาษาอาชีพ (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Professional Language) </a:t>
            </a:r>
            <a:endParaRPr lang="th-TH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CB5E5-9E0F-497F-BFD6-3809BE186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524" y="2223268"/>
            <a:ext cx="5854450" cy="193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349FB61-813A-4E22-8CE5-B0D34A7F554D}"/>
              </a:ext>
            </a:extLst>
          </p:cNvPr>
          <p:cNvSpPr/>
          <p:nvPr/>
        </p:nvSpPr>
        <p:spPr>
          <a:xfrm>
            <a:off x="1536569" y="4589463"/>
            <a:ext cx="2573517" cy="12631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อาชีพ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814D3A-9714-4C3A-AB1D-2204A6B8A003}"/>
              </a:ext>
            </a:extLst>
          </p:cNvPr>
          <p:cNvSpPr/>
          <p:nvPr/>
        </p:nvSpPr>
        <p:spPr>
          <a:xfrm>
            <a:off x="7010400" y="4495193"/>
            <a:ext cx="2573517" cy="136686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สถานการณ์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3330ED-70BD-45E2-8BE6-0262DF9AA9C4}"/>
              </a:ext>
            </a:extLst>
          </p:cNvPr>
          <p:cNvCxnSpPr/>
          <p:nvPr/>
        </p:nvCxnSpPr>
        <p:spPr>
          <a:xfrm>
            <a:off x="4242062" y="5090474"/>
            <a:ext cx="2516957" cy="0"/>
          </a:xfrm>
          <a:prstGeom prst="straightConnector1">
            <a:avLst/>
          </a:prstGeom>
          <a:ln w="28575">
            <a:solidFill>
              <a:srgbClr val="FB0D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D05CD9-DBDF-46C9-AE4D-1CFE75D7900B}"/>
              </a:ext>
            </a:extLst>
          </p:cNvPr>
          <p:cNvCxnSpPr/>
          <p:nvPr/>
        </p:nvCxnSpPr>
        <p:spPr>
          <a:xfrm flipH="1">
            <a:off x="4242062" y="5316718"/>
            <a:ext cx="2516957" cy="0"/>
          </a:xfrm>
          <a:prstGeom prst="straightConnector1">
            <a:avLst/>
          </a:prstGeom>
          <a:ln w="28575">
            <a:solidFill>
              <a:srgbClr val="FB0D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5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2579D-2B5E-4436-AD61-34F416594C6F}"/>
              </a:ext>
            </a:extLst>
          </p:cNvPr>
          <p:cNvSpPr txBox="1"/>
          <p:nvPr/>
        </p:nvSpPr>
        <p:spPr>
          <a:xfrm>
            <a:off x="1555423" y="1913640"/>
            <a:ext cx="6589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สถานการณ์สังคมแพทย์</a:t>
            </a:r>
          </a:p>
          <a:p>
            <a:endParaRPr lang="th-TH" sz="32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กาลเทศะ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เรื่องที่พูด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ความสัมพันธ์ระหว่างผู้พูดและผู้ฟัง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B6FF3-FB98-4ACA-BEF3-A14BA0F0CF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51" r="18073" b="992"/>
          <a:stretch/>
        </p:blipFill>
        <p:spPr>
          <a:xfrm>
            <a:off x="6881567" y="1393965"/>
            <a:ext cx="2384981" cy="374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631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61942-7F8F-40E4-8B84-8CEB65B65D08}"/>
              </a:ext>
            </a:extLst>
          </p:cNvPr>
          <p:cNvSpPr/>
          <p:nvPr/>
        </p:nvSpPr>
        <p:spPr>
          <a:xfrm>
            <a:off x="3521647" y="716263"/>
            <a:ext cx="3515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คำศัพท์ทั่วไปในโรงพยาบาล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B220B-483D-438C-A777-03452673E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232" y="1992475"/>
            <a:ext cx="3499984" cy="330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CF16AC-89AB-4F02-8C74-F4C8321FB8AC}"/>
              </a:ext>
            </a:extLst>
          </p:cNvPr>
          <p:cNvCxnSpPr/>
          <p:nvPr/>
        </p:nvCxnSpPr>
        <p:spPr>
          <a:xfrm>
            <a:off x="7277493" y="2639505"/>
            <a:ext cx="848412" cy="0"/>
          </a:xfrm>
          <a:prstGeom prst="straightConnector1">
            <a:avLst/>
          </a:prstGeom>
          <a:ln w="38100">
            <a:solidFill>
              <a:srgbClr val="FB0D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F717896-CBE9-411B-A842-DE0F64867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493" y="3623539"/>
            <a:ext cx="963251" cy="23166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C621C4-4BD5-4ABA-AAC5-4566F67EF169}"/>
              </a:ext>
            </a:extLst>
          </p:cNvPr>
          <p:cNvCxnSpPr>
            <a:cxnSpLocks/>
          </p:cNvCxnSpPr>
          <p:nvPr/>
        </p:nvCxnSpPr>
        <p:spPr>
          <a:xfrm>
            <a:off x="5662962" y="5231876"/>
            <a:ext cx="0" cy="710644"/>
          </a:xfrm>
          <a:prstGeom prst="straightConnector1">
            <a:avLst/>
          </a:prstGeom>
          <a:ln w="38100">
            <a:solidFill>
              <a:srgbClr val="FB0D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5C4AB8-5B7D-47B4-9563-9C22276F26C3}"/>
              </a:ext>
            </a:extLst>
          </p:cNvPr>
          <p:cNvCxnSpPr>
            <a:cxnSpLocks/>
          </p:cNvCxnSpPr>
          <p:nvPr/>
        </p:nvCxnSpPr>
        <p:spPr>
          <a:xfrm flipH="1">
            <a:off x="3110846" y="3739373"/>
            <a:ext cx="952108" cy="0"/>
          </a:xfrm>
          <a:prstGeom prst="straightConnector1">
            <a:avLst/>
          </a:prstGeom>
          <a:ln w="38100">
            <a:solidFill>
              <a:srgbClr val="FB0D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83455A-3DF2-4163-B6D5-3203EE83704B}"/>
              </a:ext>
            </a:extLst>
          </p:cNvPr>
          <p:cNvCxnSpPr>
            <a:cxnSpLocks/>
          </p:cNvCxnSpPr>
          <p:nvPr/>
        </p:nvCxnSpPr>
        <p:spPr>
          <a:xfrm flipH="1">
            <a:off x="3110846" y="2705493"/>
            <a:ext cx="952107" cy="0"/>
          </a:xfrm>
          <a:prstGeom prst="straightConnector1">
            <a:avLst/>
          </a:prstGeom>
          <a:ln w="38100">
            <a:solidFill>
              <a:srgbClr val="FB0D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5ABBEFE-F35B-419F-B1C0-F8E2ACE20F60}"/>
              </a:ext>
            </a:extLst>
          </p:cNvPr>
          <p:cNvSpPr/>
          <p:nvPr/>
        </p:nvSpPr>
        <p:spPr>
          <a:xfrm>
            <a:off x="1742683" y="3477763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Medicine</a:t>
            </a:r>
            <a:endParaRPr lang="th-TH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CD3F79-76E2-403B-B9E6-E861245EE0A3}"/>
              </a:ext>
            </a:extLst>
          </p:cNvPr>
          <p:cNvSpPr/>
          <p:nvPr/>
        </p:nvSpPr>
        <p:spPr>
          <a:xfrm>
            <a:off x="8240744" y="2377895"/>
            <a:ext cx="14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H Sarabun New" panose="020B0500040200020003" pitchFamily="34" charset="-34"/>
                <a:cs typeface="+mj-cs"/>
              </a:rPr>
              <a:t>Prescription</a:t>
            </a:r>
            <a:endParaRPr lang="th-TH" b="1" dirty="0">
              <a:solidFill>
                <a:srgbClr val="0070C0"/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9773ED-DFF4-42B8-B6F8-0427D7616DC3}"/>
              </a:ext>
            </a:extLst>
          </p:cNvPr>
          <p:cNvSpPr txBox="1"/>
          <p:nvPr/>
        </p:nvSpPr>
        <p:spPr>
          <a:xfrm>
            <a:off x="5279500" y="5986927"/>
            <a:ext cx="142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Glove</a:t>
            </a:r>
            <a:endParaRPr lang="th-TH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036E32-7F15-4D7F-90C3-0C18E4C04552}"/>
              </a:ext>
            </a:extLst>
          </p:cNvPr>
          <p:cNvSpPr/>
          <p:nvPr/>
        </p:nvSpPr>
        <p:spPr>
          <a:xfrm>
            <a:off x="8327770" y="3429000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Syringe</a:t>
            </a:r>
            <a:endParaRPr lang="th-TH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79303-D405-4F62-8E96-28D68BDEFD83}"/>
              </a:ext>
            </a:extLst>
          </p:cNvPr>
          <p:cNvSpPr/>
          <p:nvPr/>
        </p:nvSpPr>
        <p:spPr>
          <a:xfrm>
            <a:off x="1361168" y="2443883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Stethoscope</a:t>
            </a:r>
            <a:endParaRPr lang="th-TH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F5D45B-500C-4457-9B70-0B5849FF4920}"/>
              </a:ext>
            </a:extLst>
          </p:cNvPr>
          <p:cNvSpPr/>
          <p:nvPr/>
        </p:nvSpPr>
        <p:spPr>
          <a:xfrm>
            <a:off x="2171012" y="5625908"/>
            <a:ext cx="1681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Thermometer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779050-6633-48F8-970F-565373B0EFF9}"/>
              </a:ext>
            </a:extLst>
          </p:cNvPr>
          <p:cNvSpPr/>
          <p:nvPr/>
        </p:nvSpPr>
        <p:spPr>
          <a:xfrm>
            <a:off x="919872" y="4639055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Wheeled stretcher</a:t>
            </a:r>
            <a:endParaRPr lang="th-TH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F719B0-B554-429C-8669-1170EE2D1755}"/>
              </a:ext>
            </a:extLst>
          </p:cNvPr>
          <p:cNvSpPr/>
          <p:nvPr/>
        </p:nvSpPr>
        <p:spPr>
          <a:xfrm>
            <a:off x="8030412" y="5718221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Cotton wool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7FDDBB-15A3-42DE-84D6-5E92E879B949}"/>
              </a:ext>
            </a:extLst>
          </p:cNvPr>
          <p:cNvSpPr/>
          <p:nvPr/>
        </p:nvSpPr>
        <p:spPr>
          <a:xfrm>
            <a:off x="8210338" y="4590290"/>
            <a:ext cx="1127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Crutches</a:t>
            </a:r>
            <a:endParaRPr lang="th-TH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F48303-D452-4760-82F0-9EB1767891B2}"/>
              </a:ext>
            </a:extLst>
          </p:cNvPr>
          <p:cNvSpPr/>
          <p:nvPr/>
        </p:nvSpPr>
        <p:spPr>
          <a:xfrm>
            <a:off x="10292925" y="4851900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Needle</a:t>
            </a:r>
            <a:endParaRPr lang="th-TH" b="1" dirty="0">
              <a:solidFill>
                <a:srgbClr val="00CC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E6F6BC-269E-429D-A539-CE7291FFDEEA}"/>
              </a:ext>
            </a:extLst>
          </p:cNvPr>
          <p:cNvSpPr/>
          <p:nvPr/>
        </p:nvSpPr>
        <p:spPr>
          <a:xfrm>
            <a:off x="9887496" y="3492623"/>
            <a:ext cx="125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Transpore</a:t>
            </a:r>
            <a:endParaRPr lang="th-TH" b="1" dirty="0">
              <a:solidFill>
                <a:schemeClr val="accent4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141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60AA95-6B0A-4BD5-AFEC-BA432910F8F4}"/>
              </a:ext>
            </a:extLst>
          </p:cNvPr>
          <p:cNvSpPr/>
          <p:nvPr/>
        </p:nvSpPr>
        <p:spPr>
          <a:xfrm>
            <a:off x="3653622" y="914136"/>
            <a:ext cx="3515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คำศัพท์ทั่วไปในโรงพยาบาล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A9BFF-BECE-4716-BEC8-441203F502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86" t="8746" r="3482" b="8746"/>
          <a:stretch/>
        </p:blipFill>
        <p:spPr>
          <a:xfrm>
            <a:off x="1209822" y="1857080"/>
            <a:ext cx="1604741" cy="147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959127-AA9A-49E0-A573-5639CA2AF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086" y="1857080"/>
            <a:ext cx="1498911" cy="149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18AA24-98CA-4097-9E7A-B0AEDD45C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481" y="1807696"/>
            <a:ext cx="1574326" cy="157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159C8E-41AF-4020-B443-B2443EB06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5803" y="1659279"/>
            <a:ext cx="797695" cy="1769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9FE8B3-CAF9-40DB-8B35-AD72D7D19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192" y="4057622"/>
            <a:ext cx="2454453" cy="1472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89C43-D296-4D7F-A270-556F4224FB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4206" y="3740191"/>
            <a:ext cx="1960825" cy="1960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6D8F9F-8CB7-412A-BED4-41DA455024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2593" y="3644203"/>
            <a:ext cx="1089904" cy="21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8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98F7ED-5F9F-4169-B363-3AEFA0121C33}"/>
              </a:ext>
            </a:extLst>
          </p:cNvPr>
          <p:cNvSpPr/>
          <p:nvPr/>
        </p:nvSpPr>
        <p:spPr>
          <a:xfrm>
            <a:off x="4175686" y="749455"/>
            <a:ext cx="3482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cs typeface="+mj-cs"/>
              </a:rPr>
              <a:t>2. แผนกต่าง ๆ ในโรงพยาบาล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20F34-013A-4D95-B5CC-4E85BC428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05" y="1863413"/>
            <a:ext cx="2076991" cy="207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597885-304B-4D58-8138-6902A6BA8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05" y="4274417"/>
            <a:ext cx="3067050" cy="1495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1D0B46-A945-4480-B4C1-43E1F1E5E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748" y="165455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F7805F-9985-44BF-A3A4-EAE149795C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498" y="395331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30A43F-AE98-481D-A575-62DF4E9281D2}"/>
              </a:ext>
            </a:extLst>
          </p:cNvPr>
          <p:cNvSpPr/>
          <p:nvPr/>
        </p:nvSpPr>
        <p:spPr>
          <a:xfrm>
            <a:off x="5653570" y="1856149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Outpatient Department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AEA62-A094-4073-B218-C42B734CE61A}"/>
              </a:ext>
            </a:extLst>
          </p:cNvPr>
          <p:cNvSpPr/>
          <p:nvPr/>
        </p:nvSpPr>
        <p:spPr>
          <a:xfrm>
            <a:off x="6074556" y="2837218"/>
            <a:ext cx="151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Labor Room</a:t>
            </a:r>
            <a:endParaRPr lang="th-TH" b="1" dirty="0">
              <a:solidFill>
                <a:srgbClr val="92D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DD50FA-1BA7-47F1-9B0F-608C71BA1AEC}"/>
              </a:ext>
            </a:extLst>
          </p:cNvPr>
          <p:cNvSpPr/>
          <p:nvPr/>
        </p:nvSpPr>
        <p:spPr>
          <a:xfrm>
            <a:off x="6347704" y="3902185"/>
            <a:ext cx="1398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Orthopedic</a:t>
            </a:r>
            <a:endParaRPr lang="th-TH" b="1" dirty="0">
              <a:solidFill>
                <a:srgbClr val="FFC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BB7C79-B374-4D3F-BF2B-0F620348C341}"/>
              </a:ext>
            </a:extLst>
          </p:cNvPr>
          <p:cNvSpPr/>
          <p:nvPr/>
        </p:nvSpPr>
        <p:spPr>
          <a:xfrm>
            <a:off x="3933555" y="2321973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Emergency Room</a:t>
            </a:r>
            <a:endParaRPr lang="th-TH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82C5E4-0081-4369-B28F-054D3774E672}"/>
              </a:ext>
            </a:extLst>
          </p:cNvPr>
          <p:cNvSpPr/>
          <p:nvPr/>
        </p:nvSpPr>
        <p:spPr>
          <a:xfrm>
            <a:off x="6008604" y="5074201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Physical Therapy</a:t>
            </a:r>
            <a:endParaRPr lang="th-TH" b="1" dirty="0">
              <a:solidFill>
                <a:schemeClr val="accent1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C5F59-7CB0-4736-8D66-94597A25CE58}"/>
              </a:ext>
            </a:extLst>
          </p:cNvPr>
          <p:cNvSpPr/>
          <p:nvPr/>
        </p:nvSpPr>
        <p:spPr>
          <a:xfrm>
            <a:off x="4709972" y="3289775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Operating Room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BD42CD-64EC-4B38-98BD-2CD05D0BA272}"/>
              </a:ext>
            </a:extLst>
          </p:cNvPr>
          <p:cNvSpPr/>
          <p:nvPr/>
        </p:nvSpPr>
        <p:spPr>
          <a:xfrm>
            <a:off x="4266207" y="4372602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Intensive Care Unit</a:t>
            </a:r>
            <a:endParaRPr lang="th-TH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352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AEE33-43AD-4F65-A1C4-7E65875BB234}"/>
              </a:ext>
            </a:extLst>
          </p:cNvPr>
          <p:cNvSpPr/>
          <p:nvPr/>
        </p:nvSpPr>
        <p:spPr>
          <a:xfrm>
            <a:off x="2987038" y="749455"/>
            <a:ext cx="3951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+mj-cs"/>
              </a:rPr>
              <a:t>3. คำศัพท์กายวิภาคและสรีระวิทยา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F17A8-6F7F-468F-9080-C52E23617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52" t="7698" r="20225" b="10240"/>
          <a:stretch/>
        </p:blipFill>
        <p:spPr>
          <a:xfrm>
            <a:off x="7983244" y="749455"/>
            <a:ext cx="2819775" cy="562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C74EF3-172B-42F8-BE83-A1347E9CE0B3}"/>
              </a:ext>
            </a:extLst>
          </p:cNvPr>
          <p:cNvSpPr/>
          <p:nvPr/>
        </p:nvSpPr>
        <p:spPr>
          <a:xfrm>
            <a:off x="716120" y="1991732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Frontal bone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B24FBE-51E2-46F5-BAC9-04315D9938C9}"/>
              </a:ext>
            </a:extLst>
          </p:cNvPr>
          <p:cNvSpPr/>
          <p:nvPr/>
        </p:nvSpPr>
        <p:spPr>
          <a:xfrm>
            <a:off x="1085678" y="5224790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Clavical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17C9B-1F96-44EE-BEF0-3471A8C23A50}"/>
              </a:ext>
            </a:extLst>
          </p:cNvPr>
          <p:cNvSpPr/>
          <p:nvPr/>
        </p:nvSpPr>
        <p:spPr>
          <a:xfrm>
            <a:off x="5284959" y="2029316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Pelvis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9F6525-2181-4B27-B496-26E17ACBC12C}"/>
              </a:ext>
            </a:extLst>
          </p:cNvPr>
          <p:cNvSpPr/>
          <p:nvPr/>
        </p:nvSpPr>
        <p:spPr>
          <a:xfrm>
            <a:off x="1178875" y="3346651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Patella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07B38F-764B-462B-AA0A-A70A5199BE06}"/>
              </a:ext>
            </a:extLst>
          </p:cNvPr>
          <p:cNvSpPr/>
          <p:nvPr/>
        </p:nvSpPr>
        <p:spPr>
          <a:xfrm>
            <a:off x="4816624" y="3337367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Humerus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7ADCC3-6100-4C17-B2DD-9258DA9D2B5D}"/>
              </a:ext>
            </a:extLst>
          </p:cNvPr>
          <p:cNvSpPr/>
          <p:nvPr/>
        </p:nvSpPr>
        <p:spPr>
          <a:xfrm>
            <a:off x="6140906" y="5748010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Esophagus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4FA571-3A81-4D4D-9A46-F321F1092A04}"/>
              </a:ext>
            </a:extLst>
          </p:cNvPr>
          <p:cNvSpPr/>
          <p:nvPr/>
        </p:nvSpPr>
        <p:spPr>
          <a:xfrm>
            <a:off x="3214337" y="4227106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Ribs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38167-3C23-4A9B-B6CB-860082A52611}"/>
              </a:ext>
            </a:extLst>
          </p:cNvPr>
          <p:cNvSpPr/>
          <p:nvPr/>
        </p:nvSpPr>
        <p:spPr>
          <a:xfrm>
            <a:off x="3019289" y="2411906"/>
            <a:ext cx="936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Spleen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96E7F5-EF23-4919-9C37-639892B63345}"/>
              </a:ext>
            </a:extLst>
          </p:cNvPr>
          <p:cNvSpPr/>
          <p:nvPr/>
        </p:nvSpPr>
        <p:spPr>
          <a:xfrm>
            <a:off x="3509280" y="5748010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Bladder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5EB643-76DD-42D3-9EBE-144913117347}"/>
              </a:ext>
            </a:extLst>
          </p:cNvPr>
          <p:cNvSpPr/>
          <p:nvPr/>
        </p:nvSpPr>
        <p:spPr>
          <a:xfrm>
            <a:off x="6396585" y="4488716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0DD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Ovary</a:t>
            </a:r>
            <a:endParaRPr lang="th-TH" b="1" dirty="0">
              <a:solidFill>
                <a:srgbClr val="FB0DD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989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B3FB0-739F-4BFD-A07F-FF7EAF1A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1356" cy="1714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4C58B-61A8-4C37-9A67-F190911D4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788" y="0"/>
            <a:ext cx="1498911" cy="1498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67693-BCCF-4D0A-BAE9-840E67A83968}"/>
              </a:ext>
            </a:extLst>
          </p:cNvPr>
          <p:cNvSpPr txBox="1"/>
          <p:nvPr/>
        </p:nvSpPr>
        <p:spPr>
          <a:xfrm>
            <a:off x="11029360" y="6532775"/>
            <a:ext cx="164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Pimsiri. SSRU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D53499-05E4-483F-9413-CA4A094BC3A3}"/>
              </a:ext>
            </a:extLst>
          </p:cNvPr>
          <p:cNvSpPr/>
          <p:nvPr/>
        </p:nvSpPr>
        <p:spPr>
          <a:xfrm>
            <a:off x="3792158" y="678714"/>
            <a:ext cx="3807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cs typeface="+mj-cs"/>
              </a:rPr>
              <a:t>4. คำย่อที่ใช้ในการบันทึกทั่ว ๆ ไป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B897F-5414-4789-AC11-BCF6CE389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767" y="2287178"/>
            <a:ext cx="3054432" cy="283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3C229A-5453-4986-93EC-3F2D570BC8C7}"/>
              </a:ext>
            </a:extLst>
          </p:cNvPr>
          <p:cNvSpPr/>
          <p:nvPr/>
        </p:nvSpPr>
        <p:spPr>
          <a:xfrm>
            <a:off x="9493191" y="1714942"/>
            <a:ext cx="50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CC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51E1F-B752-4EBA-AFFD-752349695518}"/>
              </a:ext>
            </a:extLst>
          </p:cNvPr>
          <p:cNvSpPr/>
          <p:nvPr/>
        </p:nvSpPr>
        <p:spPr>
          <a:xfrm>
            <a:off x="10569957" y="3179746"/>
            <a:ext cx="48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PH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8401D-322B-4370-86E5-1075D03D7771}"/>
              </a:ext>
            </a:extLst>
          </p:cNvPr>
          <p:cNvSpPr/>
          <p:nvPr/>
        </p:nvSpPr>
        <p:spPr>
          <a:xfrm>
            <a:off x="2361684" y="4097665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HPI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CF0AB8-19A0-4447-96E4-7219536F558F}"/>
              </a:ext>
            </a:extLst>
          </p:cNvPr>
          <p:cNvSpPr/>
          <p:nvPr/>
        </p:nvSpPr>
        <p:spPr>
          <a:xfrm>
            <a:off x="1085678" y="2833230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U/D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AFDBFD-0827-4481-A135-465CAA215435}"/>
              </a:ext>
            </a:extLst>
          </p:cNvPr>
          <p:cNvSpPr/>
          <p:nvPr/>
        </p:nvSpPr>
        <p:spPr>
          <a:xfrm>
            <a:off x="6919389" y="5628847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BP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07AB8-0B68-44C4-9949-D94F7616E408}"/>
              </a:ext>
            </a:extLst>
          </p:cNvPr>
          <p:cNvSpPr/>
          <p:nvPr/>
        </p:nvSpPr>
        <p:spPr>
          <a:xfrm>
            <a:off x="2720140" y="2006928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B0DDF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HEENT</a:t>
            </a:r>
            <a:endParaRPr lang="th-TH" dirty="0">
              <a:solidFill>
                <a:srgbClr val="FB0DD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88530F-E327-4828-B5F6-134E2C697DB1}"/>
              </a:ext>
            </a:extLst>
          </p:cNvPr>
          <p:cNvSpPr/>
          <p:nvPr/>
        </p:nvSpPr>
        <p:spPr>
          <a:xfrm>
            <a:off x="3792158" y="5656066"/>
            <a:ext cx="474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Dx</a:t>
            </a:r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C3158D-1C62-423F-A16E-74B21AA4F739}"/>
              </a:ext>
            </a:extLst>
          </p:cNvPr>
          <p:cNvSpPr/>
          <p:nvPr/>
        </p:nvSpPr>
        <p:spPr>
          <a:xfrm>
            <a:off x="9150789" y="3937131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Abd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4271E9-52C8-44B1-AABD-1065F9E6DC13}"/>
              </a:ext>
            </a:extLst>
          </p:cNvPr>
          <p:cNvSpPr/>
          <p:nvPr/>
        </p:nvSpPr>
        <p:spPr>
          <a:xfrm>
            <a:off x="9328861" y="5388581"/>
            <a:ext cx="50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I/O</a:t>
            </a:r>
            <a:endParaRPr lang="th-TH" dirty="0">
              <a:solidFill>
                <a:schemeClr val="accent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980384-28E7-4EEE-90C0-3AC91FEBDAEC}"/>
              </a:ext>
            </a:extLst>
          </p:cNvPr>
          <p:cNvSpPr/>
          <p:nvPr/>
        </p:nvSpPr>
        <p:spPr>
          <a:xfrm>
            <a:off x="1164009" y="5088249"/>
            <a:ext cx="553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V/S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595C6-A858-4B66-89D5-FA8237783E00}"/>
              </a:ext>
            </a:extLst>
          </p:cNvPr>
          <p:cNvSpPr/>
          <p:nvPr/>
        </p:nvSpPr>
        <p:spPr>
          <a:xfrm>
            <a:off x="8377481" y="2530148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CC"/>
                </a:solidFill>
                <a:latin typeface="Angsana New" panose="02020603050405020304" pitchFamily="18" charset="-34"/>
                <a:ea typeface="Calibri" panose="020F0502020204030204" pitchFamily="34" charset="0"/>
              </a:rPr>
              <a:t>GA</a:t>
            </a:r>
            <a:endParaRPr lang="th-TH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69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643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Angsana New</vt:lpstr>
      <vt:lpstr>Arial</vt:lpstr>
      <vt:lpstr>Calibri</vt:lpstr>
      <vt:lpstr>Calibri Light</vt:lpstr>
      <vt:lpstr>Cordia New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fahaha</dc:creator>
  <cp:lastModifiedBy>fahaha</cp:lastModifiedBy>
  <cp:revision>22</cp:revision>
  <dcterms:created xsi:type="dcterms:W3CDTF">2022-04-08T04:58:51Z</dcterms:created>
  <dcterms:modified xsi:type="dcterms:W3CDTF">2022-04-08T14:53:47Z</dcterms:modified>
</cp:coreProperties>
</file>