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</p:sldMasterIdLst>
  <p:notesMasterIdLst>
    <p:notesMasterId r:id="rId34"/>
  </p:notesMasterIdLst>
  <p:sldIdLst>
    <p:sldId id="257" r:id="rId2"/>
    <p:sldId id="28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7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F2E3A-232C-4890-945D-26C61D622713}" type="datetimeFigureOut">
              <a:rPr lang="th-TH" smtClean="0"/>
              <a:t>18/04/67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15ABF-B002-4609-BAA6-E30B483666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278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0E7C-5599-456B-ACCB-2B7FAA8263C1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C783-801A-4532-85EA-689AF538C5EE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B92F-9070-4590-8B62-C4C27762EF6A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A6C1-42BC-47E3-88E8-A5B30FFF1203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14CB-7775-4B1B-8D27-2F7D9AB78CCF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2888-8FF9-4C96-A4E3-977C924944CC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BC0DA-D3EA-423D-8234-A3E6FA495820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51A5-7680-4D49-924D-D475C5319C0C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4E7C-7D59-4926-97CD-7AE28CE9A616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AACC70CF-32FD-4F3D-B9E3-CAEF9B436B70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5205-4147-4715-8BC2-8A065DF912CA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FDDB5A-310D-4490-A224-43DC6CF1705C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33" y="881408"/>
            <a:ext cx="11164276" cy="19664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CPN1109 </a:t>
            </a:r>
            <a:r>
              <a:rPr lang="th-TH" sz="4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บทที่</a:t>
            </a:r>
            <a:r>
              <a:rPr lang="en-US" sz="4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13</a:t>
            </a:r>
            <a:br>
              <a:rPr lang="th-TH" sz="40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4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การดูแลผู้ป่วยในระยะสุดท้าย</a:t>
            </a:r>
            <a:br>
              <a:rPr lang="th-TH" sz="40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br>
              <a:rPr lang="th-TH" sz="40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27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อาจารย์พิมศิริ ชินคำ, </a:t>
            </a:r>
            <a:r>
              <a:rPr lang="en-US" sz="2700" b="1">
                <a:latin typeface="Leelawadee" panose="020B0502040204020203" pitchFamily="34" charset="-34"/>
                <a:cs typeface="Leelawadee" panose="020B0502040204020203" pitchFamily="34" charset="-34"/>
              </a:rPr>
              <a:t>M.N.S</a:t>
            </a:r>
            <a:r>
              <a:rPr lang="en-US" sz="27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., RN</a:t>
            </a:r>
            <a:endParaRPr lang="en-US" sz="4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19C9E7-8C9A-417D-A629-755D63AD740C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D132AA-B0A3-47D2-AA1E-1A9AEBD69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680" y="-19222"/>
            <a:ext cx="1493649" cy="14997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29C87A-B8F4-40EF-A6FA-9AFF3A2898BC}"/>
              </a:ext>
            </a:extLst>
          </p:cNvPr>
          <p:cNvSpPr txBox="1"/>
          <p:nvPr/>
        </p:nvSpPr>
        <p:spPr>
          <a:xfrm>
            <a:off x="9569448" y="519879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D218D-C184-4CDD-AC81-E4DE7DE6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38A2D3-0B7C-4EFB-A689-D0C18698FCAA}"/>
              </a:ext>
            </a:extLst>
          </p:cNvPr>
          <p:cNvSpPr/>
          <p:nvPr/>
        </p:nvSpPr>
        <p:spPr>
          <a:xfrm>
            <a:off x="1582774" y="1664279"/>
            <a:ext cx="86974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ประมวลกฎหมายวิธีวิจารณ</a:t>
            </a:r>
            <a:r>
              <a:rPr lang="th-TH" sz="2400" dirty="0" err="1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าค</a:t>
            </a:r>
            <a:r>
              <a:rPr lang="th-TH" sz="24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วามอาญามาตรา 148 </a:t>
            </a:r>
          </a:p>
          <a:p>
            <a:pPr lvl="0"/>
            <a:endParaRPr lang="th-TH" sz="2400" dirty="0">
              <a:solidFill>
                <a:prstClr val="black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lvl="0" indent="-342900">
              <a:buFontTx/>
              <a:buChar char="-"/>
            </a:pPr>
            <a:r>
              <a:rPr lang="th-TH" sz="2400" u="sng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การตายผิดธรรมชาติ</a:t>
            </a:r>
            <a:r>
              <a:rPr lang="th-TH" sz="24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ตามที่ระบุไว้ในได้แก่ การฆ่าตัวตาย การถูกฆ่าตาย การถูกสัตว์ทำร้าย การตายโดยอุบัติเหตุ และการตายโดยไม่ปรากฏเหตุ </a:t>
            </a:r>
          </a:p>
          <a:p>
            <a:pPr marL="342900" lvl="0" indent="-342900">
              <a:buFontTx/>
              <a:buChar char="-"/>
            </a:pPr>
            <a:r>
              <a:rPr lang="th-TH" sz="2400" u="sng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การตายโดยผลของกฎหมาย</a:t>
            </a:r>
            <a:r>
              <a:rPr lang="th-TH" sz="24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ได้แก่ การหายสาบสูญของบุคคลตามที่กฎหมายได้กำหนดไว้ การตายทางการแพทย์ที่ใช้ในการสรุปถึงการตายของผู้ป่วย ได้แก่ การตรวจดูเยื่อบุนัยน์ตาที่ไม่มีการตอบสนองต่อแสงไฟ ภาวะสมองตาย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62228-E698-47D2-AF75-4CB09425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6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8E1054-7A1C-4844-BC17-500BC676FFAD}"/>
              </a:ext>
            </a:extLst>
          </p:cNvPr>
          <p:cNvSpPr/>
          <p:nvPr/>
        </p:nvSpPr>
        <p:spPr>
          <a:xfrm>
            <a:off x="2270288" y="1819449"/>
            <a:ext cx="76514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	ระยะเวลาการตาย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เป็นการค้นหาระยะเวลาการตายว่าผู้ตายตายมานานเท่าใด มีความสำคัญทางกฎหมายมากทั้งทางอาญาและทางแพ่ง ในทางกฎหมายอาญานอกจากจะสามารถช่วยบอกถึงเวลาของการฆาตกรรม ว่าเกิดขึ้นเมื่อใดแล้ว ยังมีส่วนช่วยเหลือในการตั้งข้อสงสัยใคร หรือตัดผู้ต้องสงสัยคนใดออกได้ นอกจากนี้ อาจใช้ช่วยยืนยันหรือหักล้างข้อแก้ตัวของผู้ต้องสงสัย  ส่วนในทางกฎหมายแพ่ง อาจจะช่วยบอกได้ว่า ใครเป็นทายาทผู้รับมรดกหรืออื่น ๆ เช่น กรณีที่เกี่ยวข้องกับการรับเงินประกันชีวิต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0E0B11-6B07-4B40-99D9-67A48DC09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00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5105EE-804D-4B70-8DD2-D0254875B465}"/>
              </a:ext>
            </a:extLst>
          </p:cNvPr>
          <p:cNvSpPr/>
          <p:nvPr/>
        </p:nvSpPr>
        <p:spPr>
          <a:xfrm>
            <a:off x="1337366" y="1634534"/>
            <a:ext cx="934246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dirty="0">
                <a:latin typeface="Leelawadee" panose="020B0502040204020203" pitchFamily="34" charset="-34"/>
                <a:cs typeface="Leelawadee" panose="020B0502040204020203" pitchFamily="34" charset="-34"/>
              </a:rPr>
              <a:t>	ทางการแพทย์ ในปัจจุบันยังไม่มีวิธีทางการแพทย์ที่จะสามารถตรวจศพเพื่อหาระยะเวลาตายที่แน่นอนได้ วิธีต่าง ๆ ทางนิติเวชศาสตร์ที่แพทย์ใช้ในการหาเวลาตายล้วนแต่ไม่แม่นยำ การเปลี่ยนแปลงการหลังตายจะขึ้นอยู่กับสภาพสิ่งแวดล้อม ถ้าสภาพสิ่งแวดล้อมมีความแตกต่างกัน การเปลี่ยนแปลงของร่างกายก็จะมีความแตกต่างกันโดยสิ้นเชิง และยิ่งเวลาที่ตายนานขึ้น ระยะเวลาการตายที่ประเมินได้ยิ่งมีความคลาดเคลื่อนมากขึ้น </a:t>
            </a:r>
          </a:p>
          <a:p>
            <a:pPr algn="thaiDist"/>
            <a:r>
              <a:rPr lang="th-TH" sz="2200" dirty="0">
                <a:latin typeface="Leelawadee" panose="020B0502040204020203" pitchFamily="34" charset="-34"/>
                <a:cs typeface="Leelawadee" panose="020B0502040204020203" pitchFamily="34" charset="-34"/>
              </a:rPr>
              <a:t>	การตายที่ค่อนข้างจะได้เวลาแน่นอน คือการตายที่เกิดระหว่างการรักษาของแพทย์ ทำให้แพทย์สามารถบอกได้ค่อนข้าง แน่นอนว่าตายเมื่อใด แต่เนื่องจากวิวัฒนาการทางการแพทย์ในปัจจุบัน ผู้ป่วยที่สมองตายแล้วยังอาจจะได้รับการรักษาสภาพด้วยการใช้เครื่องช่วยหายใจ และเครื่องช่วยกระตุ้นการเต้นของหัวใจ จึงต้องมีกฎหมายบัญญัติให้นับการตายตั้งแต่แพทย์อย่างน้อยสองคน โดยคนหนึ่งเป็นผู้รักษาและอีกคนหนึ่งเป็นแพทย์ผู้เชี่ยวชาญทางระบบประสาทให้การวินิจฉัยว่า “สมองตาย”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942710-F6D4-46DA-9082-1B993E74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4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69A3BD-6E45-4195-A0B5-D73DFACD5782}"/>
              </a:ext>
            </a:extLst>
          </p:cNvPr>
          <p:cNvSpPr/>
          <p:nvPr/>
        </p:nvSpPr>
        <p:spPr>
          <a:xfrm>
            <a:off x="1657877" y="1313513"/>
            <a:ext cx="86035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การเปลี่ยนแปลงด้านร่างกายของผู้ป่วยระยะสุดท้าย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: </a:t>
            </a:r>
          </a:p>
          <a:p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	ผู้ดูแลต้องเข้าใจถึงการเปลี่ยนแปลง จะช่วยให้ผู้ดูแลและญาติ ดูแลได้อย่างเหมาะสมเป็นการประคับประคองให้ผู้ป่วยได้รับความสุขสบาย ไม่ทุกข์ทรมานจากการรักษาพยาบาลที่ไม่เกิดประโยชน์แก่ผู้ป่วย ความเปลี่ยนแปลงที่พบได้ในผู้ป่วยใกล้ตาย มีดังนี้</a:t>
            </a:r>
          </a:p>
          <a:p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indent="-342900">
              <a:buAutoNum type="arabicPeriod"/>
            </a:pP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อาการเบื่ออาหาร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ผู้ป่วยจะรับประทานอาหารได้น้อยลง แต่พบว่ามีผลดีแก่ผู้ป่วย เพราะทำให้ร่างกายมีสาร</a:t>
            </a:r>
            <a:r>
              <a:rPr lang="th-TH" sz="24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คีโ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ตนเพิ่มขึ้น สารนี้ทำให้ผู้ป่วยรู้สึกสบายขึ้นและบรรเทาอาการเจ็บปวดได้ </a:t>
            </a:r>
          </a:p>
          <a:p>
            <a:pPr marL="342900" indent="-342900">
              <a:buAutoNum type="arabicPeriod"/>
            </a:pP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อาการอ่อนเพลีย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ที่เกิดขึ้น ไม่จำเป็นต้องให้การรักษาใด ๆ การให้ผู้ป่วยพักผ่อนเป็นสิ่งที่เหมาะสมที่สุด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6813BF-1E7F-4D7E-9F3B-E736C793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97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A46994-9C79-4389-9EAB-8AD291D3575D}"/>
              </a:ext>
            </a:extLst>
          </p:cNvPr>
          <p:cNvSpPr/>
          <p:nvPr/>
        </p:nvSpPr>
        <p:spPr>
          <a:xfrm>
            <a:off x="969700" y="1863770"/>
            <a:ext cx="82453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b="1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การเปลี่ยนแปลงด้านร่างกายของผู้ป่วยระยะสุดท้าย</a:t>
            </a:r>
            <a:r>
              <a:rPr lang="th-TH" sz="24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:</a:t>
            </a:r>
          </a:p>
          <a:p>
            <a:pPr lvl="0"/>
            <a:endParaRPr lang="th-TH" sz="2400" dirty="0">
              <a:solidFill>
                <a:prstClr val="black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lvl="0"/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3. 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ง่วงนอน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อาจนอนหลับตลอดเวลา ผู้ดูแลควรให้ผู้ป่วยหลับ ไม่ควรปลุกผู้ป่วยให้ตื่นเมื่อมีคนมาเยี่ยม </a:t>
            </a:r>
          </a:p>
          <a:p>
            <a:pPr lvl="0"/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4. ผู้ป่วยใกล้ตาย 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จะดื่มน้ำน้อยลง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หรือไม่ยอมดื่มน้ำ ภาวะขาดน้ำที่เกิดขึ้น ไม่ทำให้ผู้ป่วยทรมานมากขึ้น ตรงกันข้ามกลับกระตุ้นให้ผู้ป่วยมีการหลั่งสารเอ็นดอร</a:t>
            </a:r>
            <a:r>
              <a:rPr lang="th-TH" sz="24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์ฟิน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(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Endorphin)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ทำให้รู้สึกสบายขึ้น ลดอาการปวดได้ ถ้าผู้ป่วยมีอาการริมฝีปากแห้งคอแห้ง อาจใช้สำลีหรือผ้าชุบน้ำสะอาดแตะที่ริมฝีปาก จะช่วยลดอาการปากแห้งได้</a:t>
            </a:r>
            <a:r>
              <a:rPr lang="th-TH" sz="24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</a:p>
        </p:txBody>
      </p:sp>
      <p:pic>
        <p:nvPicPr>
          <p:cNvPr id="5122" name="Picture 2" descr="เสียดายคนตายไม่ได้อ่าน! “จิตสุดท้ายก่อนตาย” สำคัญต่อการเกิดใหม่!  หลวงพ่อฤๅษีลิงดำสอน “ 5 วิธีจูงจิตผู้ป่วยใกล้ตาย ” ให้ไปสู่ภพภูมิที่ดี!">
            <a:extLst>
              <a:ext uri="{FF2B5EF4-FFF2-40B4-BE49-F238E27FC236}">
                <a16:creationId xmlns:a16="http://schemas.microsoft.com/office/drawing/2014/main" id="{76E792B9-E440-41D1-A2B7-CE831E63E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1" r="11824"/>
          <a:stretch/>
        </p:blipFill>
        <p:spPr bwMode="auto">
          <a:xfrm>
            <a:off x="9049502" y="2460395"/>
            <a:ext cx="2656281" cy="2097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FC95CE-E8F7-40B9-B601-09CDFF58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25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418E7E-CEBD-4E70-86BA-5940397A567F}"/>
              </a:ext>
            </a:extLst>
          </p:cNvPr>
          <p:cNvSpPr/>
          <p:nvPr/>
        </p:nvSpPr>
        <p:spPr>
          <a:xfrm>
            <a:off x="2869222" y="1351508"/>
            <a:ext cx="85375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การเปลี่ยนแปลงด้านร่างกายของผู้ป่วยระยะสุดท้าย</a:t>
            </a:r>
            <a:r>
              <a:rPr lang="th-TH" sz="24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:</a:t>
            </a:r>
          </a:p>
          <a:p>
            <a:pPr algn="thaiDist"/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thaiDist"/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5. 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ร่างกายเสื่อมสภาพลง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ประสาทสัมผัสทำหน้าที่ลดลง จะทำให้ผู้ป่วยเจ็บปวดลดลง การไหลเวียนเลือดส่วนปลายน้อยลง ทำให้ผิวหนังของอวัยวะส่วนปลายบริเวณ แขน ขา เป็นจ้ำ ๆ สีม่วงแดง ผู้ป่วย</a:t>
            </a:r>
            <a:r>
              <a:rPr lang="th-TH" sz="2400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อาจมีอาการเพ้อ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ประสาทหลอน เห็นภาพเก่าๆ เห็นญาติพี่น้องที่เสียชีวิต เห็นบาปบุญคุณโทษในอดีต อาจเป็นผลข้างเคียงของยา หรือจากความผิดปกติในการทำงานของสารสื่อประสาทในสมอง </a:t>
            </a:r>
          </a:p>
          <a:p>
            <a:pPr algn="thaiDist"/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6. 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ผู้ป่วยใกล้ตายจะไม่รู้สึกตัว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ไม่ควรคิดว่าผู้ป่วยไม่สามารถรับรู้สิ่งใดได้ เพราะ</a:t>
            </a:r>
            <a:r>
              <a:rPr lang="th-TH" sz="2400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ผู้ป่วยอาจได้ยินและรับรู้ได้ แต่ไม่สามารถสื่อสารให้ผู้อื่นทราบได้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จึงไม่ควรพูดคุยในสิ่งที่ทำให้ผู้ป่วยไม่สบายใจ หรือกระทบกระเทือนจิตใจ</a:t>
            </a:r>
          </a:p>
        </p:txBody>
      </p:sp>
      <p:pic>
        <p:nvPicPr>
          <p:cNvPr id="6146" name="Picture 2" descr="เกิดอะไรขึ้น ในช่วงนาทีสุดท้ายก่อนตาย - ศูนย์ดูแลผู้สูงอายุ และผู้ป่วย  มืออาชีพ">
            <a:extLst>
              <a:ext uri="{FF2B5EF4-FFF2-40B4-BE49-F238E27FC236}">
                <a16:creationId xmlns:a16="http://schemas.microsoft.com/office/drawing/2014/main" id="{68A17B87-8630-4B76-8E4D-4A8BBBEB0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6"/>
          <a:stretch/>
        </p:blipFill>
        <p:spPr bwMode="auto">
          <a:xfrm>
            <a:off x="154535" y="2587267"/>
            <a:ext cx="2714687" cy="1849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0F418A-86E1-42DB-A1E2-532E54DF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89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74F030-69FE-445B-B960-341767587B65}"/>
              </a:ext>
            </a:extLst>
          </p:cNvPr>
          <p:cNvSpPr/>
          <p:nvPr/>
        </p:nvSpPr>
        <p:spPr>
          <a:xfrm>
            <a:off x="416885" y="1189545"/>
            <a:ext cx="76734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การเปลี่ยนแปลงด้านร่างกายของผู้ป่วยระยะสุดท้าย</a:t>
            </a:r>
            <a:r>
              <a:rPr lang="th-TH" sz="2400" dirty="0">
                <a:solidFill>
                  <a:prstClr val="black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:</a:t>
            </a:r>
          </a:p>
          <a:p>
            <a:pPr algn="thaiDist"/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thaiDist"/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7. 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การร้องครวญครางหรือมีหน้าบิดเบี้ยวเหมือนเจ็บปวด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อาจไม่ใช่เกิดจากความเจ็บปวดแต่อย่างใด แต่อาจเป็นการเปลี่ยนแปลงทางสมอง หรือเป็นจาก</a:t>
            </a:r>
            <a:r>
              <a:rPr lang="th-TH" sz="2400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กล่องเสียงหรือหลอดลมอ่อนแรง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เสียงที่ลอดออกมาจึงฟังคล้ายเสียงร้องทั้งที่ไม่ได้ร้อง</a:t>
            </a:r>
          </a:p>
          <a:p>
            <a:pPr algn="thaiDist"/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8. ผู้ป่วยใกล้ตาย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อาจมีเสมหะมาก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ควร</a:t>
            </a:r>
            <a:r>
              <a:rPr lang="th-TH" sz="2400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ใช้ยาลดเสมหะแทนการดูดเสมหะ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การดูดเสมหะนอกจากไม่ได้ผลแล้วยังทำให้ผู้ป่วยรู้สึกทรมานเพิ่มขึ้นด้วย ผู้ป่วยใกล้ตายบางรายอาจลุกมานั่งได้ กินได้ พูดได้ เหมือนอาการดีขึ้น ก่อนจะเสียชีวิต 1 – 2 วัน ซึ่งพบได้ทั่วไป เชื่อกันว่าอาจเป็นการรวมพลังครั้งสุดท้ายของผู้ป่วย เพื่อให้ผู้ดูแลหรือญาติได้มีโอกาสดูแลใกล้ชิด หรือรอคอยบุคคลที่ผู้ป่วยต้องการพบ หรือมีโอกาสได้สั่งเสียก่อนจากโลกนี้ไป</a:t>
            </a:r>
          </a:p>
        </p:txBody>
      </p:sp>
      <p:pic>
        <p:nvPicPr>
          <p:cNvPr id="7170" name="Picture 2" descr="ตาย เงื่อนไขที่ปรากฏอารมณ์ 3 ก่อนตาย">
            <a:extLst>
              <a:ext uri="{FF2B5EF4-FFF2-40B4-BE49-F238E27FC236}">
                <a16:creationId xmlns:a16="http://schemas.microsoft.com/office/drawing/2014/main" id="{939D8FDC-5F29-4095-8109-2557890A1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745" y="2304812"/>
            <a:ext cx="3555394" cy="2663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D58C2C-115F-4963-A8C7-A5469E47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0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B7F1D8-E770-43A2-97A5-58864699E206}"/>
              </a:ext>
            </a:extLst>
          </p:cNvPr>
          <p:cNvSpPr/>
          <p:nvPr/>
        </p:nvSpPr>
        <p:spPr>
          <a:xfrm>
            <a:off x="1657877" y="1254840"/>
            <a:ext cx="88530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	การเปลี่ยนแปลงทางด้านจิตใจ: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ผู้ป่วยที่เผชิญหน้ากับความตายมักมีความเครียด ความกังวล ความกลัวอยู่ในใจทุกคน ส่วนใหญ่ผู้ป่วยมักไม่ได้กลัวความตายโดยตัวของมันเอง แต่กลัวหรือกังวลกับขั้นตอนต่าง ๆ ที่จะนำไปสู่ความตาย เพราะก่อนหน้านี้ผู้ป่วยอาจทุกข์ทรมานจากโรค และการรักษามายาวนาน หรือเป็นห่วง กังวลถึงบุคคลที่รักที่ตนเองต้องละทิ้งไว้เบื้องหลัง หรือสิ่งที่ผู้ป่วยใกล้ตายกลัวมากคือ การอยู่อย่างโดดเดี่ยวเดียวดาย กลัวความเจ็บปวด กลัวว่าจะควบคุมตนเองไม่ได้ อาจแสดงอารมณ์โกรธ หงุดหงิด เสียใจ และ ซึมเศร้า จะมากน้อยขึ้นอยู่กับสภาพทางร่างกาย สังคม จิตใจ และจิตวิญญาณของผู้ป่วยเอง</a:t>
            </a:r>
          </a:p>
        </p:txBody>
      </p:sp>
      <p:pic>
        <p:nvPicPr>
          <p:cNvPr id="8194" name="Picture 2" descr="ปรับระบบความคิด ลดวิกฤติการฆ่าตัวตาย | Bangkok Hospital">
            <a:extLst>
              <a:ext uri="{FF2B5EF4-FFF2-40B4-BE49-F238E27FC236}">
                <a16:creationId xmlns:a16="http://schemas.microsoft.com/office/drawing/2014/main" id="{326ED35A-CB72-4A0D-B5AB-2AF4F8D94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417" y="4453232"/>
            <a:ext cx="4037324" cy="2122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C04389-714D-406F-9F0D-83B1E832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8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D63B5F-9105-4115-9E85-C36410BC1A44}"/>
              </a:ext>
            </a:extLst>
          </p:cNvPr>
          <p:cNvSpPr/>
          <p:nvPr/>
        </p:nvSpPr>
        <p:spPr>
          <a:xfrm>
            <a:off x="1545997" y="1219245"/>
            <a:ext cx="88140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เฮอร</a:t>
            </a:r>
            <a:r>
              <a:rPr lang="th-TH" sz="20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์แ</a:t>
            </a:r>
            <a:r>
              <a:rPr lang="th-TH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มน </a:t>
            </a: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(</a:t>
            </a:r>
            <a:r>
              <a:rPr lang="en-U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Hermann, 2001: 67 - 72) </a:t>
            </a: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ได้ศึกษาเชิงคุณภาพเกี่ยวกับความต้องการทางด้านจิตวิญญาณ ในผู้ป่วยใกล้ตาย ที่รับการรักษาในโรงพยาบาลจำนวน 19 คน พบว่าผู้ป่วยใกล้ตายรับรู้ถึงความต้องการทางด้านจิตวิญญาณของตนเอง ดังนี้ </a:t>
            </a:r>
          </a:p>
          <a:p>
            <a:endParaRPr lang="th-TH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342900" indent="-342900">
              <a:buAutoNum type="arabicPeriod"/>
            </a:pP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ความต้องการเกี่ยวกับศาสนา ได้แก่ ต้องการสวดมนต์ขอให้ตนเองเข้มแข็ง ต้องการอ่านคัมภีร์ทาง ศาสนา ต้องการใช้ศาสนาเป็นแนวทางในการดำเนินชีวิต ต้องการประกอบพิธีทางศาสนา </a:t>
            </a:r>
          </a:p>
          <a:p>
            <a:pPr marL="342900" indent="-342900">
              <a:buAutoNum type="arabicPeriod"/>
            </a:pP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ต้องการมีสัมพันธภาพที่ดีกับบุคคลอื่น ๆ ทั้งบุคคลในครอบครัว เพื่อนๆ เด็ก ๆ บุคคลทั่วไป และความช่วยเหลือจากบุคคลเหล่านั้น </a:t>
            </a:r>
          </a:p>
          <a:p>
            <a:pPr marL="342900" indent="-342900">
              <a:buAutoNum type="arabicPeriod"/>
            </a:pP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ต้องการควบคุมตนเองได้ โดยเลือกหรือตัดสินใจในการดำเนินชีวิตด้วยตนเองได้ ต้องการมีกิจกรรมร่วมกับครอบครัว </a:t>
            </a:r>
          </a:p>
          <a:p>
            <a:pPr marL="342900" indent="-342900">
              <a:buAutoNum type="arabicPeriod"/>
            </a:pP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ต้องการทำหน้าที่ของตนเองให้เสร็จเรียบร้อย ไม่ว่าจะเป็นธุรกิจ มรดก หรือความรู้สึกต่าง ๆที่ผ่านมาในอดีต </a:t>
            </a:r>
          </a:p>
          <a:p>
            <a:pPr marL="342900" indent="-342900">
              <a:buAutoNum type="arabicPeriod"/>
            </a:pP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ต้องการสัมผัสกับธรรมชาติ สามารถออกไปนอกบ้าน ได้ชมความสวยงามของธรรมชาติได้ </a:t>
            </a:r>
          </a:p>
          <a:p>
            <a:pPr marL="342900" indent="-342900">
              <a:buAutoNum type="arabicPeriod"/>
            </a:pP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ต้องการพบเห็นแต่สิ่งที่ดี ๆ การพูดคุย การยิ้มแย้มแจ่มใส การให้กำลังใจ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245369-CE58-4B9C-9B19-23063BCE4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15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B6EECD-DCA5-46CE-960C-6E857F1BEC8F}"/>
              </a:ext>
            </a:extLst>
          </p:cNvPr>
          <p:cNvSpPr/>
          <p:nvPr/>
        </p:nvSpPr>
        <p:spPr>
          <a:xfrm>
            <a:off x="1999268" y="1313513"/>
            <a:ext cx="8193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	การดูแลด้านร่างกาย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พยาบาลให้การพยาบาลที่ตอบสนองปัญหา และ</a:t>
            </a:r>
            <a:r>
              <a:rPr lang="th-TH" sz="2400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ความต้องการขั้นพื้นฐานด้วยความนุ่มนวล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เอื้ออาทรต่อผู้ป่วย ลดความทุกข์ทรมานต่าง ๆ เช่น การดูแลความสะอาดร่างกาย ปากฟัน อวัยวะสืบพันธุ์ภายนอก การดูแผล การควบคุมอาการปวด เป็นต้น โดยต้องวางแผนการใช้เวลาดูแลผู้ป่วยให้มีประสิทธิภาพ </a:t>
            </a:r>
            <a:r>
              <a:rPr lang="th-TH" sz="2400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รบกวนเวลาผู้ป่วยให้น้อยที่สุด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ให้เวลาผู้ป่วยได้มีเวลาสงบจิตใจ และพิจารณาตนเอง</a:t>
            </a:r>
          </a:p>
        </p:txBody>
      </p:sp>
      <p:pic>
        <p:nvPicPr>
          <p:cNvPr id="9218" name="Picture 2" descr="Hot water draw เวกเตอร์ ภาพตัดปะ และภาพประกอบสำหรับการดาวน์โหลดฟรี (หน้า 2)  - illustAC">
            <a:extLst>
              <a:ext uri="{FF2B5EF4-FFF2-40B4-BE49-F238E27FC236}">
                <a16:creationId xmlns:a16="http://schemas.microsoft.com/office/drawing/2014/main" id="{DDCF5354-57D2-4819-B6DC-ACEDE3100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24" y="3801506"/>
            <a:ext cx="3907951" cy="276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BFDC03-64A1-4F20-BA9B-6D83B4CF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9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A5FADD-5645-49CC-B450-02DD0C087F5E}"/>
              </a:ext>
            </a:extLst>
          </p:cNvPr>
          <p:cNvSpPr/>
          <p:nvPr/>
        </p:nvSpPr>
        <p:spPr>
          <a:xfrm>
            <a:off x="2592881" y="1368400"/>
            <a:ext cx="551465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การดูแลผู้ป่วยในระยะสุดท้าย</a:t>
            </a:r>
          </a:p>
          <a:p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indent="-285750">
              <a:buFontTx/>
              <a:buChar char="-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ภาวะใกล้ตาย และความหมายของความตาย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การเปลี่ยนแปลงของร่างกายภายหลังการตาย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การดูแลและการตกแต่งร่างกายของผู้ตาย</a:t>
            </a:r>
          </a:p>
        </p:txBody>
      </p:sp>
      <p:pic>
        <p:nvPicPr>
          <p:cNvPr id="3074" name="Picture 2" descr="การดูแลผู้ป่วยระยะสุดท้ายแบบประคับประคอง | สำนักงานคณะกรรมการสุขภาพแห่งชาติ">
            <a:extLst>
              <a:ext uri="{FF2B5EF4-FFF2-40B4-BE49-F238E27FC236}">
                <a16:creationId xmlns:a16="http://schemas.microsoft.com/office/drawing/2014/main" id="{57B602AF-F4DA-44A8-9026-A8E5DBA09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21" y="3550609"/>
            <a:ext cx="5091365" cy="286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41040-4C24-4EA3-86DC-4274FBEC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79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DF1C3D-4C9A-4EF1-B584-C6C2F4BDDB4D}"/>
              </a:ext>
            </a:extLst>
          </p:cNvPr>
          <p:cNvSpPr/>
          <p:nvPr/>
        </p:nvSpPr>
        <p:spPr>
          <a:xfrm>
            <a:off x="1657877" y="1720840"/>
            <a:ext cx="86419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	การดูแลด้านจิตใจ สังคม และจิตวิญญาณ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ของผู้ป่วยและครอบครัว โดยมีหลักการดูแลที่สำคัญในการ ให้พยาบาลผู้ป่วยและครอบครัวที่ควรปฏิบัติ มีดังนี้ การประเมินความต้องการของผู้ป่วยเกี่ยวกับการดูแลประคับประคอง การประเมินปัญหาของผู้ป่วย โดยการพูดคุยกับผู้ป่วยเพื่อค้นปัญหา และให้ผู้ป่วยได้ระบายความรู้สึกต่าง ๆ ออกมา เพื่อให้ผู้ป่วยรู้สึกสบายใจขึ้น พยาบาลควรเปิดโอกาสให้ผู้ป่วยพูดถึงความเจ็บป่วย ความตาย ไม่ว่าผู้ป่วยจะพูดออกมาอย่างไร </a:t>
            </a:r>
            <a:r>
              <a:rPr lang="th-TH" sz="2400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พยาบาลจะต้องเป็นผู้รับฟังที่ดี รับฟังด้วยท่าทีที่สงบ และไม่โต้แย้งกับผู้ป่วย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ดังนั้นพยาบาลจึงควรมีประสบการณ์ ทักษะ และเทคนิคที่จะกระตุ้นให้ผู้ป่วยบอกเล่าถึงปัญหาของตัวเอง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0AC7E6-CC25-45E1-B623-6D192AD2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73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FDB546-7B1A-438C-93D0-EEF1C43793DE}"/>
              </a:ext>
            </a:extLst>
          </p:cNvPr>
          <p:cNvSpPr/>
          <p:nvPr/>
        </p:nvSpPr>
        <p:spPr>
          <a:xfrm>
            <a:off x="2199587" y="1579438"/>
            <a:ext cx="79907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	ในกรณี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ผู้ป่วยที่ไม่ยอมรับสภาพความเป็นจริง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เกี่ยวกับความตาย ผู้ป่วยอาจแยกตนเอง อาจมีท่าทีตื่นกลัว หรือซึมเศร้ามาก พยาบาลอาจช่วยด้วยการชวนพูดคุยด้วยท่าทีที่เป็นมิตร ต้องการให้การช่วยเหลืออะไร พยายามให้ผู้ป่วยแสดงความรู้สึกว่าคิดอย่างไร เช่น </a:t>
            </a:r>
          </a:p>
          <a:p>
            <a:pPr algn="thaiDist"/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1200150" lvl="2" indent="-285750" algn="thaiDist">
              <a:buFont typeface="Wingdings" panose="05000000000000000000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มีอะไรที่พยาบาลจะช่วยเหลือคุณได้บ้าง </a:t>
            </a:r>
          </a:p>
          <a:p>
            <a:pPr marL="1200150" lvl="2" indent="-285750" algn="thaiDist">
              <a:buFont typeface="Wingdings" panose="05000000000000000000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สิ่งที่คุณต้องการมากที่สุดขณะนี้คืออะไร </a:t>
            </a:r>
          </a:p>
          <a:p>
            <a:pPr marL="1200150" lvl="2" indent="-285750" algn="thaiDist">
              <a:buFont typeface="Wingdings" panose="05000000000000000000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เราทุกคนเป็นห่วงคุณมาก วันนี้คุณเป็นอย่างไรบ้าง </a:t>
            </a:r>
          </a:p>
          <a:p>
            <a:pPr marL="1200150" lvl="2" indent="-285750" algn="thaiDist">
              <a:buFont typeface="Wingdings" panose="05000000000000000000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วันนี้อยากเล่าอะไรให้พยาบาลฟังบ้าง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83D2AB-C616-43E2-AB8F-76650ABF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31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860F3A-7AF6-4DE4-B510-D3857C15C800}"/>
              </a:ext>
            </a:extLst>
          </p:cNvPr>
          <p:cNvSpPr/>
          <p:nvPr/>
        </p:nvSpPr>
        <p:spPr>
          <a:xfrm>
            <a:off x="1800519" y="1536174"/>
            <a:ext cx="82767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	การสร้างสัมพันธภาพที่ดีและความเชื่อมั่น ในการรักษาพยาบาลให้ผู้ป่วยไว้วางใจ และมั่นใจว่าผู้ป่วยจะไม่ถูกทอดทิ้งให้รู้สึกหวาดกลัว เจ็บปวด หรือว้าเหว่อยู่ผู้เดียว พยาบาลสามารถให้ความช่วยเหลือผู้ป่วยได้จนวาระสุดท้ายของชีวิต พยาบาลบางคนมีความรู้สึกวิตกกังวล (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Anxiety)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ในการที่ต้องดูแลผู้ป่วยใกล้ตาย ซึ่งส่วนใหญ่แล้วความวิตกกังวลนั้น จะเกิดขึ้นเนื่องจากความรู้สึกไม่สบายใจที่ต้องเห็นความตาย ถึงแม้ว่าการให้การพยาบาลผู้ป่วยระยะสุดท้ายนั้นจะก่อให้เกิดความเครียดและทำร้ายจิตใจ พยาบาลเป็นผู้ใกล้ชิดผู้ป่วยมากที่สุด </a:t>
            </a:r>
            <a:r>
              <a:rPr lang="th-TH" sz="2400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พยาบาลเป็นผู้ที่คอยช่วยให้กำลังใจถ่ายทอดความหวังให้แก่ผู้ป่วย และเป็นผู้นำทางผู้ป่วยไปสู่สุคติ ซึ่งเป็นหน้าที่สำคัญประการหนึ่งของพยาบาล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7D54CF-750B-424C-9CE9-B8FAA6BB7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10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8A5732-777A-4CF1-A02C-8BE24595A7DE}"/>
              </a:ext>
            </a:extLst>
          </p:cNvPr>
          <p:cNvSpPr/>
          <p:nvPr/>
        </p:nvSpPr>
        <p:spPr>
          <a:xfrm>
            <a:off x="1836967" y="1185665"/>
            <a:ext cx="80988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	เมื่อผู้ป่วยมีอาการเปลี่ยนแปลงมากขึ้น เช่น ซึม หายใจเหนื่อยมากขึ้น ชีพจรเบา ช้าลงหรือเร็วขึ้น ความดันโลหิตลดลง ควรปฏิบัติดังนี้ </a:t>
            </a:r>
          </a:p>
          <a:p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บันทึกสัญญาณชีพ 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V/S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ทุก 1 ชั่วโมง แจ้งให้ผู้ป่วยและญาติทราบทุกครั้ง และใช้โอกาสนี้ พูดคุยและให้กำลังใจญาติ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ให้การพยาบาลอย่างนุ่มนวลตามแผนการพยาบาลและแผนการรักษา เช่น การให้ออกซิเจน การดูดเสมหะ การให้ยาระงับปวด เป็นต้น </a:t>
            </a:r>
          </a:p>
        </p:txBody>
      </p:sp>
      <p:pic>
        <p:nvPicPr>
          <p:cNvPr id="10242" name="Picture 2" descr="อาการโคม่า | HD สุขภาพดี เริ่มต้นที่นี่">
            <a:extLst>
              <a:ext uri="{FF2B5EF4-FFF2-40B4-BE49-F238E27FC236}">
                <a16:creationId xmlns:a16="http://schemas.microsoft.com/office/drawing/2014/main" id="{F3C6734A-6F8C-4FB9-AF7D-E1CFE1A31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888" y="4151305"/>
            <a:ext cx="3438124" cy="2287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572710-A9E0-41CA-B80B-6B56CF1B6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84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99EB5F-0416-463E-96DF-926FD48C03C4}"/>
              </a:ext>
            </a:extLst>
          </p:cNvPr>
          <p:cNvSpPr/>
          <p:nvPr/>
        </p:nvSpPr>
        <p:spPr>
          <a:xfrm>
            <a:off x="1657877" y="1690376"/>
            <a:ext cx="83910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/>
              <a:t>	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แพทย์ พยาบาล และญาติผู้ป่วยร่วมปรึกษาหารือกัน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และให้ญาติเป็นผู้ตัดสินใจในการให้แพทย์ช่วยฟื้นคืนชีพ (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Cardiopulmonary Resuscitation)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หรือไม่ หากญาติตัดสินใจให้ผู้ป่วยจากไปตามธรรมชาติ ไม่ต้องช่วยฟื้นคืนหรือใส่เครื่องช่วยหายใจ โดยญาติจะต้องบอกให้ทุกคนในครอบครัวรับทราบ และยอมรับการตัดสินใจของญาติด้วย ในกรณีที่ญาติคนอื่น ๆ ในครอบครัวยังยอมรับไม่ได้ พยาบาลจะประสานให้ญาติได้พูดคุยกับแพทย์อีกครั้ง โดยมีพยาบาลร่วมให้ข้อมูลต่าง ๆ ด้วย เพื่อการตัดสินใจร่วมกันของญาติอีกครั้ง จัดสิ่งแวดล้อมให้ผู้ป่วยได้อยู่กับญาติตามลำพัง และกั้นม่าน หรืออยู่ในห้องแยกตามความเหมาะสม บรรยากาศเงียบสงบ แจ้งให้ญาติทราบ เพื่อแจ้งให้ครอบครัว และบุคคลอันเป็นที่รักของผู้ป่วยทราบ 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D35E0B-6E0C-47BA-AF96-029050C3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22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D64378-30D9-41B5-B877-778FC0598561}"/>
              </a:ext>
            </a:extLst>
          </p:cNvPr>
          <p:cNvSpPr/>
          <p:nvPr/>
        </p:nvSpPr>
        <p:spPr>
          <a:xfrm>
            <a:off x="2110033" y="1668698"/>
            <a:ext cx="75948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	เมื่อความดันโลหิตเริ่มต่ำมาก พยาบาลจะทำหน้าที่แนะนำให้ญาติผู้ป่วยบอกทางให้ผู้ป่วย </a:t>
            </a:r>
            <a:r>
              <a:rPr lang="th-TH" sz="2400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โดยให้ญาติจับมือผู้ป่วย และกระซิบบอกทาง โดยให้นึกถึงคุณงามความดีที่ผู้ป่วยกระทำมา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ไม่ให้วิตกกังวลเกี่ยวกับลูก ๆ หรือผู้ที่อยู่ข้างหลัง เนื่องจากบุคคลเหล่านี้สามรถดูแลตนเองได้ เมื่อ</a:t>
            </a:r>
            <a:r>
              <a:rPr lang="th-TH" sz="2400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ผู้ป่วยจากไปพยาบาลกล่าวแสดงความเสียใจกับญาติผู้ป่วยและให้เวลากับญาติในการแสดงความอาลัยกับผู้ป่วยประมาณ 15–30 นาที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หรือเมื่อพร้อมพยาบาลและผู้ช่วยพยาบาลจะเข้าไปทำความสะอาดร่างกายและแต่งตัวให้ ตามที่ญาติจัดเตรียมเสื้อผ้ามาให้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3A15D1-3BBE-4F75-9AB7-CD01C97D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25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BEE68D-B4C9-4F0C-8E9A-013C0E395444}"/>
              </a:ext>
            </a:extLst>
          </p:cNvPr>
          <p:cNvSpPr/>
          <p:nvPr/>
        </p:nvSpPr>
        <p:spPr>
          <a:xfrm>
            <a:off x="934013" y="1459042"/>
            <a:ext cx="103239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การเปลี่ยนแปลงหลังการตาย (</a:t>
            </a:r>
            <a:r>
              <a:rPr lang="en-US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Postmortem Change)</a:t>
            </a:r>
            <a:endParaRPr lang="th-TH" sz="2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การเปลี่ยนแปลงหลังการตายของร่างกายผู้ตาย จะมีการเปลี่ยนแปลง 2 ระยะเวลาคือ </a:t>
            </a:r>
          </a:p>
          <a:p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457200" indent="-457200">
              <a:buAutoNum type="arabicPeriod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การเปลี่ยนแปลงในระยะแรก ร่างกายของผู้ตายจะเริ่มมีการเปลี่ยนแปลงอย่างเห็นได้ชัดคือ</a:t>
            </a:r>
          </a:p>
          <a:p>
            <a:pPr marL="457200" indent="-457200">
              <a:buAutoNum type="arabicPeriod"/>
            </a:pPr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ไม่มีสติสัมปชัญญะ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ไม่มี 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Reflex Muscular Flaccidity </a:t>
            </a:r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ตอบสนองต่อการกระตุ้น หัวใจหยุดเต้น ไม่มีการหายใจ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ไม่มีปฏิกิริยาแห่งชีวิต (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Vital Reaction)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หรือสิ่งใด ๆ ที่บ่งบอกว่ายังมีชีวิตอยู่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ไม่มีปฏิกิริยาแห่งชีวิตที่ลูกตา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512956-00AD-488F-BFB3-67CAB26B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9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4CAFA9-BB32-4DAD-ACFB-5E292D097EB4}"/>
              </a:ext>
            </a:extLst>
          </p:cNvPr>
          <p:cNvSpPr/>
          <p:nvPr/>
        </p:nvSpPr>
        <p:spPr>
          <a:xfrm>
            <a:off x="934013" y="1459042"/>
            <a:ext cx="103239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การเปลี่ยนแปลงหลังการตาย (</a:t>
            </a:r>
            <a:r>
              <a:rPr lang="en-US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Postmortem Change)</a:t>
            </a:r>
          </a:p>
          <a:p>
            <a:endParaRPr lang="en-US" sz="2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2.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การเปลี่ยนแปลงในระยะหลังของร่างกาย เป็นการบ่งบอกถึงสภาพร่างกายของผู้ตาย รวมทั้งเป็นการชี้บ่งลักษณะการตายของผู้ตาย ได้แก่ </a:t>
            </a:r>
          </a:p>
          <a:p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รอยเขียวช้ำหลังตาย (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Livor Mortis) </a:t>
            </a:r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สภาพแข็งทื่อหลังตาย (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Rigor Mortis) </a:t>
            </a:r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การลดลงของอุณหภูมิร่างกายหลังตาย (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Algor Mortis) </a:t>
            </a:r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การเน่าสลายตัว (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Postmortem Decomposition) </a:t>
            </a:r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การตรวจสอบปริมาณอาหารในกระเพาะ ( 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Stomach Content) </a:t>
            </a:r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การเจริญเติบโตของหนอนที่พบในศพ (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Insect Activity) </a:t>
            </a:r>
            <a:endParaRPr lang="th-TH" sz="2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54C544-3D99-4245-B544-CAA65611E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32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402693-706E-4C64-B293-F32C06BB7960}"/>
              </a:ext>
            </a:extLst>
          </p:cNvPr>
          <p:cNvSpPr/>
          <p:nvPr/>
        </p:nvSpPr>
        <p:spPr>
          <a:xfrm>
            <a:off x="2339211" y="1600444"/>
            <a:ext cx="80114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	การเปลี่ยนแปลงของร่างกาย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ซึ่งเมื่อมีการตายเกิดขึ้น และมีการประมวลระยะเวลาการตายทุกอย่างแล้ว การหาระยะเวลาในการตาย ของผู้ตายในอุณหภูมิและความชื้นของประเทศไทยโดยเฉลี่ย และสภาพของศพไม่ได้ถูกเปลี่ยนแปลงดังกล่าว </a:t>
            </a:r>
          </a:p>
          <a:p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	เบื้องต้น เมื่อผู้ตายตายใหม่ ๆ ในช่วงระยะเวลาประมาณ 2 – 3 ชั่วโมง สภาพร่างกายจะเกิดการเปลี่ยนแปลง ในอันดับแรกคือร่างกายอ่อนปวกเปียก เมื่อสัมผัสกับผู้ตายอาจจะรู้สึกว่ายังอุ่น ๆ ยกเว้นในรายที่แข็งตัวเร็วผิดปกติ ร่างกายจะเกิดการลดลงของอุณหภูมิร่างกายอย่างรวดเร็ว บวกหรือลบประมาณ 1-2 ชั่วโมง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1B4E14-CE1C-4631-ADB8-5633B635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05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9C55A3-774D-4A6B-9606-34E597D22DD6}"/>
              </a:ext>
            </a:extLst>
          </p:cNvPr>
          <p:cNvSpPr/>
          <p:nvPr/>
        </p:nvSpPr>
        <p:spPr>
          <a:xfrm>
            <a:off x="1265651" y="1250713"/>
            <a:ext cx="9660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การดูแลและการตกแต่งร่างกายของผู้ตาย </a:t>
            </a:r>
          </a:p>
          <a:p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	หมายถึงการใช้สำลีแห้งปิดช่องทวารทั้ง 5 ปาก จมูก หู ทวารหนัก ช่องคลอด</a:t>
            </a:r>
          </a:p>
        </p:txBody>
      </p:sp>
      <p:pic>
        <p:nvPicPr>
          <p:cNvPr id="1026" name="Picture 2" descr="บ้านต้นยาแพทย์แผนไทย - เรื่องของทวารทั้ง 9 ..... ทวารทั้งเก้า [N] nine  passages of the body, See also: nine openings of the body, nine entries of  the body, Thai definition: ช่องตามร่างกายทั้ง 9 ช่อง ได้แก่ ตา 2">
            <a:extLst>
              <a:ext uri="{FF2B5EF4-FFF2-40B4-BE49-F238E27FC236}">
                <a16:creationId xmlns:a16="http://schemas.microsoft.com/office/drawing/2014/main" id="{F9077ADD-B13B-45DA-BBE0-886C1225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33" y="2743740"/>
            <a:ext cx="3878933" cy="4037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B2E54-EDB5-493E-BA2E-79F7606C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0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B49EF9-C038-4612-9BAC-6FA01AB8C25F}"/>
              </a:ext>
            </a:extLst>
          </p:cNvPr>
          <p:cNvSpPr/>
          <p:nvPr/>
        </p:nvSpPr>
        <p:spPr>
          <a:xfrm>
            <a:off x="3800133" y="2070483"/>
            <a:ext cx="7050117" cy="2717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	การตาย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เป็นกระบวนการสำคัญของทฤษฎีการคัดเลือกโดยธรรมชาติ (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Natural Selection)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ซึ่งเป็นส่วนหนึ่งของวิวัฒนาการของสิ่งมีชีวิต สิ่งมีชีวิตที่ไม่สามารถปรับตัวให้เข้ากับสิ่งแวดล้อมที่เปลี่ยนแปลงอย่างมากได้ มีความเสี่ยงที่จะตายสูง หรือขยายพันธุ์ได้น้อย ในการคงอยู่ของสิ่งมีชีวิต โดยสิ่งมีชีวิตที่อายุสั้นแต่สามารถแพร่พันธุ์ได้มาก มีความเสี่ยงในการสูญพันธุ์น้อยกว่าสิ่งมีชีวิตที่อายุยืนแต่ขยายพันธุ์ได้น้อย</a:t>
            </a:r>
          </a:p>
        </p:txBody>
      </p:sp>
      <p:pic>
        <p:nvPicPr>
          <p:cNvPr id="1026" name="Picture 2" descr="พื้นหลังต้นไม้ที่ตายแล้ว ล้ม ธรรมชาติ ป่า รูปถ่าย  และรูปภาพสำหรับดาวน์โหลดฟรี - Pngtree">
            <a:extLst>
              <a:ext uri="{FF2B5EF4-FFF2-40B4-BE49-F238E27FC236}">
                <a16:creationId xmlns:a16="http://schemas.microsoft.com/office/drawing/2014/main" id="{A8DB3050-8E83-44A6-8090-E0D0E0D08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93" y="1381115"/>
            <a:ext cx="2782065" cy="4180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7606B9-6D3A-4F58-B968-6710868F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61AA07-F1EB-4B63-9A74-B7393BF6E089}"/>
              </a:ext>
            </a:extLst>
          </p:cNvPr>
          <p:cNvSpPr/>
          <p:nvPr/>
        </p:nvSpPr>
        <p:spPr>
          <a:xfrm>
            <a:off x="1405544" y="1459042"/>
            <a:ext cx="93809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1.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สำหรับขั้นตอน</a:t>
            </a:r>
            <a:r>
              <a:rPr lang="th-TH" sz="24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การทำ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ศพเบื้องต้น อย่างแรกที่ทำคือ “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การอาบน้ำ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” เป็นการอาบน้ำฟอกสบู่ สระผม เช็ดตัว เป่าผมให้แห้งด้วยไดร์ บนเตียงที่ผู้ป่วยเสียชีวิต</a:t>
            </a:r>
          </a:p>
          <a:p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</a:p>
          <a:p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2. 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ใส่เสื้อผ้าใหม่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และเริ่มขั้นตอน “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การแต่งหน้า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” เริ่มตั้งแต่การหวีผมรวบไว้ให้เรียบร้อย จากนั้นต้องทาครีมรองพื้น เกลี่ยให้เสมอกันแล้วทาแป้งให้ผิวหน้าเนียน แล้วจึงทาตา ปัดแก้ม ทาปาก ต่อไป ใช้เวลาเพียงไม่กี่นาทีเท่านั้น</a:t>
            </a:r>
          </a:p>
        </p:txBody>
      </p:sp>
      <p:pic>
        <p:nvPicPr>
          <p:cNvPr id="2050" name="Picture 2" descr="E.🐢 เมากาว on X: &quot;ที่ชอบมากคือ แต่งหน้า ศพ ดี ดีเฟร่อ ไม่อวยนะ  ทีมงานเก็บรายละเอียดเก่งมากจริงๆ คือ นี่คือศพจริงๆอะ แถม ศัพย์แพทย์คือ  เยอะแยะ แน่นเฟร่อ ดีย์จ!! (ทีมงานทำการบ้านมาดีจริงๆ) #พฤติการณ์ที่ตายEP1  #พฤติการณ์ที่ต้องดู #พฤติการณ์ที่ตาย ...">
            <a:extLst>
              <a:ext uri="{FF2B5EF4-FFF2-40B4-BE49-F238E27FC236}">
                <a16:creationId xmlns:a16="http://schemas.microsoft.com/office/drawing/2014/main" id="{3CA51634-0DBD-4243-9650-BB20F829B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203" y="4029888"/>
            <a:ext cx="4122005" cy="2308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2CC2C3-1832-41AB-82AB-14CFC892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38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D16F1A-4DA7-48EB-96E6-E584697C9890}"/>
              </a:ext>
            </a:extLst>
          </p:cNvPr>
          <p:cNvSpPr/>
          <p:nvPr/>
        </p:nvSpPr>
        <p:spPr>
          <a:xfrm>
            <a:off x="1442300" y="1720840"/>
            <a:ext cx="95022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3. ให้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ญาติเลือกเครื่องแต่งกายของผู้เสียชีวิต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อาจเป็นชุดสวยที่สุดหรือชุดโปรดของผู้ตาย หากเป็นครอบครัวเชื้อสายจีน อาจมีการสวมชุดทับกันตั้งแต่ 3-7 ชั้นตามธรรมเนียมจีนการสวมชุดอาจมีอุปสรรคบ้าง ในกรณีผู้ตายมีอาการตัวบวมจากโรคที่เป็นอยู่ก่อนเสียชีวิต </a:t>
            </a:r>
          </a:p>
          <a:p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4. กรณีผู้ป่วยสมองตายนานแล้วแต่อยู่ได้ด้วยยา เมื่อหยุดให้ยาร่างจะแข็งเร็ว ทำให้สวมใส่เสื้อผ้าลำบาก เรียกได้ว่าเป็นขั้นตอนที่ยากที่สุด</a:t>
            </a:r>
          </a:p>
          <a:p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5. การ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ฉีดน้ำยาป้องกันศพเน่าเปื่อย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ใช้ในบางกรณีที่ญาติต้องการ และ</a:t>
            </a:r>
            <a:r>
              <a:rPr lang="th-TH" sz="2400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งดในรายที่เป็นคดีทาง</a:t>
            </a:r>
            <a:r>
              <a:rPr lang="th-TH" sz="2400" u="sng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กฏหมาย</a:t>
            </a:r>
            <a:endParaRPr lang="th-TH" sz="2400" u="sng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th-TH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33F318-6CE7-4C93-89AE-FDA80E7A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48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FF5259-82D5-49F5-A26C-71F9FC75A182}"/>
              </a:ext>
            </a:extLst>
          </p:cNvPr>
          <p:cNvSpPr/>
          <p:nvPr/>
        </p:nvSpPr>
        <p:spPr>
          <a:xfrm>
            <a:off x="370788" y="497905"/>
            <a:ext cx="109225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ขอขอบพระคุณ</a:t>
            </a:r>
          </a:p>
          <a:p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โกมาตร จึงเสถียรทรัพย์ และคณะ. (2550). วัฒนธรรมความตายกับวาระสุดท้ายของชีวิต. กรุงเทพฯ: บริษัท หนังสือดีวัน จำกัด. </a:t>
            </a:r>
          </a:p>
          <a:p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ถนอมขวัญ ทวีบูรณ์ และธารณี ลิ้มพงศธร. (2548). การพยาบาลผู้ป่วยมะเร็งระยะสุดท้าย, คู่มือการพยาบาล ผู้ป่วยที่ได้รับการตรวจและรักษา ด้วยรังสีเคมีบำบัด. (หน้า 131 - 144). กรุงเทพฯ : ฮายาบูสะ กราฟฟิก. </a:t>
            </a:r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http://Www.Elearning.Ns.Mahidol.Ac.Th/Patients-With-End-Stage/__14.Html </a:t>
            </a:r>
          </a:p>
          <a:p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https://th.wikipedia.org/wiki </a:t>
            </a:r>
          </a:p>
          <a:p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http://healthtipsing.com/th/pages/3685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565670-B9F6-4D00-9052-D83826262A6B}"/>
              </a:ext>
            </a:extLst>
          </p:cNvPr>
          <p:cNvSpPr txBox="1"/>
          <p:nvPr/>
        </p:nvSpPr>
        <p:spPr>
          <a:xfrm>
            <a:off x="6325385" y="3429000"/>
            <a:ext cx="7268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hiller" panose="04020404031007020602" pitchFamily="82" charset="0"/>
              </a:rPr>
              <a:t>Any Question ???</a:t>
            </a:r>
          </a:p>
          <a:p>
            <a:endParaRPr lang="en-US" sz="6000" b="1" dirty="0">
              <a:latin typeface="Chiller" panose="04020404031007020602" pitchFamily="82" charset="0"/>
            </a:endParaRPr>
          </a:p>
          <a:p>
            <a:r>
              <a:rPr lang="en-US" sz="6000" b="1" dirty="0">
                <a:latin typeface="Chiller" panose="04020404031007020602" pitchFamily="82" charset="0"/>
              </a:rPr>
              <a:t>Thank you for attention</a:t>
            </a:r>
            <a:endParaRPr lang="en-US" b="1" dirty="0">
              <a:latin typeface="Chiller" panose="04020404031007020602" pitchFamily="82" charset="0"/>
            </a:endParaRPr>
          </a:p>
        </p:txBody>
      </p:sp>
      <p:pic>
        <p:nvPicPr>
          <p:cNvPr id="4098" name="Picture 2" descr="การดูแลผู้ป่วยระยะสุดท้ายที่ใกล้เสียชีวิต - Chulabhorn Channel">
            <a:extLst>
              <a:ext uri="{FF2B5EF4-FFF2-40B4-BE49-F238E27FC236}">
                <a16:creationId xmlns:a16="http://schemas.microsoft.com/office/drawing/2014/main" id="{37A3BC2E-7533-4CA8-8179-FC22BAA67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65" y="3067839"/>
            <a:ext cx="4050059" cy="3088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93944-802E-4FCB-9A02-9BB6E27F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4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395946-0189-41BB-8EF1-2CBD4CFF4DAB}"/>
              </a:ext>
            </a:extLst>
          </p:cNvPr>
          <p:cNvSpPr/>
          <p:nvPr/>
        </p:nvSpPr>
        <p:spPr>
          <a:xfrm>
            <a:off x="1930923" y="1313513"/>
            <a:ext cx="83301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	ทางการแพทย์ถือว่า บุคคลเสียชีวิตแล้วโดย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วัดจากคลื่นสมอง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แม้ว่ายังมีการหายใจหรือหัวใจยังเต้นอยู่ แต่มีนักวิทยาศาสตร์ที่พยายามอธิบายในประเด็นที่ซับซ้อนกว่านั้น ดอกเตอร์เชอร์วิน </a:t>
            </a:r>
            <a:r>
              <a:rPr lang="th-TH" sz="24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นู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แลนด์ </a:t>
            </a:r>
          </a:p>
          <a:p>
            <a:pPr algn="thaiDist"/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(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Dr. Sherwin Nuland)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ได้ตั้งประเด็นว่า 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สาเหตุของความตายเกิดขึ้นจากการตายของเซลล์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เดิมทีนักวิทยาศาสตร์เชื่อว่า ผู้ป่วยจะไม่สามารถฟื้นขึ้นมาได้อีกครั้ง หากว่า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เนื้อเยื่อสมองและเนื้อเยื่อหัวใจเสียหายอย่างหนัก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อันเนื่องมาจาก การขาดออกซิเจนประมาณ 4-5 นาที และยังไม่ได้รับการกู้ชีวิตคืนในช่วงเวลานั้น หรือทำให้หัวใจเต้นอีกครั้งในช่วงเวลาถัดมา</a:t>
            </a:r>
          </a:p>
        </p:txBody>
      </p:sp>
      <p:pic>
        <p:nvPicPr>
          <p:cNvPr id="2050" name="Picture 2" descr="ภาวะสมองตาย มีโอกาสฟื้นหรือไม่ หมอมีคำตอบ | ไขปัญหาเรื่องสุขภาพ  โดยแพทย์ผู้เชี่ยวชาญเฉพาะทาง">
            <a:extLst>
              <a:ext uri="{FF2B5EF4-FFF2-40B4-BE49-F238E27FC236}">
                <a16:creationId xmlns:a16="http://schemas.microsoft.com/office/drawing/2014/main" id="{5D2319C6-3098-4BF5-9877-4FA9067F3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52" y="4700548"/>
            <a:ext cx="3254998" cy="1822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8A469D-11E0-4ECD-B70B-40374FEC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8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0CCE64-401E-4831-9B0F-F919BE152116}"/>
              </a:ext>
            </a:extLst>
          </p:cNvPr>
          <p:cNvSpPr/>
          <p:nvPr/>
        </p:nvSpPr>
        <p:spPr>
          <a:xfrm>
            <a:off x="1855509" y="3528554"/>
            <a:ext cx="8480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	จากการศึกษาเนื้อเยื่อหัวใจที่ขาดออกซิเจนด้วยกล้องจุลทรรศน์ (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Microscope)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พบว่าหลังจากขาดออกซิเจนไปถึง 1 ชั่วโมง ยังไม่พบว่าเซลล์เนื้อเยื่อหัวใจตาย เซลล์เนื้อเยื่อหัวใจที่ขาดเลือดหล่อเลี้ยงจะตายใน เวลาประมาณ 1 ชั่วโมง ซึ่งค้านกับความเชื่อเดิมที่ว่าหากขาดออกซิเจน 4-5 นาทีก็จะหมดโอกาสรอด แต่อันที่จริง แพทย์ก็ไม่สามารถช่วยชีวิตผู้ป่วยที่ขาดออกซิเจนเกิน 5 นาทีได้ ถึงแม้ว่าเซลล์เนื้อเยื่อหัวใจจะยังไม่ตายก็ตาม</a:t>
            </a:r>
          </a:p>
        </p:txBody>
      </p:sp>
      <p:pic>
        <p:nvPicPr>
          <p:cNvPr id="3074" name="Picture 2" descr="คณะแพทยศาสตร์ศิริราชพยาบาล มหาวิทยาลัยมหิดล">
            <a:extLst>
              <a:ext uri="{FF2B5EF4-FFF2-40B4-BE49-F238E27FC236}">
                <a16:creationId xmlns:a16="http://schemas.microsoft.com/office/drawing/2014/main" id="{38A731DB-AF00-4400-9F9C-DA4546954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049" y="1021122"/>
            <a:ext cx="3354470" cy="2232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2CCC0F-D2D9-4432-B5E0-7CEC1FFC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68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0F4DC4-6F8A-465A-9CC0-5405E784767A}"/>
              </a:ext>
            </a:extLst>
          </p:cNvPr>
          <p:cNvSpPr/>
          <p:nvPr/>
        </p:nvSpPr>
        <p:spPr>
          <a:xfrm>
            <a:off x="1459583" y="1753462"/>
            <a:ext cx="92728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	องค์การอนามัยโลก 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(WHO)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ได้ให้ความหมายการดูแลผู้ป่วยระยะสุดท้าย หรือการดูแลแบบประคับประคอง ในปี ค.ศ. 2002 (พ.ศ. 2545) 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Palliative Care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มุ่งที่จะทำให้คุณภาพชีวิตของทั้งผู้ป่วยและครอบครัว ซึ่งเผชิญหน้ากับโรคที่คุกคามต่อชีวิต (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Life – Threatening Illness)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ไม่ว่าจะเป็นโรคใด โดยเน้นที่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การดูแลรักษาอาการที่ทำให้ทุกข์ทรมาน ทั้งอาการเจ็บป่วยทางกาย ปัญหาทางจิตใจ สังคม และจิตวิญญาณ แบบองค์รวม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และควรให้การรักษาดังกล่าวตั้งแต่ระยะแรกที่เริ่มวินิจฉัยว่าผู้ป่วยเป็นโรคระยะสุดท้าย (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Terminal Illness)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จนกระทั่งผู้ป่วยเสียชีวิต และรวมถึงการดูแลครอบครัวของผู้ป่วยหลังจากการสูญเสีย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9FF460-14CF-42B1-AC6D-26DEBDC3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9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5C5782-7368-4DA5-A23C-5AB8C3993A22}"/>
              </a:ext>
            </a:extLst>
          </p:cNvPr>
          <p:cNvSpPr/>
          <p:nvPr/>
        </p:nvSpPr>
        <p:spPr>
          <a:xfrm>
            <a:off x="1131008" y="1459042"/>
            <a:ext cx="94519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	การรักษาที่มุ่งให้ผู้ป่วยปราศจากความทุกข์ทรมานอันเนื่องจากโรคหรือการเจ็บป่วย (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Compassionate Palliative Care)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หมายถึง การดูแลรักษาที่มุ่งให้ผู้ป่วยมีความสุขสบายมากที่สุดเท่าที่จะสามารถทำได้ในช่วงสุดท้ายของโรค ซึ่งได้แก่ การ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หลีกเลี่ยง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การรักษา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ที่มุ่งเน้นเพื่อให้ผู้ป่วยหายจากโรค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แต่ทำให้ผู้ป่วยได้รับความทุกข์ทรมาน และการให้ยาเพื่อลดความทุกข์ทรมานจากโรค </a:t>
            </a:r>
          </a:p>
          <a:p>
            <a:pPr algn="thaiDist"/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thaiDist"/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	ดังนั้น 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Palliative Care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จึงเป็นการดูแลแบบประคับประคอง 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มุ่งให้ความสุขสบายแก่ผู้ป่วย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ช่วยลดความทุกข์ทรมานจากความปวดครอบคลุมถึงจิตวิญญาณ และตระหนักถึงการตายอย่างสมศักดิ์ศรีของความเป็นมนุษย์ (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Dignified Death)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รวมถึงครอบครัวที่มีผู้ป่วยอยู่ในระยะสุดท้าย และหลังเสียชีวิตแล้ว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DEACF6-81F0-46A9-8DAF-547122462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D8C3AC-9E44-4BE0-9DB6-A3CA719376C9}"/>
              </a:ext>
            </a:extLst>
          </p:cNvPr>
          <p:cNvSpPr/>
          <p:nvPr/>
        </p:nvSpPr>
        <p:spPr>
          <a:xfrm>
            <a:off x="771631" y="1183363"/>
            <a:ext cx="105122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ผู้ป่วยระยะสุดท้าย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หมายถึง </a:t>
            </a:r>
          </a:p>
          <a:p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“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ผู้ป่วยระยะสุดท้ายที่ได้รับการวินิจฉัยการเจ็บป่วยถึงขั้นสูญเสียชีวิต ภายใต้การรักษาด้วยยา การดูแลอย่างใกล้ชิด และพยากรณ์โรคว่าสามารถมีชีวิตอยู่ได้ประมาณ 6 เดือน หรือน้อยกว่า” </a:t>
            </a:r>
          </a:p>
          <a:p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“ผู้ป่วยที่แพทย์ให้การวินิจฉัยว่า เป็นโรคที่ไม่สามารถจะรักษาให้หายได้ และไม่มีโอกาสที่จะใช้เวลาที่เหลือในชีวิตของตนให้เป็นประโยชน์แก่ตนเองและผู้อื่นได้อีก” </a:t>
            </a:r>
          </a:p>
          <a:p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“ผู้ป่วยที่หมดหวังจะหายจากโรค เป็นความเจ็บป่วยที่ไม่สามารถรักษาให้หายได้ด้วยวิธีการใด ๆ อาการจะทรุดลงเรื่อย ๆ และเสียชีวิตในที่สุด เช่น ผู้ป่วยสมองเสื่อม ระยะสุดท้าย ภาวะหัวใจล้มเหลว มะเร็งระยะสุดท้าย เป็นต้น”</a:t>
            </a:r>
          </a:p>
          <a:p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</a:p>
          <a:p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	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ดังนั้น ผู้ป่วยระยะสุดท้าย หรือผู้ป่วยหมดหวัง หรือผู้ป่วยใกล้ตาย จึงเป็นบุคคลที่เผชิญกับความตาย และต้องการการดูแลเอาใจใส่เป็นพิเศษ ที่ผู้ให้การดูแลต้องเรียนรู้และเข้าใจในบริบทที่หล่อหลอมผู้ป่วยเพื่อให้การดูแลที่เป็นองค์รวม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5AECF3-2FD0-4AB2-A0E2-55A8B11B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25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EB9E1-D86A-4C68-9288-3C80689CF50B}"/>
              </a:ext>
            </a:extLst>
          </p:cNvPr>
          <p:cNvSpPr txBox="1"/>
          <p:nvPr/>
        </p:nvSpPr>
        <p:spPr>
          <a:xfrm>
            <a:off x="446533" y="-40704"/>
            <a:ext cx="24226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CNH</a:t>
            </a:r>
          </a:p>
          <a:p>
            <a:pPr algn="ctr" defTabSz="457200"/>
            <a:r>
              <a:rPr lang="en-US" sz="900" dirty="0">
                <a:solidFill>
                  <a:schemeClr val="tx2"/>
                </a:solidFill>
                <a:latin typeface="Century Gothic" panose="020B0502020202020204"/>
              </a:rPr>
              <a:t>SUAN SUNANDHA RAJABHAT UNIVERSITY</a:t>
            </a:r>
            <a:endParaRPr lang="th-TH" sz="1000" b="1" dirty="0">
              <a:solidFill>
                <a:schemeClr val="tx2"/>
              </a:solidFill>
              <a:latin typeface="Century Gothic" panose="020B050202020202020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CEB0-0EBA-4016-B67A-78115080FF74}"/>
              </a:ext>
            </a:extLst>
          </p:cNvPr>
          <p:cNvSpPr txBox="1"/>
          <p:nvPr/>
        </p:nvSpPr>
        <p:spPr>
          <a:xfrm>
            <a:off x="9550716" y="497905"/>
            <a:ext cx="206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PIMSIRI,M.S.N.,RN</a:t>
            </a:r>
            <a:endParaRPr lang="th-TH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BF60A-BBBD-4A92-926A-B6CBEB2C0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522" y="-40704"/>
            <a:ext cx="1493649" cy="14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155326-FD1A-4FC8-8B38-7C091AF58322}"/>
              </a:ext>
            </a:extLst>
          </p:cNvPr>
          <p:cNvSpPr/>
          <p:nvPr/>
        </p:nvSpPr>
        <p:spPr>
          <a:xfrm>
            <a:off x="1582443" y="1348033"/>
            <a:ext cx="88718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ประเภทของการตายของมนุษย์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สามารถแบ่งออกเป็น 3 ประเภทได้แก่</a:t>
            </a:r>
          </a:p>
          <a:p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</a:p>
          <a:p>
            <a:pPr marL="1257300" lvl="2" indent="-342900">
              <a:buAutoNum type="arabicPeriod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การตายตามธรรมชาติ </a:t>
            </a:r>
          </a:p>
          <a:p>
            <a:pPr marL="1257300" lvl="2" indent="-342900">
              <a:buAutoNum type="arabicPeriod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การตายผิดธรรมชาติ </a:t>
            </a:r>
          </a:p>
          <a:p>
            <a:pPr marL="1257300" lvl="2" indent="-342900">
              <a:buAutoNum type="arabicPeriod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การตายโดยผลของกฎหมาย</a:t>
            </a:r>
          </a:p>
          <a:p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098" name="Picture 2" descr="การสูญเสีย ความตาย สอนลูกรับมือกับมันอย่างไร - November 2023 | Motherhood  Thailand">
            <a:extLst>
              <a:ext uri="{FF2B5EF4-FFF2-40B4-BE49-F238E27FC236}">
                <a16:creationId xmlns:a16="http://schemas.microsoft.com/office/drawing/2014/main" id="{3DF6B1D3-3577-454D-92DB-3E38368F2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81" y="3634208"/>
            <a:ext cx="8575945" cy="184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48217-EBCE-4CDC-A023-62E41201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9674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.pptx" id="{C8B94E25-33BD-45D5-BF09-DFDE6F66F827}" vid="{3906A810-667D-48F7-952C-A904CEA9ED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Future forward</Template>
  <TotalTime>0</TotalTime>
  <Words>3895</Words>
  <Application>Microsoft Office PowerPoint</Application>
  <PresentationFormat>Widescreen</PresentationFormat>
  <Paragraphs>241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Angsana New</vt:lpstr>
      <vt:lpstr>Calibri</vt:lpstr>
      <vt:lpstr>Century Gothic</vt:lpstr>
      <vt:lpstr>Chiller</vt:lpstr>
      <vt:lpstr>Cordia New</vt:lpstr>
      <vt:lpstr>Franklin Gothic Book</vt:lpstr>
      <vt:lpstr>Franklin Gothic Demi</vt:lpstr>
      <vt:lpstr>Leelawadee</vt:lpstr>
      <vt:lpstr>Wingdings</vt:lpstr>
      <vt:lpstr>Wingdings 2</vt:lpstr>
      <vt:lpstr>DividendVTI</vt:lpstr>
      <vt:lpstr>CPN1109 บทที่ 13 การดูแลผู้ป่วยในระยะสุดท้าย  อาจารย์พิมศิริ ชินคำ, M.N.S., 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2023-11-08T03:15:45Z</dcterms:created>
  <dcterms:modified xsi:type="dcterms:W3CDTF">2024-04-18T05:43:10Z</dcterms:modified>
</cp:coreProperties>
</file>