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68" r:id="rId4"/>
    <p:sldId id="267" r:id="rId5"/>
    <p:sldId id="259" r:id="rId6"/>
    <p:sldId id="260" r:id="rId7"/>
    <p:sldId id="261" r:id="rId8"/>
    <p:sldId id="269" r:id="rId9"/>
    <p:sldId id="270" r:id="rId10"/>
    <p:sldId id="273" r:id="rId11"/>
    <p:sldId id="271" r:id="rId12"/>
    <p:sldId id="262" r:id="rId13"/>
    <p:sldId id="263" r:id="rId14"/>
    <p:sldId id="264" r:id="rId15"/>
    <p:sldId id="272" r:id="rId16"/>
    <p:sldId id="265" r:id="rId17"/>
    <p:sldId id="274" r:id="rId18"/>
    <p:sldId id="266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DA3AB0-099B-41F0-A17A-9A161FABA7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F7026-340D-43AC-832A-856AAC4082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92A23-838E-419C-91CF-F813991A4050}" type="datetimeFigureOut">
              <a:rPr lang="th-TH" smtClean="0"/>
              <a:t>05/01/67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645FE-9880-4316-B81B-0E225A4883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PIMSIRI SSRU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9143A-1DF8-4878-B1EE-27BA92A36D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F67A3-D6A2-4F7A-BAD0-69876FF096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13812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4A20B-BA13-4BD3-BEC4-A3BE8632134F}" type="datetimeFigureOut">
              <a:rPr lang="th-TH" smtClean="0"/>
              <a:t>05/01/67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PIMSIRI SSRU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FD3A0-B4E6-4262-9285-70549A5E4A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33163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FD3A0-B4E6-4262-9285-70549A5E4AAF}" type="slidenum">
              <a:rPr lang="th-TH" smtClean="0"/>
              <a:t>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79DF5-416D-4E00-A977-96AFE526D5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414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28A263-029A-4788-A489-50C493DD3F96}" type="datetime1">
              <a:rPr lang="th-TH" smtClean="0"/>
              <a:t>05/01/67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PIMSIRI SSRU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4B30CBD-92BB-4787-B8D3-63FC1E4C2F32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6502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5CDB-5021-48F3-97F6-B72DFAF1B2FC}" type="datetime1">
              <a:rPr lang="th-TH" smtClean="0"/>
              <a:t>05/01/67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204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2510-34EA-4062-BB88-CD61E883983D}" type="datetime1">
              <a:rPr lang="th-TH" smtClean="0"/>
              <a:t>05/01/67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15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B08A-225A-4F9C-B306-0DEECB427456}" type="datetime1">
              <a:rPr lang="th-TH" smtClean="0"/>
              <a:t>05/01/67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386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4E626-2147-4025-AA94-73A5E9896D40}" type="datetime1">
              <a:rPr lang="th-TH" smtClean="0"/>
              <a:t>05/01/67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PIMSIRI SSRU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B30CBD-92BB-4787-B8D3-63FC1E4C2F3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89041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8199-7FA3-4A78-8732-EDE2F77D740E}" type="datetime1">
              <a:rPr lang="th-TH" smtClean="0"/>
              <a:t>05/01/67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85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633-E38F-439F-B39B-A7CDFE8FFD7F}" type="datetime1">
              <a:rPr lang="th-TH" smtClean="0"/>
              <a:t>05/01/67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924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159B-C061-4610-A91A-BDCC72149CC0}" type="datetime1">
              <a:rPr lang="th-TH" smtClean="0"/>
              <a:t>05/01/67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566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3D-E3C9-44A6-AAEB-C76177CB1584}" type="datetime1">
              <a:rPr lang="th-TH" smtClean="0"/>
              <a:t>05/01/67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741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82D507-F0EE-41F8-932F-14200F23E533}" type="datetime1">
              <a:rPr lang="th-TH" smtClean="0"/>
              <a:t>05/01/67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PIMSIRI SSRU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B30CBD-92BB-4787-B8D3-63FC1E4C2F3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466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D1B7AC-1693-47C6-AC4B-2E77DCE07642}" type="datetime1">
              <a:rPr lang="th-TH" smtClean="0"/>
              <a:t>05/01/67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PIMSIRI SSRU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B30CBD-92BB-4787-B8D3-63FC1E4C2F3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70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20607DAE-4AB1-41C1-B513-F4B9ABFC8E5F}" type="datetime1">
              <a:rPr lang="th-TH" smtClean="0"/>
              <a:t>05/01/67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PIMSIRI SSRU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4B30CBD-92BB-4787-B8D3-63FC1E4C2F3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306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yrkk.go.th/web/uploads/ck/files/phibitis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9FC78-5138-40A1-8332-446E61C59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502" y="43543"/>
            <a:ext cx="3831498" cy="523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63710" y="2204864"/>
            <a:ext cx="7216577" cy="1392560"/>
          </a:xfrm>
        </p:spPr>
        <p:txBody>
          <a:bodyPr>
            <a:noAutofit/>
          </a:bodyPr>
          <a:lstStyle/>
          <a:p>
            <a:pPr algn="ctr"/>
            <a:br>
              <a:rPr lang="th-TH" sz="5400" b="1" dirty="0">
                <a:solidFill>
                  <a:schemeClr val="accent5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br>
              <a:rPr lang="th-TH" sz="5400" b="1" dirty="0">
                <a:solidFill>
                  <a:schemeClr val="accent5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br>
              <a:rPr lang="th-TH" sz="5400" b="1" dirty="0">
                <a:solidFill>
                  <a:schemeClr val="accent5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br>
              <a:rPr lang="th-TH" sz="5400" b="1" dirty="0">
                <a:solidFill>
                  <a:schemeClr val="accent5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br>
              <a:rPr lang="th-TH" sz="5400" b="1" dirty="0">
                <a:solidFill>
                  <a:schemeClr val="accent5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4000" b="1" dirty="0">
                <a:solidFill>
                  <a:schemeClr val="accent5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บทที่ </a:t>
            </a:r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11</a:t>
            </a:r>
            <a:br>
              <a:rPr lang="th-TH" sz="4000" b="1" dirty="0">
                <a:solidFill>
                  <a:schemeClr val="accent5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4000" b="1" dirty="0">
                <a:solidFill>
                  <a:schemeClr val="accent5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br>
              <a:rPr lang="th-TH" sz="4000" b="1" dirty="0">
                <a:solidFill>
                  <a:schemeClr val="accent5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4000" b="1" dirty="0">
                <a:solidFill>
                  <a:schemeClr val="accent5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การดูแลเกี่ยวกับสารน้ำ</a:t>
            </a:r>
            <a:br>
              <a:rPr lang="th-TH" sz="4000" b="1" dirty="0">
                <a:solidFill>
                  <a:schemeClr val="accent5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4000" b="1" dirty="0">
                <a:solidFill>
                  <a:schemeClr val="accent5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และอิเล็กโทร</a:t>
            </a:r>
            <a:r>
              <a:rPr lang="th-TH" sz="4000" b="1" dirty="0" err="1">
                <a:solidFill>
                  <a:schemeClr val="accent5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ไลต์</a:t>
            </a:r>
            <a:endParaRPr lang="th-TH" sz="5400" b="1" dirty="0">
              <a:solidFill>
                <a:schemeClr val="accent5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4205" y="43542"/>
            <a:ext cx="38314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CPN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1109 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เทคนิคการ</a:t>
            </a:r>
            <a:r>
              <a:rPr lang="th-TH" sz="1400" dirty="0">
                <a:solidFill>
                  <a:srgbClr val="0070C0"/>
                </a:solidFill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ช่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วยเหลือดูแลบุคคลขั้นพื้นฐาน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(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Basic Nursing Assistant Technique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)</a:t>
            </a:r>
            <a:endParaRPr kumimoji="0" lang="th-TH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DFF5D-2ED1-480E-8CB2-8F07D74C3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0" t="13250" r="9050" b="2751"/>
          <a:stretch/>
        </p:blipFill>
        <p:spPr>
          <a:xfrm>
            <a:off x="835805" y="3985901"/>
            <a:ext cx="2872099" cy="287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7D33E-A18F-4491-A4C3-BCE66341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2560B9-3DB5-4193-BD7D-8D9220BB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E036B-2EAC-4683-9E4D-2C717692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D424C-76AA-4EF2-A961-4DF2908D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10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76D3DC-845A-49BA-805B-4C1F4A4CA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11" y="950072"/>
            <a:ext cx="7355329" cy="5564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30710A-AF98-4941-8969-5CB9D5EF8900}"/>
              </a:ext>
            </a:extLst>
          </p:cNvPr>
          <p:cNvSpPr txBox="1"/>
          <p:nvPr/>
        </p:nvSpPr>
        <p:spPr>
          <a:xfrm>
            <a:off x="1177112" y="426852"/>
            <a:ext cx="19416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Phlebitis</a:t>
            </a:r>
            <a:endParaRPr lang="th-TH" sz="2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CEE5A3-0AB1-4482-BAEC-14B332797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704" y="16279"/>
            <a:ext cx="3871296" cy="10668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72D774-CD8C-46C8-9552-DBDDB5CE55D4}"/>
              </a:ext>
            </a:extLst>
          </p:cNvPr>
          <p:cNvSpPr txBox="1"/>
          <p:nvPr/>
        </p:nvSpPr>
        <p:spPr>
          <a:xfrm>
            <a:off x="4355976" y="6466351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https://www.tyrkk.go.th/web/uploads/ck/files/phibitis.jpg</a:t>
            </a:r>
            <a:endParaRPr lang="th-TH" sz="1100" dirty="0">
              <a:solidFill>
                <a:schemeClr val="accent5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376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2327870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th-TH" sz="3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E733A-BACF-4E89-B0FB-16B99F212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04" y="0"/>
            <a:ext cx="3871296" cy="10668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F85E0-12F1-46CD-ADB7-085C8177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81D2B-6AF9-437B-9189-19CFE532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6688" y="6453386"/>
            <a:ext cx="4710623" cy="404614"/>
          </a:xfrm>
        </p:spPr>
        <p:txBody>
          <a:bodyPr/>
          <a:lstStyle/>
          <a:p>
            <a:r>
              <a:rPr lang="en-US" dirty="0"/>
              <a:t>PIMSIRI SSRU</a:t>
            </a:r>
            <a:endParaRPr lang="th-TH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C2810E1-91B6-44A9-9F1E-4E78D5D6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10" y="908720"/>
            <a:ext cx="8573293" cy="9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สาเหตุการเกิดภาวะแทรกซ้อน</a:t>
            </a:r>
            <a:b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จากการได้รับสารน้ำทางหลอดเลือดดำ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83A6E-207C-453C-9777-8AF46FEF14EC}"/>
              </a:ext>
            </a:extLst>
          </p:cNvPr>
          <p:cNvSpPr/>
          <p:nvPr/>
        </p:nvSpPr>
        <p:spPr>
          <a:xfrm>
            <a:off x="1098393" y="2060848"/>
            <a:ext cx="2236590" cy="125273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Nurse</a:t>
            </a:r>
            <a:endParaRPr lang="th-TH" sz="2800" b="1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F51779-81A5-4486-8B39-78B9E6DD13B7}"/>
              </a:ext>
            </a:extLst>
          </p:cNvPr>
          <p:cNvSpPr/>
          <p:nvPr/>
        </p:nvSpPr>
        <p:spPr>
          <a:xfrm>
            <a:off x="3597720" y="2060848"/>
            <a:ext cx="2448272" cy="12527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Patients</a:t>
            </a:r>
            <a:endParaRPr lang="th-TH" sz="2800" b="1" dirty="0">
              <a:solidFill>
                <a:srgbClr val="FFC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A6BC68-6694-439C-9AC4-D46BDE29BFDB}"/>
              </a:ext>
            </a:extLst>
          </p:cNvPr>
          <p:cNvSpPr/>
          <p:nvPr/>
        </p:nvSpPr>
        <p:spPr>
          <a:xfrm>
            <a:off x="6262017" y="2076312"/>
            <a:ext cx="2380606" cy="12372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Drugs</a:t>
            </a:r>
            <a:endParaRPr lang="th-TH" sz="3200" b="1" dirty="0">
              <a:solidFill>
                <a:srgbClr val="00B05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30792-3254-4DD6-B96D-69BED16488A6}"/>
              </a:ext>
            </a:extLst>
          </p:cNvPr>
          <p:cNvSpPr txBox="1"/>
          <p:nvPr/>
        </p:nvSpPr>
        <p:spPr>
          <a:xfrm>
            <a:off x="1098393" y="3429000"/>
            <a:ext cx="2236590" cy="258532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ขาดทักษะและความรู้</a:t>
            </a:r>
          </a:p>
          <a:p>
            <a:endParaRPr lang="th-TH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การให้สารละลาย และการบริหารยา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การเลือกและแทงเส้นเลือดดำ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การดูแลและเฝ้าระวังอาการผิดปกติ</a:t>
            </a:r>
          </a:p>
          <a:p>
            <a:pPr marL="285750" indent="-285750">
              <a:buFontTx/>
              <a:buChar char="-"/>
            </a:pP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6B5A97-0E5D-4C7E-8AF0-A7E85BFAA587}"/>
              </a:ext>
            </a:extLst>
          </p:cNvPr>
          <p:cNvSpPr txBox="1"/>
          <p:nvPr/>
        </p:nvSpPr>
        <p:spPr>
          <a:xfrm>
            <a:off x="3597720" y="3429000"/>
            <a:ext cx="2448272" cy="25853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หลอดเลือดหายาก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ฉีดยาหลายครั้ง ทำให้หลอดเลือดแข็ง เปราะ 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ผิวหนังมีแผล/บวม/มีรอยสัก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มีการอุดตันของท่อน้ำเหลือง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อัมพฤกษ์ อัมพาต/ ไม่รู้สึกตัว/ สื่อสารไม่ได้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A69AF1-4588-491D-A53F-59B206965E6D}"/>
              </a:ext>
            </a:extLst>
          </p:cNvPr>
          <p:cNvSpPr txBox="1"/>
          <p:nvPr/>
        </p:nvSpPr>
        <p:spPr>
          <a:xfrm>
            <a:off x="6285601" y="3429000"/>
            <a:ext cx="2448272" cy="25853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atin typeface="Leelawadee" panose="020B0502040204020203" pitchFamily="34" charset="-34"/>
                <a:cs typeface="Leelawadee" panose="020B0502040204020203" pitchFamily="34" charset="-34"/>
              </a:rPr>
              <a:t>/อุปกรณ์/ ตำแหน่งที่แทง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ประเภทของยา/ สารน้ำ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ความเข้มข้นของสารละลาย 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(Concentration)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ปริมาณ 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(Volume)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ตำแหน่งไม่เหมาะสม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อุปกรณ์ไม่เหมาะสม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2035B8-0A76-4CA9-AA11-63A9252F8610}"/>
              </a:ext>
            </a:extLst>
          </p:cNvPr>
          <p:cNvSpPr txBox="1"/>
          <p:nvPr/>
        </p:nvSpPr>
        <p:spPr>
          <a:xfrm>
            <a:off x="6927311" y="6129739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(สดใส เกตุไนย, 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2562)</a:t>
            </a:r>
            <a:endParaRPr lang="th-TH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02481" y="1498922"/>
            <a:ext cx="4143404" cy="2261633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การหยุดให้สารน้ำ</a:t>
            </a:r>
            <a:b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ทางหลอดเลือดดำ </a:t>
            </a:r>
            <a:b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(</a:t>
            </a:r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Discontinuing peripheral IV access</a:t>
            </a:r>
            <a: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br>
              <a:rPr lang="en-US" sz="3200" b="1" dirty="0">
                <a:latin typeface="TH Baijam" pitchFamily="2" charset="-34"/>
                <a:cs typeface="TH Baijam" pitchFamily="2" charset="-34"/>
              </a:rPr>
            </a:br>
            <a:endParaRPr lang="th-TH" sz="3200" b="1" dirty="0">
              <a:latin typeface="TH Baijam" pitchFamily="2" charset="-34"/>
              <a:cs typeface="TH Baijam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819478" y="3553768"/>
            <a:ext cx="3998818" cy="2309438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th-TH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กดสำสีไว้อย่างน้อย </a:t>
            </a:r>
            <a:r>
              <a:rPr lang="th-TH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30 วินาที </a:t>
            </a:r>
            <a:r>
              <a:rPr lang="th-TH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จนกว่าเลือดจะหยุด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th-TH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ผู้ป่วย</a:t>
            </a:r>
            <a:r>
              <a:rPr lang="th-TH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ได้รับยาต้านการแข็งตัวของ</a:t>
            </a:r>
            <a:r>
              <a:rPr lang="th-TH" b="1" spc="-1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เลือด</a:t>
            </a:r>
            <a:r>
              <a:rPr lang="th-TH" spc="-1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จะต้องกดไว้นาน </a:t>
            </a:r>
            <a:r>
              <a:rPr lang="th-TH" b="1" spc="-1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5 – 10 นาที</a:t>
            </a:r>
            <a:endParaRPr lang="en-US" b="1" spc="-1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endParaRPr lang="th-TH" sz="1200" dirty="0">
              <a:solidFill>
                <a:schemeClr val="accent5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>
              <a:buNone/>
            </a:pPr>
            <a:r>
              <a:rPr lang="th-TH" sz="14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(สิริรัตน์ ฉัตรชัยสุชา</a:t>
            </a:r>
            <a:r>
              <a:rPr lang="en-US" sz="14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2553; Perry &amp; Potter, 2019</a:t>
            </a:r>
            <a:r>
              <a:rPr lang="th-TH" sz="14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endParaRPr lang="en-US" sz="14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124" name="Picture 4" descr="https://4.bp.blogspot.com/-z1Z0S31-cQ8/UsEe0LaXqxI/AAAAAAAAAN4/8esNVB-2D2g/s320/Do-not-press-on-the-pad-while-removing-the-cath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77" y="1789768"/>
            <a:ext cx="4228312" cy="35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431034" y="5190810"/>
            <a:ext cx="48735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https://nursing-skills.blogspot.com/2013/12/discontinuing-peripheral-iv.html</a:t>
            </a:r>
            <a:endParaRPr lang="th-TH" sz="1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BA160-0F66-4993-B86C-EC3242DD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920" y="0"/>
            <a:ext cx="3871296" cy="10668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E4A17-EAC7-4726-888D-8425B1FE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39D823-8657-4BC6-85D8-9473696C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893" y="6453386"/>
            <a:ext cx="4710623" cy="404614"/>
          </a:xfrm>
        </p:spPr>
        <p:txBody>
          <a:bodyPr/>
          <a:lstStyle/>
          <a:p>
            <a:r>
              <a:rPr lang="en-US" dirty="0"/>
              <a:t>PIMSIRI SSRU</a:t>
            </a:r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CBCF6A-3B28-4299-B1D1-B28EC46E7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26" y="618294"/>
            <a:ext cx="8766808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2308" y="806529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การวัดปริมาณสารน้ำที่เข้าและออกจากร่างกาย (</a:t>
            </a:r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Measuring Intake &amp; Output; I/O</a:t>
            </a:r>
            <a: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b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th-TH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02308" y="4154722"/>
            <a:ext cx="8229600" cy="1794558"/>
          </a:xfr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thaiDist">
              <a:buClr>
                <a:schemeClr val="tx1"/>
              </a:buClr>
              <a:buFont typeface="Wingdings" pitchFamily="2" charset="2"/>
              <a:buChar char="§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มีความสำคัญในการเฝ้าระวังความสมดุลของสารน้ำในร่างกายผู้ป่วยในรอบ 8 ชั่วโมง หรือ 24 ชั่วโมง </a:t>
            </a:r>
          </a:p>
          <a:p>
            <a:pPr algn="thaiDist">
              <a:buClr>
                <a:schemeClr val="tx1"/>
              </a:buClr>
              <a:buFont typeface="Wingdings" pitchFamily="2" charset="2"/>
              <a:buChar char="§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แพทย์จะใช้ข้อมูลนี้ในการพิจารณาให้การรักษาที่เหมาะสมแก่ผู้ป่วยในแต่ละราย </a:t>
            </a:r>
            <a:r>
              <a:rPr lang="th-TH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(</a:t>
            </a: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Nugent &amp; Vitale, 2017; Sorrentino &amp; </a:t>
            </a:r>
            <a:r>
              <a:rPr lang="en-US" sz="18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Remmert</a:t>
            </a: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, 2019)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610" y="1940197"/>
            <a:ext cx="7747826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สี่เหลี่ยมผืนผ้า 4"/>
          <p:cNvSpPr/>
          <p:nvPr/>
        </p:nvSpPr>
        <p:spPr>
          <a:xfrm>
            <a:off x="4068436" y="35804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http://kilteddad.com/weight-loss-basics</a:t>
            </a:r>
            <a:endParaRPr lang="th-TH" sz="1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B746B-A151-41D0-AFFF-AA6F81F21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248" y="35649"/>
            <a:ext cx="3871296" cy="10668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54D9C-B0B0-47B1-90B0-12B08E55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13</a:t>
            </a:fld>
            <a:endParaRPr lang="th-TH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34C056-3EF3-4897-981D-F4BB1FC0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3728" y="6453386"/>
            <a:ext cx="4710623" cy="404614"/>
          </a:xfrm>
        </p:spPr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H Baijam" pitchFamily="2" charset="-34"/>
                <a:cs typeface="TH Baijam" pitchFamily="2" charset="-34"/>
              </a:rPr>
              <a:t>Source of Fluid Intake &amp; Output</a:t>
            </a:r>
            <a:endParaRPr lang="th-TH" sz="5400" b="1" dirty="0">
              <a:latin typeface="TH Baijam" pitchFamily="2" charset="-34"/>
              <a:cs typeface="TH Baijam" pitchFamily="2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24253"/>
              </p:ext>
            </p:extLst>
          </p:nvPr>
        </p:nvGraphicFramePr>
        <p:xfrm>
          <a:off x="683568" y="2132856"/>
          <a:ext cx="8215370" cy="3947168"/>
        </p:xfrm>
        <a:graphic>
          <a:graphicData uri="http://schemas.openxmlformats.org/drawingml/2006/table">
            <a:tbl>
              <a:tblPr/>
              <a:tblGrid>
                <a:gridCol w="442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7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b="1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Intake</a:t>
                      </a:r>
                      <a:endParaRPr lang="en-US" sz="200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b="1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Output</a:t>
                      </a:r>
                      <a:endParaRPr lang="en-US" sz="200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2451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น้ำดื่ม</a:t>
                      </a:r>
                      <a:endParaRPr lang="en-US" sz="200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สารน้ำทางหลอดเลือดดำ (</a:t>
                      </a:r>
                      <a:r>
                        <a:rPr lang="en-US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IV fluid</a:t>
                      </a: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)</a:t>
                      </a:r>
                      <a:endParaRPr lang="en-US" sz="200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th-TH" sz="2000" spc="-50" baseline="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สารอาหารทางหลอดเลือดดำ (</a:t>
                      </a:r>
                      <a:r>
                        <a:rPr lang="en-US" sz="2000" spc="-50" baseline="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Parenteral nutrition</a:t>
                      </a:r>
                      <a:r>
                        <a:rPr lang="th-TH" sz="2000" spc="-50" baseline="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)</a:t>
                      </a:r>
                      <a:endParaRPr lang="en-US" sz="2000" spc="-50" baseline="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อาหารทางสายยาง (</a:t>
                      </a:r>
                      <a:r>
                        <a:rPr lang="en-US" sz="2000" dirty="0" err="1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Blenderlized</a:t>
                      </a:r>
                      <a:r>
                        <a:rPr lang="en-US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</a:t>
                      </a: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diet; BD</a:t>
                      </a: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) </a:t>
                      </a:r>
                      <a:endParaRPr lang="en-US" sz="200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นม</a:t>
                      </a:r>
                      <a:endParaRPr lang="en-US" sz="200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น้ำผลไม้</a:t>
                      </a:r>
                      <a:endParaRPr lang="en-US" sz="200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ยาน้ำ (</a:t>
                      </a:r>
                      <a:r>
                        <a:rPr lang="en-US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Liquid medication</a:t>
                      </a: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)</a:t>
                      </a:r>
                      <a:endParaRPr lang="en-US" sz="200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ยาที่ให้ทางหลอดเลือดดำ (</a:t>
                      </a:r>
                      <a:r>
                        <a:rPr lang="en-US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IV medication</a:t>
                      </a: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)</a:t>
                      </a:r>
                      <a:endParaRPr lang="en-US" sz="200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เลือดและผลิตภัณฑ์ของเลือด</a:t>
                      </a:r>
                      <a:endParaRPr lang="en-US" sz="200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ปัสสาวะ</a:t>
                      </a:r>
                      <a:endParaRPr lang="en-US" sz="200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อุจจาระ (</a:t>
                      </a:r>
                      <a:r>
                        <a:rPr lang="en-US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Liquid feces</a:t>
                      </a: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)</a:t>
                      </a:r>
                      <a:endParaRPr lang="en-US" sz="200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อาเจียน</a:t>
                      </a:r>
                      <a:endParaRPr lang="en-US" sz="200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th-TH" sz="2000" spc="-50" baseline="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สูญเสียเลือดจากการผ่าตัด หรือจากอุบัติเหตุ</a:t>
                      </a:r>
                      <a:endParaRPr lang="en-US" sz="2000" spc="-50" baseline="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th-TH" sz="2000" dirty="0"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สารคัดหลั่งจากแผล และท่อระบายต่าง ๆ</a:t>
                      </a:r>
                      <a:endParaRPr lang="en-US" sz="200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n-US" sz="2000" dirty="0"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6BA5EAE-7C08-41B0-83FB-405EB24D5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04" y="0"/>
            <a:ext cx="3871296" cy="10668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D758-3BE6-455C-89C1-C0062371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BEA9E-3E56-4086-8C2C-F957773B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700700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หลักการวัดและบันทึก</a:t>
            </a:r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I &amp; O</a:t>
            </a:r>
            <a:endParaRPr lang="th-TH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30992" y="2393886"/>
            <a:ext cx="5569884" cy="34595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cubic centimeter (cc)	= 	1 	ml</a:t>
            </a:r>
          </a:p>
          <a:p>
            <a:pPr>
              <a:buNone/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	1 teaspoon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tsp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		= 	5 	ml</a:t>
            </a:r>
          </a:p>
          <a:p>
            <a:pPr>
              <a:buNone/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	1 tablespoon (tbsp) 	= 	15 	ml</a:t>
            </a:r>
          </a:p>
          <a:p>
            <a:pPr>
              <a:buNone/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	1 oz 				= 	30 	ml</a:t>
            </a:r>
          </a:p>
          <a:p>
            <a:pPr>
              <a:buNone/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	1 cup 			= 	240 	ml</a:t>
            </a:r>
          </a:p>
          <a:p>
            <a:pPr>
              <a:buNone/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	1 liter (L) 			= 	1,000 ml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  <a:p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748940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th-TH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การเทียบหน่วยปริมาณสารน้ำ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80B6A-6840-4FC0-A3A8-9D87098D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247" y="82575"/>
            <a:ext cx="3871296" cy="10668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1A3A8-E9DF-4DE8-BBAE-67C0ED7D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15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40310-82FC-4C22-B5B5-69259635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SSRU</a:t>
            </a:r>
            <a:endParaRPr lang="th-T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AB975A-34D6-4469-88B6-C0A3A5D43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876" y="2493591"/>
            <a:ext cx="1579914" cy="210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2EC98C-DBAC-4FD5-84D1-9D95DCDAFE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19" t="19288" r="28738" b="21650"/>
          <a:stretch/>
        </p:blipFill>
        <p:spPr>
          <a:xfrm>
            <a:off x="8050303" y="2887217"/>
            <a:ext cx="925410" cy="1322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9F087B-D8B1-4455-AD76-E302693DA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4536299"/>
            <a:ext cx="1370047" cy="182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6584" y="1042712"/>
            <a:ext cx="8229600" cy="844716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หลักการวัดและบันทึก</a:t>
            </a:r>
            <a:r>
              <a:rPr lang="en-US" sz="4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I &amp; O</a:t>
            </a:r>
            <a:endParaRPr lang="th-TH" sz="40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06584" y="1743107"/>
            <a:ext cx="8229600" cy="40946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อธิบายผู้ป่วยให้รับทราบ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h-TH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ใช้อุปกรณ์การตวงที่มีขีดบอกปริมาณเสมอ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h-TH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ต้องมีการสื่อสารในทีมให้รับทราบว่ามีการบันทึก </a:t>
            </a: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I&amp;O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h-TH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อย่าลืมบันทึกสารน้ำที่มีอยู่ในช่วงต้นเวร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Intake = </a:t>
            </a:r>
            <a:r>
              <a:rPr lang="th-TH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ปริมาณสารน้ำที่มีอยู่ในช่วงต้นเวร – ปลายเวร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Output = </a:t>
            </a:r>
            <a:r>
              <a:rPr lang="th-TH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ปริมาณสารน้ำที่มีอยู่ในช่วงปลายเวร – ต้นเวร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h-TH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ตรวจสอบปริมาณจากสลากของเครื่องดื่ม หรือประมาณให้ใกล้เคียงมากที่สุด</a:t>
            </a:r>
          </a:p>
          <a:p>
            <a:pPr algn="r">
              <a:buClrTx/>
              <a:buNone/>
            </a:pPr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(</a:t>
            </a:r>
            <a:r>
              <a:rPr lang="th-TH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พรรณวดี พุธวัฒนะ</a:t>
            </a:r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2552</a:t>
            </a:r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; Nugent &amp; Vitale, 2017)</a:t>
            </a:r>
          </a:p>
          <a:p>
            <a:pPr>
              <a:buClrTx/>
              <a:buNone/>
            </a:pPr>
            <a:endParaRPr lang="th-TH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Tx/>
              <a:buFont typeface="Wingdings" pitchFamily="2" charset="2"/>
              <a:buChar char="§"/>
            </a:pPr>
            <a:endParaRPr lang="th-TH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A28E5-E5E4-4A6B-91F3-7B30170F7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808" y="0"/>
            <a:ext cx="3871296" cy="10668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1DF25-2067-4947-8830-F5A38F57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2902B9-C10C-4FE0-9ED4-6703A5AF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3929" y="6453386"/>
            <a:ext cx="4710623" cy="404614"/>
          </a:xfrm>
        </p:spPr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2BBD8-4A91-4DAE-BBE4-511C36979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6" t="12802" r="24461" b="5531"/>
          <a:stretch/>
        </p:blipFill>
        <p:spPr>
          <a:xfrm>
            <a:off x="2339752" y="4660341"/>
            <a:ext cx="1563241" cy="130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97BF36-8E40-4566-B97C-B57613D40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970573"/>
            <a:ext cx="1371719" cy="1822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F6C365-3F7C-4DE5-9BB0-DAFC691B67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00" t="1790" r="21651"/>
          <a:stretch/>
        </p:blipFill>
        <p:spPr>
          <a:xfrm>
            <a:off x="1196710" y="4674033"/>
            <a:ext cx="1047750" cy="182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2F0E-8963-4223-AE93-54AF4BC6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132478"/>
            <a:ext cx="6279604" cy="798984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การดูแลการระบายปัสสาวะ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807E5-2077-45B8-B787-4C4041519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826" y="1931462"/>
            <a:ext cx="7200900" cy="43826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ดูแลไม่ให้สายสวนปัสสาวะหัก พับงอ หรือสายดึงรั้งมากเกินไป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ดูแลบีบรัดสายปัสสาวะบ่อย ๆ 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(milking) 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บ่อย ๆ เพื่อป้องกันตะกอนหรือสิ่งอุดตัน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ดูแลให้ถุงปัสสาวะอยู่ต่ำกว่ากระเพาะปัสสาวะ แต่สูงกว่าพื้น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แนะนำผู้ป่วยดื่มน้ำปริมาณมาก (กรณีไม่ขัดต่อการรักษาของแพทย์)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เทปัสสาวะในถุงเก็บทุก 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4-6 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ชั่วโมง หรือเมื่อมีปัสสาวะ 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2/3 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ของถุง แต่ไม่ควรเต็มถุง เพราะจะไหลย้อนกลับเข้าสู่กระเพาะปัสสาวะได้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ก่อนและหลังจากเทปัสสาวะควรเช็ดด้วยสำลีชุบ </a:t>
            </a:r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70% alcohol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ผู้เทปัสสาวะ</a:t>
            </a:r>
            <a:r>
              <a:rPr lang="th-TH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ควรสวมถุงมือ ผ้าปิดปาก และแว่นตาทุกครั้ง เพื่อป้องกันการกระเด็นของน้ำปัสสาวะ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50F42-C449-4EA9-9046-98F25291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FE7E7-D258-4D8A-B7B9-6FAB29D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17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AF84E-4C65-45A9-9F7B-3537DA647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04" y="32008"/>
            <a:ext cx="387129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24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1030910"/>
            <a:ext cx="8229600" cy="698420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เอกสารอ้างอิง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25112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พรรณวดี พุธวัฒนะ. (2552). การพยาบาลเพื่อความสมดุลของภาวะโภชนาการและสารน้ำ. ในสุปาณี 	</a:t>
            </a:r>
            <a:r>
              <a:rPr lang="th-TH" sz="16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เสนาดิสัย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และมณี อาภานันทิกุล (บรรณาธิการ)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6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คู่มือปฏิบัติการพยาบาล.</a:t>
            </a:r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 (หน้า 152 - 173). 	กรุงเทพฯ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จุดทอง.</a:t>
            </a:r>
            <a:endParaRPr lang="en-US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thaiDist">
              <a:buNone/>
            </a:pPr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สิริรัตน์ ฉัตรชัยสุชา. (2553). การให้สารน้ำทางหลอดเลือดดำและการให้เลือด (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Intravenous therapy &amp; 	blood transfusions</a:t>
            </a:r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). ในสิริรัตน์ ฉัตรชัยสุชา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ปรางทิพย์ อุจะ</a:t>
            </a:r>
            <a:r>
              <a:rPr lang="th-TH" sz="16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รัตน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6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และณัฐ</a:t>
            </a:r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สุ</a:t>
            </a:r>
            <a:r>
              <a:rPr lang="th-TH" sz="16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รางค์</a:t>
            </a:r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 บุญจันทร์ 	(บรรณาธิการ)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6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ทักษะพื้นฐานทางการพยาบาล.</a:t>
            </a:r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 (หน้า 261 - 282). กรุงเทพฯ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เอ็น พี เพรส.</a:t>
            </a:r>
            <a:endParaRPr lang="en-US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thaiDist">
              <a:buNone/>
            </a:pP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Nugent, P. M. &amp; Vitale, B. A. (2017). </a:t>
            </a:r>
            <a:r>
              <a:rPr lang="en-US" sz="16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Davis Essential Nursing Content + Practice Question. 	Fundamental.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 (2</a:t>
            </a:r>
            <a:r>
              <a:rPr lang="en-US" sz="1600" baseline="30000" dirty="0">
                <a:latin typeface="Leelawadee" panose="020B0502040204020203" pitchFamily="34" charset="-34"/>
                <a:cs typeface="Leelawadee" panose="020B0502040204020203" pitchFamily="34" charset="-34"/>
              </a:rPr>
              <a:t>nd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 ed.). Philadelphia: F. A. Davis company.</a:t>
            </a:r>
          </a:p>
          <a:p>
            <a:pPr algn="thaiDist">
              <a:buNone/>
            </a:pP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Perry, A. G. &amp; Potter, P. A. (2019). </a:t>
            </a:r>
            <a:r>
              <a:rPr lang="en-US" sz="16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Mosby’s Pocket Guide to Nursing Skills &amp; Procedures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. (9</a:t>
            </a:r>
            <a:r>
              <a:rPr lang="en-US" sz="1600" baseline="30000" dirty="0">
                <a:latin typeface="Leelawadee" panose="020B0502040204020203" pitchFamily="34" charset="-34"/>
                <a:cs typeface="Leelawadee" panose="020B0502040204020203" pitchFamily="34" charset="-34"/>
              </a:rPr>
              <a:t>th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 	ed.). St. Louis: ELSEVIER.</a:t>
            </a:r>
          </a:p>
          <a:p>
            <a:pPr algn="thaiDist">
              <a:buNone/>
            </a:pP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Shepherd, A. (2011). </a:t>
            </a:r>
            <a:r>
              <a:rPr lang="en-US" sz="16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Measuring and managing fluid balance.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 Retrieved July 9, 2019 	from https://www.nursingtimes.net/Journals/1/Files/2011/8/1/Fluid%20balanceCorr.	pdf.pdf</a:t>
            </a:r>
          </a:p>
          <a:p>
            <a:pPr algn="thaiDist">
              <a:buNone/>
            </a:pPr>
            <a:r>
              <a:rPr lang="en-US" sz="16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Sorrentino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, A. S. &amp; </a:t>
            </a:r>
            <a:r>
              <a:rPr lang="en-US" sz="16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Remmert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, L. L. (2019</a:t>
            </a:r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). </a:t>
            </a:r>
            <a:r>
              <a:rPr lang="en-US" sz="16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Mosby’s Essentials for Nursing Assistants.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 (6</a:t>
            </a:r>
            <a:r>
              <a:rPr lang="en-US" sz="1600" baseline="30000" dirty="0">
                <a:latin typeface="Leelawadee" panose="020B0502040204020203" pitchFamily="34" charset="-34"/>
                <a:cs typeface="Leelawadee" panose="020B0502040204020203" pitchFamily="34" charset="-34"/>
              </a:rPr>
              <a:t>th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 ed.). St. Louis: ELSEVIER.</a:t>
            </a:r>
          </a:p>
          <a:p>
            <a:pPr algn="thaiDist"/>
            <a:endParaRPr lang="th-TH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BFEF5-D659-46B9-BC9E-17642166B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60" y="33264"/>
            <a:ext cx="3871296" cy="10668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A82A5-3379-48B4-A45E-7CA57DDD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18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27445-6BA9-4EA5-99D1-C518084F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SSRU</a:t>
            </a:r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9DA5-34A6-44EE-9423-7AC1B032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488155"/>
            <a:ext cx="7200900" cy="1485900"/>
          </a:xfrm>
        </p:spPr>
        <p:txBody>
          <a:bodyPr/>
          <a:lstStyle/>
          <a:p>
            <a:pPr algn="ctr"/>
            <a:r>
              <a:rPr lang="th-TH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คำถามท้ายบทเรียน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9B81E-F179-4B51-A6DA-9FB20803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03D8C-73E7-4F4E-98BC-69DAD688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19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5DE4D-0540-4D15-B7D9-EE653FA5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04" y="35560"/>
            <a:ext cx="3871296" cy="1066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8732A-404C-4EC4-A83B-FE729476A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593" y="2409841"/>
            <a:ext cx="5522814" cy="300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323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03911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วัตถุประสงค์เชิงพฤติกรรม 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928802"/>
            <a:ext cx="8053094" cy="459654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เมื่อสิ้นสุดการศึกษาบทนี้แล้ว ผู้เรียนจะสามารถ</a:t>
            </a:r>
            <a:endParaRPr lang="en-US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lnSpc>
                <a:spcPct val="120000"/>
              </a:lnSpc>
              <a:buNone/>
            </a:pPr>
            <a:r>
              <a:rPr lang="th-TH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1. ระบุภาวะแทรกซ้อนจากการให้สารน้ำทางหลอดเลือดดำได้ </a:t>
            </a:r>
            <a:endParaRPr lang="en-US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lnSpc>
                <a:spcPct val="120000"/>
              </a:lnSpc>
              <a:buNone/>
            </a:pPr>
            <a:r>
              <a:rPr lang="th-TH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2. บอกการดูแลช่วยเหลือผู้ป่วยขณะได้รับสารน้ำทางหลอดเลือดดำได้</a:t>
            </a:r>
            <a:endParaRPr lang="en-US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lnSpc>
                <a:spcPct val="120000"/>
              </a:lnSpc>
              <a:buNone/>
            </a:pPr>
            <a:r>
              <a:rPr lang="th-TH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3. บอกหลักการหยุดให้สารน้ำทางหลอดเลือดดำได้ถูกต้อง</a:t>
            </a:r>
            <a:endParaRPr lang="en-US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lnSpc>
                <a:spcPct val="120000"/>
              </a:lnSpc>
              <a:buNone/>
            </a:pPr>
            <a:r>
              <a:rPr lang="th-TH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4. ระบุประเภทสารน้ำที่เข้า – ออกร่างกายได้ถูกต้อง</a:t>
            </a:r>
            <a:endParaRPr lang="en-US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lnSpc>
                <a:spcPct val="120000"/>
              </a:lnSpc>
              <a:buNone/>
            </a:pP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5. </a:t>
            </a:r>
            <a:r>
              <a:rPr lang="th-TH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บอกหลักการวัดปริมาณสารน้ำที่เข้าและออกจากร่างกายได้ถูกต้อง</a:t>
            </a:r>
            <a:endParaRPr lang="en-US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lnSpc>
                <a:spcPct val="120000"/>
              </a:lnSpc>
              <a:buNone/>
            </a:pPr>
            <a:r>
              <a:rPr lang="th-TH" sz="320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6. ปฏิบัติการหยุดให้สารน้ำได้ถูกต้องและปลอดภัย</a:t>
            </a:r>
            <a:endParaRPr lang="en-US" sz="3200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lnSpc>
                <a:spcPct val="120000"/>
              </a:lnSpc>
              <a:buNone/>
            </a:pPr>
            <a:r>
              <a:rPr lang="th-TH" sz="320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7. ปฏิบัติการวัดและลงบันทึกปริมาณสารน้ำที่เข้าและออกจากร่างกายในแบบฟอร์มได้ถูกต้อง</a:t>
            </a:r>
            <a:endParaRPr lang="en-US" sz="3200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endParaRPr lang="th-TH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6B76C-4E71-4924-98D2-A9CF2593F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704" y="0"/>
            <a:ext cx="3871296" cy="10668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3DA0C-9996-417C-A66F-6ACEA585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20CC8-89EF-4C72-B122-24A10D99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609454" y="6114832"/>
            <a:ext cx="2542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http://fluidstutorial.com/m1_2_2.html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457200" y="914889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Fluid balance</a:t>
            </a:r>
            <a:endParaRPr lang="th-TH" sz="3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705205"/>
            <a:ext cx="6797574" cy="449126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4B799E-BF5B-42BA-AF41-B3C08FD49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200" y="3304"/>
            <a:ext cx="3871296" cy="10668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273EEB-D192-4A2A-BC52-3479405E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C4E28-561C-4F32-9920-43D9E809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aaa\Documents\Anatomy &amp; Physiology for PN 2-2561\pics\Body-fluid-compart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635" y="1122204"/>
            <a:ext cx="7923165" cy="5187032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219126" y="6212034"/>
            <a:ext cx="25795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https://healthjade.com/hyponatremia/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457200" y="41819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Total body fluid</a:t>
            </a:r>
            <a:br>
              <a:rPr lang="th-TH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th-TH" sz="3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D7823F-9F09-44A9-A7BF-544B372ED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240" y="-6568"/>
            <a:ext cx="3871296" cy="10668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414944-F479-4D08-AB7D-3A8145AB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E5C1F-58A3-439C-AA51-6E7E5318E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SSRU</a:t>
            </a:r>
            <a:endParaRPr lang="th-TH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9E65E39-5A7A-40B5-BCA9-FF539C730364}"/>
              </a:ext>
            </a:extLst>
          </p:cNvPr>
          <p:cNvSpPr/>
          <p:nvPr/>
        </p:nvSpPr>
        <p:spPr>
          <a:xfrm>
            <a:off x="6804248" y="1265272"/>
            <a:ext cx="1366324" cy="216372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5279" y="908516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Dehydration: common causes</a:t>
            </a:r>
            <a:endParaRPr lang="th-TH" sz="3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88638" y="1686134"/>
            <a:ext cx="8229600" cy="4325112"/>
          </a:xfrm>
        </p:spPr>
        <p:txBody>
          <a:bodyPr numCol="2"/>
          <a:lstStyle/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Bleeding</a:t>
            </a:r>
          </a:p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Coma</a:t>
            </a:r>
          </a:p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Diarrhea</a:t>
            </a:r>
          </a:p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Drug therapy</a:t>
            </a:r>
          </a:p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Urine production: increased</a:t>
            </a:r>
          </a:p>
          <a:p>
            <a:pPr>
              <a:buNone/>
            </a:pPr>
            <a:r>
              <a:rPr lang="th-TH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(</a:t>
            </a:r>
            <a:r>
              <a:rPr lang="en-US" sz="14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Sorrentino</a:t>
            </a:r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 &amp; </a:t>
            </a:r>
            <a:r>
              <a:rPr lang="en-US" sz="14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Remmert</a:t>
            </a:r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, 2019: 350</a:t>
            </a:r>
            <a:r>
              <a:rPr lang="th-TH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endParaRPr lang="en-US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Fever</a:t>
            </a:r>
          </a:p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Poor fluid intake</a:t>
            </a:r>
          </a:p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Fluid restriction</a:t>
            </a:r>
          </a:p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Sweating: excess</a:t>
            </a:r>
          </a:p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Vomiting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8194" name="Picture 2" descr="à¸à¸¥à¸à¸²à¸£à¸à¹à¸à¸«à¸²à¸£à¸¹à¸à¸ à¸²à¸à¸ªà¸³à¸«à¸£à¸±à¸ dehydration 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4124746"/>
            <a:ext cx="3859562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-233146" y="6223721"/>
            <a:ext cx="885828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https://www.practo.com/healthfeed/thirst-is-the-last-indicator-of-dehydration-38600/post</a:t>
            </a:r>
            <a:endParaRPr lang="th-TH" sz="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CA0D4-B747-416A-AC2E-25A665F78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200" y="-70"/>
            <a:ext cx="3871296" cy="10668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CF48B-1F7D-4FA3-B7A3-249B9E7B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5</a:t>
            </a:fld>
            <a:endParaRPr lang="th-TH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089BB5-9EF3-463F-8015-A6CDF87E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</p:spPr>
        <p:txBody>
          <a:bodyPr/>
          <a:lstStyle/>
          <a:p>
            <a:r>
              <a:rPr lang="en-US" dirty="0"/>
              <a:t>PIMSIRI SSRU</a:t>
            </a:r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1049848" y="1120403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Intravenous (IV) therapy</a:t>
            </a:r>
            <a:endParaRPr lang="th-TH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7174" name="Picture 6" descr="http://a360-wp-uploads.s3.amazonaws.com/wp-content/uploads/x7mag/2015/12/Sutisa-Kangvansap-Dreamstime.com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9412" y="1500174"/>
            <a:ext cx="2244587" cy="3368986"/>
          </a:xfrm>
          <a:prstGeom prst="rect">
            <a:avLst/>
          </a:prstGeom>
          <a:noFill/>
        </p:spPr>
      </p:pic>
      <p:pic>
        <p:nvPicPr>
          <p:cNvPr id="7170" name="Picture 2" descr="à¸à¸¥à¸à¸²à¸£à¸à¹à¸à¸«à¸²à¸£à¸¹à¸à¸ à¸²à¸à¸ªà¸³à¸«à¸£à¸±à¸ Intravenous (IV) therapy equipments infusion pu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5075" y="3609160"/>
            <a:ext cx="1768086" cy="2172535"/>
          </a:xfrm>
          <a:prstGeom prst="rect">
            <a:avLst/>
          </a:prstGeom>
          <a:noFill/>
        </p:spPr>
      </p:pic>
      <p:pic>
        <p:nvPicPr>
          <p:cNvPr id="7178" name="Picture 10" descr="à¸à¸¥à¸à¸²à¸£à¸à¹à¸à¸«à¸²à¸£à¸¹à¸à¸ à¸²à¸à¸ªà¸³à¸«à¸£à¸±à¸ Intravenous fluid NSS sol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7608" y="3498524"/>
            <a:ext cx="4117286" cy="2315973"/>
          </a:xfrm>
          <a:prstGeom prst="rect">
            <a:avLst/>
          </a:prstGeom>
          <a:noFill/>
        </p:spPr>
      </p:pic>
      <p:pic>
        <p:nvPicPr>
          <p:cNvPr id="7180" name="Picture 12" descr="Regulating an IV dr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8991" y="1368043"/>
            <a:ext cx="1560761" cy="2340000"/>
          </a:xfrm>
          <a:prstGeom prst="rect">
            <a:avLst/>
          </a:prstGeom>
          <a:noFill/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3583" y="1686605"/>
            <a:ext cx="3449816" cy="18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สี่เหลี่ยมผืนผ้า 12"/>
          <p:cNvSpPr/>
          <p:nvPr/>
        </p:nvSpPr>
        <p:spPr>
          <a:xfrm>
            <a:off x="285720" y="6027460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https://www.pedagogyeducation.com/Class-Catalog/Infusion/Basics-of-Peripheral-IV-Therapy;-Current-Standards.aspx</a:t>
            </a:r>
          </a:p>
          <a:p>
            <a:pPr algn="r"/>
            <a:r>
              <a:rPr lang="en-US" sz="80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https://www.kwipped.com/rentals/medical/infusion-pumps/250</a:t>
            </a:r>
          </a:p>
          <a:p>
            <a:pPr algn="r"/>
            <a:r>
              <a:rPr lang="en-US" sz="800" dirty="0">
                <a:latin typeface="Leelawadee" panose="020B0502040204020203" pitchFamily="34" charset="-34"/>
                <a:cs typeface="Leelawadee" panose="020B0502040204020203" pitchFamily="34" charset="-34"/>
              </a:rPr>
              <a:t>http://www.24x7mag.com/2015/12/eliminating-sources-of-error-iv-pump-testing/</a:t>
            </a:r>
          </a:p>
          <a:p>
            <a:pPr algn="r"/>
            <a:r>
              <a:rPr lang="en-US" sz="800" dirty="0">
                <a:latin typeface="Leelawadee" panose="020B0502040204020203" pitchFamily="34" charset="-34"/>
                <a:cs typeface="Leelawadee" panose="020B0502040204020203" pitchFamily="34" charset="-34"/>
              </a:rPr>
              <a:t>http://nursingtopics.com/intravenous-therapy-insertion-introduction-and-legal-considerations/</a:t>
            </a:r>
            <a:endParaRPr lang="th-TH" sz="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DB67B-1EFE-46C7-8E9D-634CF5BFE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704" y="14922"/>
            <a:ext cx="3871296" cy="10668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E4C21-3F8A-4DAA-8B5E-D672711C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E8D47-D4AF-4D4D-8BF2-1797E2D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SSRU</a:t>
            </a:r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1071203"/>
            <a:ext cx="8589504" cy="49929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การดูแลผู้ป่วยขณะได้รับสารน้ำทางหลอดเลือดดำ</a:t>
            </a:r>
            <a:br>
              <a:rPr lang="en-US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th-TH" sz="3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6146" name="Picture 2" descr="https://downtownlalaw.com/wp-content/uploads/2013/01/IV-infiltration-Injury-Law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478366" cy="4320000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467544" y="6059749"/>
            <a:ext cx="4000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H SarabunPSK" pitchFamily="34" charset="-34"/>
                <a:cs typeface="TH SarabunPSK" pitchFamily="34" charset="-34"/>
              </a:rPr>
              <a:t>https://downtownlalaw.com/practice-areas/medical-malpractice/iv-infiltration-injury/</a:t>
            </a:r>
            <a:endParaRPr lang="th-TH" sz="1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1518" y="3563958"/>
            <a:ext cx="48728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บวมและเย็น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บริเวณที่แทงเข็ม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ผู้ป่วยรู้สึกบวม ตึง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บริเวณที่แทงเข็ม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สารน้ำไหลช้าลง</a:t>
            </a:r>
          </a:p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(สิริรัตน์ ฉัตรชัยสุชา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, 2553; Nugent &amp; Vitale, 2017</a:t>
            </a:r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endParaRPr lang="en-US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1518" y="1614979"/>
            <a:ext cx="5079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1. Infiltration</a:t>
            </a:r>
          </a:p>
          <a:p>
            <a:pPr algn="ctr"/>
            <a:r>
              <a:rPr lang="th-TH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การบวมเนื่องจากสารน้ำ</a:t>
            </a:r>
          </a:p>
          <a:p>
            <a:pPr algn="ctr"/>
            <a:r>
              <a:rPr lang="th-TH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แทรกซึมออกนอกหลอดเลือดดำ</a:t>
            </a:r>
          </a:p>
          <a:p>
            <a:endParaRPr lang="th-TH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4D5397-2DEF-41E3-8CE8-6E387CF1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704" y="4311"/>
            <a:ext cx="3871296" cy="10668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E368C-0838-413E-AA6C-0CC75058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7</a:t>
            </a:fld>
            <a:endParaRPr lang="th-T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B64960-4027-49E1-8B7E-10902F78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SSRU</a:t>
            </a: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586311" y="6257413"/>
            <a:ext cx="27741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https://www.myiv.com/extravasation/</a:t>
            </a:r>
            <a:endParaRPr lang="th-TH" sz="11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2696" y="3481560"/>
            <a:ext cx="52149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บวมบริเวณที่แทงเข็ม และ</a:t>
            </a:r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มีเลือดซึมใต้ผิวหนัง</a:t>
            </a:r>
            <a:endParaRPr lang="en-US" sz="20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  ผิวหนังรอบ ๆ แดง และเย็น</a:t>
            </a:r>
            <a:endParaRPr lang="en-U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  </a:t>
            </a:r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ผู้ป่วยรู้สึกปวดแสบ ปวดร้อน </a:t>
            </a: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บริเวณที่แทงเข็ม</a:t>
            </a:r>
            <a:endParaRPr lang="en-U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  สารน้ำไหลช้าลง</a:t>
            </a:r>
            <a:endParaRPr lang="en-U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  </a:t>
            </a:r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เกิดเนื้อตาย (</a:t>
            </a:r>
            <a:r>
              <a:rPr lang="en-US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Necrosis</a:t>
            </a:r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) บริเวณที่แทงเข็ม</a:t>
            </a:r>
          </a:p>
          <a:p>
            <a:pPr algn="r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(สิริรัตน์ ฉัตรชัยสุชา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, 2553; Nugent &amp; Vitale, 2017</a:t>
            </a:r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endParaRPr lang="en-US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1638545"/>
            <a:ext cx="4786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2. Extravasation</a:t>
            </a:r>
          </a:p>
          <a:p>
            <a:pPr algn="ctr"/>
            <a:r>
              <a:rPr lang="th-TH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การมีเลือดออกและแทรกซึม</a:t>
            </a:r>
          </a:p>
          <a:p>
            <a:pPr algn="ctr"/>
            <a:r>
              <a:rPr lang="th-TH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เข้าใต้ผิวหนังบริเวณที่แทงเข็ม </a:t>
            </a:r>
          </a:p>
        </p:txBody>
      </p:sp>
      <p:pic>
        <p:nvPicPr>
          <p:cNvPr id="25602" name="Picture 2" descr="à¸à¸¥à¸à¸²à¸£à¸à¹à¸à¸«à¸²à¸£à¸¹à¸à¸ à¸²à¸à¸ªà¸³à¸«à¸£à¸±à¸ iv Extravasation sig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66633" y="2652592"/>
            <a:ext cx="4680000" cy="2660915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DB1DF3-F089-45BE-9F27-79D4DF924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7024"/>
            <a:ext cx="3871296" cy="10668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2109F-46DA-4AC1-B298-5F22622A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051CAB-0BB3-4743-9A1B-36431291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SSRU</a:t>
            </a:r>
            <a:endParaRPr lang="th-T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6C67B-E7CD-4A52-8B04-EA30E8AC8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64" y="752239"/>
            <a:ext cx="8718036" cy="755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67544" y="6008518"/>
            <a:ext cx="3747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https://casereports.bmj.com/content/2016/bcr-2016-216448.full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3429000"/>
            <a:ext cx="46434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ปวด</a:t>
            </a: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บริเวณที่แทงเข็ม และ</a:t>
            </a:r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บวม แดง ร้อน</a:t>
            </a:r>
            <a:endParaRPr lang="en-US" sz="20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ผิวหนังบริเวณที่แทงเข็ม</a:t>
            </a:r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แดงร้อน ไปตามแนวของหลอดเลือด และเป็นลำแข็ง</a:t>
            </a:r>
            <a:endParaRPr lang="en-US" sz="20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สารน้ำไหลช้าลง และ</a:t>
            </a:r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อาจมีไข้ร่วมด้วย</a:t>
            </a:r>
            <a:endParaRPr lang="en-US" sz="20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endParaRPr lang="th-TH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endParaRPr lang="th-TH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r>
              <a:rPr lang="th-TH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(สิริรัตน์ ฉัตรชัยสุชา</a:t>
            </a:r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, 2553; Nugent &amp; Vitale, 2017</a:t>
            </a:r>
            <a:r>
              <a:rPr lang="th-TH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endParaRPr lang="en-US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1857364"/>
            <a:ext cx="4357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3. Phlebitis</a:t>
            </a:r>
          </a:p>
          <a:p>
            <a:pPr algn="ctr"/>
            <a: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หลอดเลือดดำอักเสบ </a:t>
            </a:r>
          </a:p>
        </p:txBody>
      </p:sp>
      <p:pic>
        <p:nvPicPr>
          <p:cNvPr id="26626" name="Picture 2" descr="à¸à¸¥à¸à¸²à¸£à¸à¹à¸à¸«à¸²à¸£à¸¹à¸à¸ à¸²à¸à¸ªà¸³à¸«à¸£à¸±à¸ iv Phlebitis sig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2910" y="2254488"/>
            <a:ext cx="4320000" cy="3240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7E545F-BB2C-4EF4-BE5C-9FFFA5029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392" y="44519"/>
            <a:ext cx="3871296" cy="10668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DD75E-C74D-456D-A39A-61867414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0CBD-92BB-4787-B8D3-63FC1E4C2F32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90F23-AD05-4894-852C-403E9E2A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5250" y="6453386"/>
            <a:ext cx="4710623" cy="404614"/>
          </a:xfrm>
        </p:spPr>
        <p:txBody>
          <a:bodyPr/>
          <a:lstStyle/>
          <a:p>
            <a:r>
              <a:rPr lang="en-US" dirty="0"/>
              <a:t>PIMSIRI SSRU</a:t>
            </a:r>
            <a:endParaRPr lang="th-T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16063D-EC03-4C55-B48F-8C2735915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48" y="746818"/>
            <a:ext cx="8718036" cy="755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1990</TotalTime>
  <Words>1563</Words>
  <Application>Microsoft Office PowerPoint</Application>
  <PresentationFormat>On-screen Show (4:3)</PresentationFormat>
  <Paragraphs>196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Angsana New</vt:lpstr>
      <vt:lpstr>Arial</vt:lpstr>
      <vt:lpstr>Calibri</vt:lpstr>
      <vt:lpstr>Cordia New</vt:lpstr>
      <vt:lpstr>Franklin Gothic Book</vt:lpstr>
      <vt:lpstr>Leelawadee</vt:lpstr>
      <vt:lpstr>LilyUPC</vt:lpstr>
      <vt:lpstr>TH Baijam</vt:lpstr>
      <vt:lpstr>TH SarabunPSK</vt:lpstr>
      <vt:lpstr>Wingdings</vt:lpstr>
      <vt:lpstr>Crop</vt:lpstr>
      <vt:lpstr>     บทที่ 11   การดูแลเกี่ยวกับสารน้ำ และอิเล็กโทรไลต์</vt:lpstr>
      <vt:lpstr>วัตถุประสงค์เชิงพฤติกรรม </vt:lpstr>
      <vt:lpstr>Fluid balance</vt:lpstr>
      <vt:lpstr>Total body fluid </vt:lpstr>
      <vt:lpstr>Dehydration: common causes</vt:lpstr>
      <vt:lpstr>Intravenous (IV) therapy</vt:lpstr>
      <vt:lpstr>การดูแลผู้ป่วยขณะได้รับสารน้ำทางหลอดเลือดดำ </vt:lpstr>
      <vt:lpstr>PowerPoint Presentation</vt:lpstr>
      <vt:lpstr>PowerPoint Presentation</vt:lpstr>
      <vt:lpstr>PowerPoint Presentation</vt:lpstr>
      <vt:lpstr>สาเหตุการเกิดภาวะแทรกซ้อน จากการได้รับสารน้ำทางหลอดเลือดดำ</vt:lpstr>
      <vt:lpstr>การหยุดให้สารน้ำ ทางหลอดเลือดดำ  (Discontinuing peripheral IV access) </vt:lpstr>
      <vt:lpstr>การวัดปริมาณสารน้ำที่เข้าและออกจากร่างกาย (Measuring Intake &amp; Output; I/O) </vt:lpstr>
      <vt:lpstr>Source of Fluid Intake &amp; Output</vt:lpstr>
      <vt:lpstr>หลักการวัดและบันทึก I &amp; O</vt:lpstr>
      <vt:lpstr>หลักการวัดและบันทึก I &amp; O</vt:lpstr>
      <vt:lpstr>การดูแลการระบายปัสสาวะ</vt:lpstr>
      <vt:lpstr>เอกสารอ้างอิง</vt:lpstr>
      <vt:lpstr>คำถามท้ายบทเรียน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9  การดูแลเกี่ยวกับสารน้ำและอิเล็กโทรไลต์</dc:title>
  <dc:creator>aaa</dc:creator>
  <cp:lastModifiedBy>fahaha</cp:lastModifiedBy>
  <cp:revision>62</cp:revision>
  <dcterms:created xsi:type="dcterms:W3CDTF">2019-08-06T09:18:27Z</dcterms:created>
  <dcterms:modified xsi:type="dcterms:W3CDTF">2024-01-05T04:40:06Z</dcterms:modified>
</cp:coreProperties>
</file>