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62" r:id="rId11"/>
    <p:sldId id="263" r:id="rId12"/>
    <p:sldId id="265" r:id="rId13"/>
    <p:sldId id="266" r:id="rId14"/>
    <p:sldId id="267" r:id="rId15"/>
    <p:sldId id="280" r:id="rId16"/>
    <p:sldId id="268" r:id="rId17"/>
    <p:sldId id="277" r:id="rId18"/>
    <p:sldId id="282" r:id="rId19"/>
    <p:sldId id="281" r:id="rId20"/>
    <p:sldId id="283" r:id="rId21"/>
    <p:sldId id="284" r:id="rId22"/>
    <p:sldId id="278" r:id="rId23"/>
    <p:sldId id="272" r:id="rId24"/>
    <p:sldId id="285" r:id="rId25"/>
    <p:sldId id="286" r:id="rId26"/>
    <p:sldId id="287" r:id="rId27"/>
    <p:sldId id="273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09B13-4C96-4BE8-AFA1-19C1A91D0705}" type="datetimeFigureOut">
              <a:rPr lang="th-TH" smtClean="0"/>
              <a:t>05/01/67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164FA-61F5-43B4-AF3F-76BCC11C39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834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164FA-61F5-43B4-AF3F-76BCC11C39DA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0454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164FA-61F5-43B4-AF3F-76BCC11C39DA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208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164FA-61F5-43B4-AF3F-76BCC11C39DA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094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E177-E2E3-482D-9EA4-EDDFE94DE05C}" type="datetime1">
              <a:rPr lang="th-TH" smtClean="0"/>
              <a:t>05/01/67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 SSRU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445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A5D0-234E-4DAD-B3B0-FB47F27FD0E4}" type="datetime1">
              <a:rPr lang="th-TH" smtClean="0"/>
              <a:t>05/01/67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 SSRU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007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ACDC3-B7F5-4392-9DF0-10DF78E38A03}" type="datetime1">
              <a:rPr lang="th-TH" smtClean="0"/>
              <a:t>05/01/67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 SSRU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32481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CEA65-D9DA-410A-8E9A-34E367B8689A}" type="datetime1">
              <a:rPr lang="th-TH" smtClean="0"/>
              <a:t>05/01/67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 SSRU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4641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5E75-6930-47CE-9CB6-6EFB2DBF06E4}" type="datetime1">
              <a:rPr lang="th-TH" smtClean="0"/>
              <a:t>05/01/67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 SSRU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5964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BEC4-2DAF-4446-97A7-F93F344B83DC}" type="datetime1">
              <a:rPr lang="th-TH" smtClean="0"/>
              <a:t>05/01/67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 SSRU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955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CCED-24CF-497F-B1FB-736E537ECA65}" type="datetime1">
              <a:rPr lang="th-TH" smtClean="0"/>
              <a:t>05/01/67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 SSRU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217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CD0E6-6B41-4BF1-8E5A-290FCD9BF55F}" type="datetime1">
              <a:rPr lang="th-TH" smtClean="0"/>
              <a:t>05/01/67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 SSRU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112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EBA0-7D07-4224-B307-F18B62A95BDD}" type="datetime1">
              <a:rPr lang="th-TH" smtClean="0"/>
              <a:t>05/01/67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 SSRU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483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9D05B-E20A-4466-804A-87A11DAB5C38}" type="datetime1">
              <a:rPr lang="th-TH" smtClean="0"/>
              <a:t>05/01/67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 SSRU</a:t>
            </a: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362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3E5F-A2CE-41E2-A072-712958025CD6}" type="datetime1">
              <a:rPr lang="th-TH" smtClean="0"/>
              <a:t>05/01/67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 SSRU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51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951A2-139B-4F1B-9772-7B943A989AFA}" type="datetime1">
              <a:rPr lang="th-TH" smtClean="0"/>
              <a:t>05/01/67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 SSRU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780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FD286-20FE-4C9B-8EA8-EB240310125A}" type="datetime1">
              <a:rPr lang="th-TH" smtClean="0"/>
              <a:t>05/01/67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 SSRU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322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93232E3F-0EDC-4F8C-A842-3952DF41394D}" type="datetime1">
              <a:rPr lang="th-TH" smtClean="0"/>
              <a:t>05/01/67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r>
              <a:rPr lang="en-US"/>
              <a:t>PIMSIRI  SSRU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A706AEB0-D54D-4352-A5C3-E62269A43E4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608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PIMSIRI  SSRU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B6F9968-52A2-4DE8-9D11-6BA83EA5E793}" type="datetime1">
              <a:rPr lang="th-TH" smtClean="0"/>
              <a:t>05/01/67</a:t>
            </a:fld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706AEB0-D54D-4352-A5C3-E62269A43E4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707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apitex.com/tracheostomy/tracheostomy-tubes/negus-silver-tracheostomy-tubes/" TargetMode="External"/><Relationship Id="rId5" Type="http://schemas.openxmlformats.org/officeDocument/2006/relationships/hyperlink" Target="https://www.aboutkidshealth.ca/Article?contentid=3264&amp;language=English" TargetMode="Externa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ibaba.com/product-detail/endotracheal-tube-ET-Tape-II_255323442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dlerthailand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28596" y="1571612"/>
            <a:ext cx="8458200" cy="1470025"/>
          </a:xfrm>
        </p:spPr>
        <p:txBody>
          <a:bodyPr>
            <a:noAutofit/>
          </a:bodyPr>
          <a:lstStyle/>
          <a:p>
            <a:pPr algn="ctr"/>
            <a:br>
              <a:rPr lang="th-TH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br>
              <a:rPr lang="th-TH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br>
              <a:rPr lang="th-TH" sz="4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th-TH" sz="4000" b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บทที่ </a:t>
            </a:r>
            <a:r>
              <a:rPr lang="en-US" sz="4000" b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10</a:t>
            </a:r>
            <a:r>
              <a:rPr lang="th-TH" sz="4000" b="1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br>
              <a:rPr lang="th-TH" sz="4000" b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th-TH" sz="4000" b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การดูแลเกี่ยวกับ</a:t>
            </a:r>
            <a:br>
              <a:rPr lang="th-TH" sz="4000" b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th-TH" sz="4000" b="1" dirty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ความต้องการออกซิเจน</a:t>
            </a:r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0" y="23698"/>
            <a:ext cx="43540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Leelawadee" panose="020B0502040204020203" pitchFamily="34" charset="-34"/>
                <a:ea typeface="Calibri" pitchFamily="34" charset="0"/>
                <a:cs typeface="Leelawadee" panose="020B0502040204020203" pitchFamily="34" charset="-34"/>
              </a:rPr>
              <a:t>CPN 1109 </a:t>
            </a:r>
            <a:r>
              <a:rPr kumimoji="0" lang="th-TH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Leelawadee" panose="020B0502040204020203" pitchFamily="34" charset="-34"/>
                <a:ea typeface="Calibri" pitchFamily="34" charset="0"/>
                <a:cs typeface="Leelawadee" panose="020B0502040204020203" pitchFamily="34" charset="-34"/>
              </a:rPr>
              <a:t>เทคนิคการช่วยเหลือดูแลบุคคลขั้นพื้นฐาน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Leelawadee" panose="020B0502040204020203" pitchFamily="34" charset="-34"/>
                <a:ea typeface="Calibri" pitchFamily="34" charset="0"/>
                <a:cs typeface="Leelawadee" panose="020B0502040204020203" pitchFamily="34" charset="-34"/>
              </a:rPr>
              <a:t>(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Leelawadee" panose="020B0502040204020203" pitchFamily="34" charset="-34"/>
                <a:ea typeface="Calibri" pitchFamily="34" charset="0"/>
                <a:cs typeface="Leelawadee" panose="020B0502040204020203" pitchFamily="34" charset="-34"/>
              </a:rPr>
              <a:t>Basic Nursing Assistant Technique</a:t>
            </a:r>
            <a:r>
              <a:rPr kumimoji="0" lang="th-TH" sz="16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Leelawadee" panose="020B0502040204020203" pitchFamily="34" charset="-34"/>
                <a:ea typeface="Calibri" pitchFamily="34" charset="0"/>
                <a:cs typeface="Leelawadee" panose="020B0502040204020203" pitchFamily="34" charset="-34"/>
              </a:rPr>
              <a:t>)</a:t>
            </a:r>
            <a:endParaRPr kumimoji="0" lang="th-TH" sz="32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3816364"/>
            <a:ext cx="2448272" cy="221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5FD86B-A606-4CD4-A74F-B0D762FFC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704" y="23698"/>
            <a:ext cx="3871296" cy="106689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5798C-274A-49A4-B1B4-7B56F24E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PIMSIRI  SSRU</a:t>
            </a:r>
            <a:endParaRPr lang="th-T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BABE8-02F7-4C2F-96BC-3F3E249F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1</a:t>
            </a:fld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20" y="653593"/>
            <a:ext cx="8229600" cy="1066800"/>
          </a:xfrm>
        </p:spPr>
        <p:txBody>
          <a:bodyPr>
            <a:noAutofit/>
          </a:bodyPr>
          <a:lstStyle/>
          <a:p>
            <a:pPr algn="ctr"/>
            <a:br>
              <a:rPr lang="th-TH" b="1" dirty="0">
                <a:latin typeface="TH Baijam" pitchFamily="2" charset="-34"/>
                <a:cs typeface="TH Baijam" pitchFamily="2" charset="-34"/>
              </a:rPr>
            </a:br>
            <a:r>
              <a:rPr lang="th-TH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การช่วยเหลือเพื่อส่งเสริม</a:t>
            </a:r>
            <a:br>
              <a:rPr lang="th-TH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th-TH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การได้รับออกซิเจนอย่างเพียงพอ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5857892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          Effective Cough                			Suctioning         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3583116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               Positioning          		 Deep Breathing Exercise 	</a:t>
            </a:r>
          </a:p>
          <a:p>
            <a:endParaRPr lang="th-TH" sz="2400" b="1" dirty="0">
              <a:solidFill>
                <a:srgbClr val="0070C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247843"/>
              </p:ext>
            </p:extLst>
          </p:nvPr>
        </p:nvGraphicFramePr>
        <p:xfrm>
          <a:off x="428596" y="2000240"/>
          <a:ext cx="8286808" cy="15716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3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1636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071678"/>
            <a:ext cx="286626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071678"/>
            <a:ext cx="256874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ตาราง 10"/>
          <p:cNvGraphicFramePr>
            <a:graphicFrameLocks noGrp="1"/>
          </p:cNvGraphicFramePr>
          <p:nvPr/>
        </p:nvGraphicFramePr>
        <p:xfrm>
          <a:off x="428596" y="4357694"/>
          <a:ext cx="8286808" cy="15716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3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3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71636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429132"/>
            <a:ext cx="358243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4429132"/>
            <a:ext cx="247591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95C8A7-F2C9-4F54-9B72-C868E9D06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PIMSIRI  SSRU</a:t>
            </a:r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3DD64-B0B2-46B1-9DCB-C1D9232EB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10</a:t>
            </a:fld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FB7C64-F0EC-4F69-9240-052E336563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2704" y="-24"/>
            <a:ext cx="3871296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192" y="509458"/>
            <a:ext cx="8229600" cy="800998"/>
          </a:xfrm>
        </p:spPr>
        <p:txBody>
          <a:bodyPr>
            <a:normAutofit/>
          </a:bodyPr>
          <a:lstStyle/>
          <a:p>
            <a: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  <a:t>Positioning</a:t>
            </a:r>
            <a:endParaRPr lang="th-TH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6"/>
            <a:ext cx="4582570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00306"/>
            <a:ext cx="4312000" cy="27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สี่เหลี่ยมผืนผ้า 5"/>
          <p:cNvSpPr/>
          <p:nvPr/>
        </p:nvSpPr>
        <p:spPr>
          <a:xfrm>
            <a:off x="214282" y="6286520"/>
            <a:ext cx="87154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Leelawadee" panose="020B0502040204020203" pitchFamily="34" charset="-34"/>
                <a:cs typeface="Leelawadee" panose="020B0502040204020203" pitchFamily="34" charset="-34"/>
              </a:rPr>
              <a:t>https://hub.permobil.com/blog/fowlers-position-beyond-the-bed</a:t>
            </a:r>
          </a:p>
          <a:p>
            <a:pPr algn="r"/>
            <a:r>
              <a:rPr lang="en-US" sz="1100" dirty="0">
                <a:latin typeface="Leelawadee" panose="020B0502040204020203" pitchFamily="34" charset="-34"/>
                <a:cs typeface="Leelawadee" panose="020B0502040204020203" pitchFamily="34" charset="-34"/>
              </a:rPr>
              <a:t>https://physics.stackexchange.com/questions/399816/what-is-the-principle-behind-the-expansion-and-contraction-of-balloon-in-the-bot</a:t>
            </a:r>
            <a:endParaRPr lang="th-TH" sz="11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143116"/>
            <a:ext cx="182421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C5B89-FEA1-42B5-8206-0A3F616D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PIMSIRI  SSRU</a:t>
            </a:r>
            <a:endParaRPr lang="th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E0BF3-7BF6-495B-9071-C53DA4CF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11</a:t>
            </a:fld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D88393-E9DE-4BB5-98D1-B25307691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704" y="11159"/>
            <a:ext cx="3871296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4324" y="293451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  <a:t>Deep Breathing Exercise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824" y="1512083"/>
            <a:ext cx="8229600" cy="4325112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เพิ่มการขยายตัวของปอด (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Lung expansion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)</a:t>
            </a:r>
            <a:endParaRPr lang="en-US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ป้องกันการเกิดปอดแฟบ (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Atelectasis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) </a:t>
            </a:r>
          </a:p>
          <a:p>
            <a:pPr marL="0" indent="0" algn="r">
              <a:buClr>
                <a:schemeClr val="accent2"/>
              </a:buClr>
              <a:buNone/>
            </a:pPr>
            <a:endParaRPr lang="th-TH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r">
              <a:buClr>
                <a:schemeClr val="accent2"/>
              </a:buClr>
              <a:buNone/>
            </a:pPr>
            <a:endParaRPr lang="th-TH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r">
              <a:buClr>
                <a:schemeClr val="accent2"/>
              </a:buClr>
              <a:buNone/>
            </a:pPr>
            <a:endParaRPr lang="th-TH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endParaRPr lang="th-TH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5092" y="3284675"/>
            <a:ext cx="5148064" cy="2898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3553136" y="6324220"/>
            <a:ext cx="5148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(รัตนา มาศเกษม</a:t>
            </a:r>
            <a:r>
              <a:rPr lang="en-US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, 2552; Perry &amp; Potter, 2019</a:t>
            </a:r>
            <a:r>
              <a:rPr lang="th-TH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)</a:t>
            </a:r>
            <a:endParaRPr lang="en-US" sz="1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r"/>
            <a:r>
              <a:rPr lang="en-US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https://www.healthline.com/health/copd/breathing-exercises</a:t>
            </a:r>
            <a:endParaRPr lang="th-TH" sz="1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E1399-FD16-4274-8FFD-28FC95D4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 SSRU</a:t>
            </a: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FF5F8-2312-4E7A-A635-6E10CC09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12</a:t>
            </a:fld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F660CA-3BF4-4EC3-A182-6FFCF1CC9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456" y="10560"/>
            <a:ext cx="3871296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71600" y="28500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  <a:t>Effective Cough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1714488"/>
            <a:ext cx="8501122" cy="4325112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ส่งเสริมทางเดินหายใจให้โล่ง และเพิ่มการแลกเปลี่ยนแก๊สที่ปอด</a:t>
            </a:r>
            <a:endParaRPr lang="en-US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ขับสารคัดหลั่ง ได้แก่ เสมหะ น้ำลาย ให้ออกทางทางเดินหายใจ</a:t>
            </a:r>
            <a:endParaRPr lang="en-US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ป้องกันการอุดตันทางเดินหายใจ</a:t>
            </a:r>
            <a:endParaRPr lang="en-US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ลดการติดเชื้อในทางเดินหายใจ</a:t>
            </a:r>
            <a:endParaRPr lang="en-US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ป้องกันภาวะปอดแฟบ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4000135"/>
            <a:ext cx="3795316" cy="154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1411076" y="6402288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(รัตนา มาศเกษม</a:t>
            </a:r>
            <a:r>
              <a:rPr lang="en-US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, 2552; Perry &amp; Potter, 2019</a:t>
            </a:r>
            <a:r>
              <a:rPr lang="th-TH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)</a:t>
            </a:r>
            <a:endParaRPr lang="en-US" sz="1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r"/>
            <a:r>
              <a:rPr lang="en-US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https://my.clevelandclinic.org/health/articles/8697-coughing-controlled-coughing</a:t>
            </a:r>
            <a:endParaRPr lang="th-TH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F5241-19DD-4D60-86B5-64952E456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PIMSIRI  SSRU</a:t>
            </a:r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AFDF5-F06E-4752-8F66-0DE8FDD8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13</a:t>
            </a:fld>
            <a:endParaRPr lang="th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F889A5-7615-4656-8081-AE92032DF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592" y="24512"/>
            <a:ext cx="3871296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04218" y="34822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Tracheostomy</a:t>
            </a:r>
            <a:r>
              <a:rPr lang="en-US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Tube Suctioning</a:t>
            </a:r>
            <a:endParaRPr lang="th-TH" sz="3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4646283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2049678"/>
            <a:ext cx="2094353" cy="1970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429132"/>
            <a:ext cx="3276000" cy="193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72198" y="636395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Silver tube</a:t>
            </a:r>
            <a:endParaRPr lang="th-TH" sz="2400" b="1" dirty="0">
              <a:solidFill>
                <a:srgbClr val="0070C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0621" y="4052918"/>
            <a:ext cx="4000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Portex</a:t>
            </a:r>
            <a:r>
              <a:rPr lang="en-US" sz="20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tube/ </a:t>
            </a:r>
            <a:r>
              <a:rPr lang="en-US" sz="2000" b="1" dirty="0" err="1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Shiley</a:t>
            </a:r>
            <a:r>
              <a:rPr lang="en-US" sz="20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tube</a:t>
            </a:r>
            <a:endParaRPr lang="th-TH" sz="2000" b="1" dirty="0">
              <a:solidFill>
                <a:srgbClr val="0070C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0" y="5113796"/>
            <a:ext cx="59418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http://www.medicalexpo.com/prod/smiths-medical/product-77318-489066.html</a:t>
            </a:r>
            <a:endParaRPr lang="en-US" sz="1200" dirty="0">
              <a:latin typeface="Leelawadee" panose="020B0502040204020203" pitchFamily="34" charset="-34"/>
              <a:cs typeface="Leelawadee" panose="020B0502040204020203" pitchFamily="34" charset="-34"/>
              <a:hlinkClick r:id="rId5"/>
            </a:endParaRPr>
          </a:p>
          <a:p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https://www.aboutkidshealth.ca/Article?contentid=3264&amp;language=English</a:t>
            </a:r>
            <a:endParaRPr lang="en-US" sz="1200" dirty="0">
              <a:latin typeface="Leelawadee" panose="020B0502040204020203" pitchFamily="34" charset="-34"/>
              <a:cs typeface="Leelawadee" panose="020B0502040204020203" pitchFamily="34" charset="-34"/>
              <a:hlinkClick r:id="rId6"/>
            </a:endParaRPr>
          </a:p>
          <a:p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https://www.kapitex.com/tracheostomy/tracheostomy-tubes/negus-silver-tracheostomy-tubes/</a:t>
            </a:r>
            <a:endParaRPr lang="th-TH" sz="1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2D34CA-798A-40DE-BF27-EC60F618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 SSRU</a:t>
            </a:r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E8735-AF85-4F21-BD1B-F9D08F77C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14</a:t>
            </a:fld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289D5-53D5-470B-8A55-567EA77EAA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9558" y="0"/>
            <a:ext cx="3871296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18773" y="2564904"/>
            <a:ext cx="8229600" cy="3827116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th-TH" sz="36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ข้อบ่งชี้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 หายใจมีเสียงดัง ได้ยินเสียงเสมหะภายในท่อหลอดลม ฟังปอดมี </a:t>
            </a:r>
            <a:r>
              <a:rPr lang="en-US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Rhonchi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 ผู้ป่วยไม่สามารถไอเอาเสมหะออกมาเองได้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 สัญญาณชีพ อัตราการเต้นของชีพจร และการหายใจเพิ่มขึ้น โดยที่ไม่มีสาเหตุอื่น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 สีหน้าท่าทางไม่สุขสบาย กระสับกระส่าย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 ผิวหนังมีสีเขียวคล้ำ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 ก่อนจัดท่าผู้ป่วยที่ไม่รู้สึกตัว และก่อนให้อาหารทางสายยาง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 ก่อนและหลังที่เอาลมออกจากกระเปาะลูกโป่งท่อ </a:t>
            </a:r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(cuff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)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 ผู้ป่วยรู้สึกมีเสมหะ และต้องการให้ดูดเสมหะ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70221" y="862305"/>
            <a:ext cx="6885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Tracheostomy Tube Suctioning</a:t>
            </a:r>
            <a:endParaRPr lang="th-TH" sz="36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/>
          <a:srcRect l="15095" t="-3004" r="13652" b="-1"/>
          <a:stretch/>
        </p:blipFill>
        <p:spPr bwMode="auto">
          <a:xfrm>
            <a:off x="7020272" y="1419448"/>
            <a:ext cx="1837487" cy="249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58823" y="6224965"/>
            <a:ext cx="70858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>
                <a:ln>
                  <a:noFill/>
                </a:ln>
                <a:effectLst/>
                <a:latin typeface="Leelawadee" panose="020B0502040204020203" pitchFamily="34" charset="-34"/>
                <a:ea typeface="Calibri" pitchFamily="34" charset="0"/>
                <a:cs typeface="Leelawadee" panose="020B0502040204020203" pitchFamily="34" charset="-34"/>
              </a:rPr>
              <a:t>(รัตนา มาศเกษม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Leelawadee" panose="020B0502040204020203" pitchFamily="34" charset="-34"/>
                <a:ea typeface="Calibri" pitchFamily="34" charset="0"/>
                <a:cs typeface="Leelawadee" panose="020B0502040204020203" pitchFamily="34" charset="-34"/>
              </a:rPr>
              <a:t>, 2552; 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effectLst/>
                <a:latin typeface="Leelawadee" panose="020B0502040204020203" pitchFamily="34" charset="-34"/>
                <a:ea typeface="Calibri" pitchFamily="34" charset="0"/>
                <a:cs typeface="Leelawadee" panose="020B0502040204020203" pitchFamily="34" charset="-34"/>
              </a:rPr>
              <a:t>วัฒนา พันธุ์ศักดิ์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Leelawadee" panose="020B0502040204020203" pitchFamily="34" charset="-34"/>
                <a:ea typeface="Calibri" pitchFamily="34" charset="0"/>
                <a:cs typeface="Leelawadee" panose="020B0502040204020203" pitchFamily="34" charset="-34"/>
              </a:rPr>
              <a:t>, 2553; Perry &amp; Potter, 2019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effectLst/>
                <a:latin typeface="Leelawadee" panose="020B0502040204020203" pitchFamily="34" charset="-34"/>
                <a:ea typeface="Calibri" pitchFamily="34" charset="0"/>
                <a:cs typeface="Leelawadee" panose="020B0502040204020203" pitchFamily="34" charset="-34"/>
              </a:rPr>
              <a:t>)</a:t>
            </a:r>
          </a:p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eelawadee" panose="020B0502040204020203" pitchFamily="34" charset="-34"/>
                <a:cs typeface="Leelawadee" panose="020B0502040204020203" pitchFamily="34" charset="-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https://www.alibaba.com/product-detail/endotracheal-tube-ET-Tape-II_255323442.html</a:t>
            </a:r>
            <a:endParaRPr kumimoji="0" lang="th-TH" sz="1400" b="0" i="0" u="none" strike="noStrike" cap="none" normalizeH="0" baseline="0" dirty="0">
              <a:ln>
                <a:noFill/>
              </a:ln>
              <a:effectLst/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E4136-DC7F-489E-ABD2-7B40EB954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 SSRU</a:t>
            </a: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134C1-6B1F-45D5-A2EB-EFCF0338A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15</a:t>
            </a:fld>
            <a:endParaRPr lang="th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2CB912-F4F2-40E5-BFD2-CF1998449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704" y="1413"/>
            <a:ext cx="3871296" cy="10668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5B2184-6795-4168-A2E5-C40C98F71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330" y="4207572"/>
            <a:ext cx="1878606" cy="188750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3BCA7D4-532D-4B4D-8829-8D38B822C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001" y="2683973"/>
            <a:ext cx="1997968" cy="1997968"/>
          </a:xfrm>
          <a:prstGeom prst="rect">
            <a:avLst/>
          </a:prstGeom>
        </p:spPr>
      </p:pic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14282" y="2214554"/>
            <a:ext cx="8229600" cy="4325112"/>
          </a:xfrm>
        </p:spPr>
        <p:txBody>
          <a:bodyPr>
            <a:norm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th-TH" sz="28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วัตถุประสงค์ 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ช่วยดูดเสมหะให้ผู้ป่วยที่ไม่สามารถขับเสมหะได้</a:t>
            </a:r>
            <a:endParaRPr lang="en-US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 ป้องกันการอุดตันทางเดินหายใจ</a:t>
            </a:r>
            <a:endParaRPr lang="en-US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 ส่งเสริมให้ทางเดินหายใจโล่ง และหายใจได้สะดวก</a:t>
            </a:r>
            <a:endParaRPr lang="en-US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 ป้องกันการสำลักของสารคัดหลั่งลงสู่ทางเดินหายใจ</a:t>
            </a:r>
            <a:endParaRPr lang="en-US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 ป้องกันหรือช่วยลดการติดเชื้อของทางเดินหายใจ</a:t>
            </a:r>
            <a:endParaRPr lang="en-US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000" dirty="0">
                <a:latin typeface="Leelawadee" panose="020B0502040204020203" pitchFamily="34" charset="-34"/>
                <a:cs typeface="Leelawadee" panose="020B0502040204020203" pitchFamily="34" charset="-34"/>
              </a:rPr>
              <a:t> เก็บเสมหะส่งตรวจ</a:t>
            </a:r>
            <a:endParaRPr lang="en-US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endParaRPr lang="th-TH" sz="20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50989" y="748414"/>
            <a:ext cx="6885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Tracheostomy Tube Suctioning</a:t>
            </a:r>
            <a:endParaRPr lang="th-TH" sz="36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496885" y="6320463"/>
            <a:ext cx="54328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eelawadee" panose="020B0502040204020203" pitchFamily="34" charset="-34"/>
                <a:ea typeface="Calibri" pitchFamily="34" charset="0"/>
                <a:cs typeface="Leelawadee" panose="020B0502040204020203" pitchFamily="34" charset="-34"/>
              </a:rPr>
              <a:t>(รัตนา มาศเกษม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eelawadee" panose="020B0502040204020203" pitchFamily="34" charset="-34"/>
                <a:ea typeface="Calibri" pitchFamily="34" charset="0"/>
                <a:cs typeface="Leelawadee" panose="020B0502040204020203" pitchFamily="34" charset="-34"/>
              </a:rPr>
              <a:t>, 2552; 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eelawadee" panose="020B0502040204020203" pitchFamily="34" charset="-34"/>
                <a:ea typeface="Calibri" pitchFamily="34" charset="0"/>
                <a:cs typeface="Leelawadee" panose="020B0502040204020203" pitchFamily="34" charset="-34"/>
              </a:rPr>
              <a:t>วัฒนา พันธุ์ศักดิ์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eelawadee" panose="020B0502040204020203" pitchFamily="34" charset="-34"/>
                <a:ea typeface="Calibri" pitchFamily="34" charset="0"/>
                <a:cs typeface="Leelawadee" panose="020B0502040204020203" pitchFamily="34" charset="-34"/>
              </a:rPr>
              <a:t>, 2553; Perry &amp; Potter, 2019</a:t>
            </a:r>
            <a:r>
              <a:rPr kumimoji="0" lang="th-TH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eelawadee" panose="020B0502040204020203" pitchFamily="34" charset="-34"/>
                <a:ea typeface="Calibri" pitchFamily="34" charset="0"/>
                <a:cs typeface="Leelawadee" panose="020B0502040204020203" pitchFamily="34" charset="-34"/>
              </a:rPr>
              <a:t>)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https://www.polymedicure.com/?wpccategories=mucus-extractors</a:t>
            </a:r>
            <a:endParaRPr kumimoji="0" lang="th-TH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126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0389" y="2051811"/>
            <a:ext cx="1997968" cy="1997968"/>
          </a:xfrm>
          <a:prstGeom prst="rect">
            <a:avLst/>
          </a:prstGeom>
          <a:noFill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EFFB2-5017-4BD1-AC56-73DB513E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PIMSIRI  SSRU</a:t>
            </a:r>
            <a:endParaRPr lang="th-T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0A7C5-E97A-41F6-A4BC-8148B71DA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16</a:t>
            </a:fld>
            <a:endParaRPr lang="th-T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BEED8B-6409-4B9E-A3CF-1B997F985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704" y="43057"/>
            <a:ext cx="3871296" cy="10668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3B5FA5-6BAB-4F5A-9B87-E25E1E524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6149" y="4100595"/>
            <a:ext cx="1889950" cy="188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984" y="3213413"/>
            <a:ext cx="9144000" cy="87630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อุปกรณ์/ เครื่องมือ</a:t>
            </a:r>
            <a:endParaRPr lang="th-TH" dirty="0">
              <a:solidFill>
                <a:srgbClr val="0070C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1794" y="590719"/>
            <a:ext cx="6885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Tracheostomy Tube Suctioning</a:t>
            </a:r>
            <a:endParaRPr lang="th-TH" sz="36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5" name="Picture 2" descr="https://scontent.fbkk5-5.fna.fbcdn.net/v/t34.0-12/21698183_1734714346580552_1803700396_n.jpg?oh=d9ef81a506070a6901d1033ebd57b044&amp;oe=59C72FF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321946"/>
            <a:ext cx="1938338" cy="19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754" y="1345304"/>
            <a:ext cx="2448491" cy="2040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scontent.fbkk5-5.fna.fbcdn.net/v/t34.0-12/21919247_1734714303247223_1402670968_n.jpg?oh=558862fdc522bd4beab0e42ee4ffd121&amp;oe=59C6FC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117" y="4281486"/>
            <a:ext cx="2091186" cy="238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780" y="3213413"/>
            <a:ext cx="1938338" cy="87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 descr="https://scontent.fbkk5-5.fna.fbcdn.net/v/t34.0-12/21912805_1734714379913882_123947156_n.jpg?oh=931e50cd8bb4d39133f5a5f3e561bc44&amp;oe=59C747F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60" y="4437112"/>
            <a:ext cx="1868933" cy="186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scontent.fbkk5-5.fna.fbcdn.net/v/t34.0-12/21912767_1734714369913883_888647730_n.jpg?oh=fe4085af31ca36401a0d57db4f3595ba&amp;oe=59C73B1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28" y="4218094"/>
            <a:ext cx="251999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4ECA08-551E-43F7-8249-8C5579A8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6289532" cy="365125"/>
          </a:xfrm>
        </p:spPr>
        <p:txBody>
          <a:bodyPr/>
          <a:lstStyle/>
          <a:p>
            <a:r>
              <a:rPr lang="en-US"/>
              <a:t>PIMSIRI  SSRU</a:t>
            </a:r>
            <a:endParaRPr lang="th-TH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7B218CE-341A-46F5-94EB-2AF6F3D1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17</a:t>
            </a:fld>
            <a:endParaRPr lang="th-TH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210027-8236-431A-B359-D11608A399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4549" y="11893"/>
            <a:ext cx="3871296" cy="10668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919ECD-B8E6-4E6E-A1F3-5A7822094F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2200" y="1194655"/>
            <a:ext cx="2333680" cy="1938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3214686"/>
            <a:ext cx="9144000" cy="1066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อุปกรณ์/ เครื่องมือ</a:t>
            </a:r>
            <a:endParaRPr lang="th-TH" sz="3600" dirty="0">
              <a:solidFill>
                <a:srgbClr val="0070C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23927" y="673505"/>
            <a:ext cx="6885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Tracheostomy Tube Suctioning</a:t>
            </a:r>
            <a:endParaRPr lang="th-TH" sz="36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5" name="Picture 4" descr="https://scontent.fbkk5-5.fna.fbcdn.net/v/t34.0-12/21919396_1734714326580554_1249650349_n.jpg?oh=9a042459968e85cbed0b95f409792155&amp;oe=59C76D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766" y="1413522"/>
            <a:ext cx="1994764" cy="199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48189"/>
            <a:ext cx="1677596" cy="181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aa\Documents\PNC1109 Basic Nursing Assistant Technique\67514974_489862994921353_7914435488738443264_n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1806" y="4357694"/>
            <a:ext cx="2979875" cy="2232000"/>
          </a:xfrm>
          <a:prstGeom prst="rect">
            <a:avLst/>
          </a:prstGeom>
          <a:noFill/>
        </p:spPr>
      </p:pic>
      <p:pic>
        <p:nvPicPr>
          <p:cNvPr id="1027" name="Picture 3" descr="C:\Users\aaa\Documents\PNC1109 Basic Nursing Assistant Technique\67418835_2192578814197548_449388286515871744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22826" y="3846156"/>
            <a:ext cx="2884005" cy="2160000"/>
          </a:xfrm>
          <a:prstGeom prst="rect">
            <a:avLst/>
          </a:prstGeom>
          <a:noFill/>
        </p:spPr>
      </p:pic>
      <p:pic>
        <p:nvPicPr>
          <p:cNvPr id="1028" name="Picture 4" descr="C:\Users\aaa\Documents\PNC1109 Basic Nursing Assistant Technique\67403070_2373212736232843_4031835390171152384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8248" y="4366757"/>
            <a:ext cx="2980139" cy="2232000"/>
          </a:xfrm>
          <a:prstGeom prst="rect">
            <a:avLst/>
          </a:prstGeom>
          <a:noFill/>
        </p:spPr>
      </p:pic>
      <p:pic>
        <p:nvPicPr>
          <p:cNvPr id="1030" name="Picture 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9592" y="1408828"/>
            <a:ext cx="2900646" cy="1931279"/>
          </a:xfrm>
          <a:prstGeom prst="rect">
            <a:avLst/>
          </a:prstGeom>
          <a:noFill/>
        </p:spPr>
      </p:pic>
      <p:pic>
        <p:nvPicPr>
          <p:cNvPr id="1032" name="Picture 8" descr="à¸à¸¥à¸à¸²à¸£à¸à¹à¸à¸«à¸²à¸£à¸¹à¸à¸ à¸²à¸à¸ªà¸³à¸«à¸£à¸±à¸ à¸à¹à¸³à¹à¸à¹à¸à¹à¸§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3537" y="3102751"/>
            <a:ext cx="1227186" cy="1224000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BE5A9C-3093-4FD5-AD95-6C3628E7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 SSRU</a:t>
            </a:r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04A71-6241-41C1-845A-48AA15EF0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18</a:t>
            </a:fld>
            <a:endParaRPr lang="th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04D630-1129-4C53-A788-4689307241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7144" y="0"/>
            <a:ext cx="3871296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889279"/>
            <a:ext cx="9144000" cy="527917"/>
          </a:xfrm>
          <a:solidFill>
            <a:schemeClr val="accent1"/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หลักการปฏิบัติ</a:t>
            </a:r>
            <a:endParaRPr lang="th-TH" sz="3200" dirty="0">
              <a:solidFill>
                <a:srgbClr val="00206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44633" y="721089"/>
            <a:ext cx="6885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Tracheostomy Tube Suctioning</a:t>
            </a:r>
            <a:endParaRPr lang="th-TH" sz="36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572" y="2521678"/>
            <a:ext cx="3960000" cy="3323987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th-TH" sz="4800" b="1" dirty="0">
                <a:latin typeface="TH Mali Grade 6" pitchFamily="2" charset="-34"/>
                <a:cs typeface="TH Mali Grade 6" pitchFamily="2" charset="-34"/>
              </a:rPr>
              <a:t>   </a:t>
            </a:r>
            <a:r>
              <a:rPr lang="th-TH" sz="32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เตรียมพร้อมผู้ป่วย</a:t>
            </a:r>
            <a:endParaRPr lang="th-TH" sz="4800" b="1" dirty="0">
              <a:solidFill>
                <a:srgbClr val="0070C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pic>
        <p:nvPicPr>
          <p:cNvPr id="9218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0328" y="3336064"/>
            <a:ext cx="2417017" cy="24170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00552" y="2521678"/>
            <a:ext cx="3344548" cy="313932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   Precautions</a:t>
            </a:r>
            <a:endParaRPr lang="th-TH" sz="3200" b="1" dirty="0">
              <a:solidFill>
                <a:srgbClr val="0070C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pic>
        <p:nvPicPr>
          <p:cNvPr id="9220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4437" y="3303335"/>
            <a:ext cx="3009600" cy="3420000"/>
          </a:xfrm>
          <a:prstGeom prst="rect">
            <a:avLst/>
          </a:prstGeom>
          <a:noFill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444" y="3716541"/>
            <a:ext cx="52627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99665" y="3695819"/>
            <a:ext cx="70088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126587-62D2-4E5E-B807-D5A7E6FB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6289532" cy="365125"/>
          </a:xfrm>
        </p:spPr>
        <p:txBody>
          <a:bodyPr/>
          <a:lstStyle/>
          <a:p>
            <a:r>
              <a:rPr lang="en-US" dirty="0"/>
              <a:t>PIMSIRI  SSRU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13993-57BF-4FAD-810C-98C33E16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19</a:t>
            </a:fld>
            <a:endParaRPr lang="th-T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637698-4610-4BE7-9A8B-C4C9A5E45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380" y="11185"/>
            <a:ext cx="3871296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45151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วัตถุประสงค์เชิงพฤติกรรม 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86800" y="2081374"/>
            <a:ext cx="8229600" cy="4325112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th-TH" sz="2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เมื่อสิ้นสุดการศึกษาบทนี้แล้ว ผู้เรียนจะสามารถ</a:t>
            </a:r>
            <a:endParaRPr lang="en-US" sz="22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None/>
            </a:pPr>
            <a:r>
              <a:rPr lang="th-TH" sz="2200" dirty="0">
                <a:latin typeface="Leelawadee" panose="020B0502040204020203" pitchFamily="34" charset="-34"/>
                <a:cs typeface="Leelawadee" panose="020B0502040204020203" pitchFamily="34" charset="-34"/>
              </a:rPr>
              <a:t>1. ระบุปัจจัยที่ขัดขวางการได้รับออกซิเจนของบุคคลได้</a:t>
            </a:r>
            <a:endParaRPr lang="en-US" sz="2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None/>
            </a:pPr>
            <a:r>
              <a:rPr lang="th-TH" sz="2200" dirty="0">
                <a:latin typeface="Leelawadee" panose="020B0502040204020203" pitchFamily="34" charset="-34"/>
                <a:cs typeface="Leelawadee" panose="020B0502040204020203" pitchFamily="34" charset="-34"/>
              </a:rPr>
              <a:t>2. บอกการประเมินปัญหาการได้รับออกซิเจนได้ </a:t>
            </a:r>
            <a:endParaRPr lang="en-US" sz="2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None/>
            </a:pPr>
            <a:r>
              <a:rPr lang="th-TH" sz="2200" dirty="0">
                <a:latin typeface="Leelawadee" panose="020B0502040204020203" pitchFamily="34" charset="-34"/>
                <a:cs typeface="Leelawadee" panose="020B0502040204020203" pitchFamily="34" charset="-34"/>
              </a:rPr>
              <a:t>3. บอกการช่วยเหลือเพื่อส่งเสริมให้บุคคลได้รับออกซิเจนอย่างเพียงพอได้</a:t>
            </a:r>
            <a:endParaRPr lang="en-US" sz="2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None/>
            </a:pPr>
            <a:r>
              <a:rPr lang="th-TH" sz="2200" dirty="0">
                <a:latin typeface="Leelawadee" panose="020B0502040204020203" pitchFamily="34" charset="-34"/>
                <a:cs typeface="Leelawadee" panose="020B0502040204020203" pitchFamily="34" charset="-34"/>
              </a:rPr>
              <a:t>4. บอกหลักการดูดเสมหะทางท่อหลอดลมคอได้ถูกต้อง</a:t>
            </a:r>
            <a:endParaRPr lang="en-US" sz="2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None/>
            </a:pPr>
            <a:r>
              <a:rPr lang="th-TH" sz="2200" dirty="0">
                <a:latin typeface="Leelawadee" panose="020B0502040204020203" pitchFamily="34" charset="-34"/>
                <a:cs typeface="Leelawadee" panose="020B0502040204020203" pitchFamily="34" charset="-34"/>
              </a:rPr>
              <a:t>5. บอกหลักการช่วยเหลือผู้ป่วยที่ได้รับออกซิเจนได้ถูกต้อง</a:t>
            </a:r>
            <a:endParaRPr lang="en-US" sz="2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None/>
            </a:pPr>
            <a:r>
              <a:rPr lang="th-TH" sz="2200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6. ปฏิบัติการดูดเสมหะทางท่อหลอดลมคอได้อย่างถูกต้องและปลอดภัย</a:t>
            </a:r>
            <a:endParaRPr lang="en-US" sz="2200" dirty="0">
              <a:solidFill>
                <a:srgbClr val="C0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None/>
            </a:pPr>
            <a:r>
              <a:rPr lang="th-TH" sz="2200" dirty="0">
                <a:solidFill>
                  <a:srgbClr val="C0000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7. ปฏิบัติการให้ออกซิเจนได้ถูกต้องและปลอดภัย</a:t>
            </a:r>
            <a:endParaRPr lang="en-US" sz="2200" dirty="0">
              <a:solidFill>
                <a:srgbClr val="C0000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None/>
            </a:pPr>
            <a:endParaRPr lang="th-TH" sz="2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4FB2FF-9DDE-4EE0-B11A-491F933F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PIMSIRI  SSRU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0A364-4BF5-4AF8-A0F4-1C223DEC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2</a:t>
            </a:fld>
            <a:endParaRPr lang="th-T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040625-B3F1-49EE-AB87-C1C2282D3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5136" y="-11296"/>
            <a:ext cx="3871296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75343" y="833374"/>
            <a:ext cx="6885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Tracheostomy Tube Suctioning</a:t>
            </a:r>
            <a:endParaRPr lang="th-TH" sz="36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197" y="2637033"/>
            <a:ext cx="4046122" cy="3323987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H Mali Grade 6" pitchFamily="2" charset="-34"/>
                <a:cs typeface="TH Mali Grade 6" pitchFamily="2" charset="-34"/>
              </a:rPr>
              <a:t>   </a:t>
            </a:r>
            <a:r>
              <a:rPr lang="en-US" sz="32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Pre-Oxygenation</a:t>
            </a:r>
            <a:endParaRPr lang="th-TH" sz="3200" b="1" dirty="0">
              <a:solidFill>
                <a:srgbClr val="0070C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4998408" y="2637033"/>
            <a:ext cx="4046121" cy="3323987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H Mali Grade 6" pitchFamily="2" charset="-34"/>
                <a:cs typeface="TH Mali Grade 6" pitchFamily="2" charset="-34"/>
              </a:rPr>
              <a:t>   </a:t>
            </a:r>
            <a:r>
              <a:rPr lang="en-US" sz="32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Suction pressure</a:t>
            </a:r>
            <a:endParaRPr lang="th-TH" sz="4800" b="1" dirty="0">
              <a:solidFill>
                <a:srgbClr val="0070C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944" y="3521810"/>
            <a:ext cx="530768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2639" y="3570210"/>
            <a:ext cx="3003753" cy="2252816"/>
          </a:xfrm>
          <a:prstGeom prst="rect">
            <a:avLst/>
          </a:prstGeom>
          <a:noFill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6294" y="3654149"/>
            <a:ext cx="663556" cy="8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321" y="3396164"/>
            <a:ext cx="1889792" cy="251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1B601A-B9C6-4CAD-A073-555DEEB7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PIMSIRI  SSRU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C1629-D165-40D6-AEA6-B903A8E3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20</a:t>
            </a:fld>
            <a:endParaRPr lang="th-TH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905BEF-BF01-48AE-8470-6211DED82C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2704" y="20831"/>
            <a:ext cx="3871296" cy="10668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5E6790-F5AD-4259-A28F-1A9D65622C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5608" y="1785882"/>
            <a:ext cx="9386120" cy="84963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152" y="675246"/>
            <a:ext cx="6885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Tracheostomy Tube Suctioning</a:t>
            </a:r>
            <a:endParaRPr lang="th-TH" sz="36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986" y="2859176"/>
            <a:ext cx="3710014" cy="378565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  </a:t>
            </a:r>
            <a:r>
              <a:rPr lang="en-US" sz="32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Prevent trauma</a:t>
            </a:r>
            <a:endParaRPr lang="th-TH" sz="3200" b="1" dirty="0">
              <a:solidFill>
                <a:srgbClr val="0070C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th-TH" sz="3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th-TH" sz="3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r>
              <a:rPr lang="en-US" dirty="0"/>
              <a:t>https://youtu.be/ZHvloiczAKU?si=GBeDNp15MJZe70AH</a:t>
            </a:r>
            <a:endParaRPr lang="th-TH" dirty="0"/>
          </a:p>
          <a:p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4798006" y="2859176"/>
            <a:ext cx="3868646" cy="3077766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  Prevent hypoxia</a:t>
            </a:r>
            <a:endParaRPr lang="th-TH" sz="3200" b="1" dirty="0">
              <a:solidFill>
                <a:srgbClr val="0070C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  <a:p>
            <a:endParaRPr lang="th-TH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166" y="3713502"/>
            <a:ext cx="557522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1613" y="3713502"/>
            <a:ext cx="616666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 descr="à¸à¸¥à¸à¸²à¸£à¸à¹à¸à¸«à¸²à¸£à¸¹à¸à¸ à¸²à¸à¸ªà¸³à¸«à¸£à¸±à¸ suction bleeding traum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8117" y="3673931"/>
            <a:ext cx="2799500" cy="1574719"/>
          </a:xfrm>
          <a:prstGeom prst="rect">
            <a:avLst/>
          </a:prstGeom>
          <a:noFill/>
        </p:spPr>
      </p:pic>
      <p:pic>
        <p:nvPicPr>
          <p:cNvPr id="40967" name="Picture 7" descr="à¸à¸¥à¸à¸²à¸£à¸à¹à¸à¸«à¸²à¸£à¸¹à¸à¸ à¸²à¸à¸ªà¸³à¸«à¸£à¸±à¸ dyspne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5943" y="3552976"/>
            <a:ext cx="1748641" cy="2310702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3B026-8391-46E1-BEF0-D92740783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PIMSIRI  SSRU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3578F-25BD-460C-9E5A-DD0317E3D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21</a:t>
            </a:fld>
            <a:endParaRPr lang="th-T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9C1B31-A13D-4770-9DFB-BC6954F866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2704" y="0"/>
            <a:ext cx="3871296" cy="10668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98DE57-B282-418B-91F8-BAFBC39C84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80528" y="1767594"/>
            <a:ext cx="9361040" cy="84963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  <a:t>Oxygen Therapy</a:t>
            </a:r>
            <a:endParaRPr lang="th-TH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226" y="2524813"/>
            <a:ext cx="3336493" cy="349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7833" y="2546905"/>
            <a:ext cx="2103934" cy="379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97052" y="2133273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         Nasal Cannula            Mask with Reservoir Bag</a:t>
            </a:r>
            <a:endParaRPr lang="th-TH" sz="2400" b="1" dirty="0">
              <a:solidFill>
                <a:srgbClr val="0070C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89895" y="6511479"/>
            <a:ext cx="864399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Leelawadee" panose="020B0502040204020203" pitchFamily="34" charset="-34"/>
                <a:cs typeface="Leelawadee" panose="020B0502040204020203" pitchFamily="34" charset="-34"/>
              </a:rPr>
              <a:t>https://commons.wikimedia.org/wiki/File:Nasal_Cannula_(Adult).png, https://medical-dictionary.thefreedictionary.com/Optical+recognition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4B64A8-FC85-4D8B-A159-BB7EE53AD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PIMSIRI  SSRU</a:t>
            </a:r>
            <a:endParaRPr lang="th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C2631-3289-4CBB-99EA-8AD483D6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22</a:t>
            </a:fld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807CB-B852-46B4-AF2C-84F1E5D8C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128" y="14880"/>
            <a:ext cx="3871296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28729" y="2420888"/>
            <a:ext cx="8334003" cy="4145015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buClr>
                <a:schemeClr val="accent2"/>
              </a:buClr>
              <a:buNone/>
            </a:pPr>
            <a:r>
              <a:rPr lang="th-TH" sz="33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หลักการให้ออกซิเจนแก่ผู้ป่วย</a:t>
            </a:r>
            <a:endParaRPr lang="th-TH" sz="2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thaiDist"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600" dirty="0">
                <a:latin typeface="Leelawadee" panose="020B0502040204020203" pitchFamily="34" charset="-34"/>
                <a:cs typeface="Leelawadee" panose="020B0502040204020203" pitchFamily="34" charset="-34"/>
              </a:rPr>
              <a:t>ออกซิเจนถือเป็นยาชนิดหนึ่งที่แพทย์จะต้องมีแผนการรักษาให้กับผู้ป่วย</a:t>
            </a:r>
          </a:p>
          <a:p>
            <a:pPr algn="thaiDist"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600" dirty="0">
                <a:latin typeface="Leelawadee" panose="020B0502040204020203" pitchFamily="34" charset="-34"/>
                <a:cs typeface="Leelawadee" panose="020B0502040204020203" pitchFamily="34" charset="-34"/>
              </a:rPr>
              <a:t> ให้ออกซิเจนตามความต้องการของผู้ป่วยแต่ละราย</a:t>
            </a:r>
          </a:p>
          <a:p>
            <a:pPr algn="thaiDist"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600" dirty="0">
                <a:latin typeface="Leelawadee" panose="020B0502040204020203" pitchFamily="34" charset="-34"/>
                <a:cs typeface="Leelawadee" panose="020B0502040204020203" pitchFamily="34" charset="-34"/>
              </a:rPr>
              <a:t> ให้ออกซิเจนผ่านเครื่องควบคุมความชื้น (</a:t>
            </a:r>
            <a:r>
              <a:rPr lang="en-US" sz="2600" dirty="0">
                <a:latin typeface="Leelawadee" panose="020B0502040204020203" pitchFamily="34" charset="-34"/>
                <a:cs typeface="Leelawadee" panose="020B0502040204020203" pitchFamily="34" charset="-34"/>
              </a:rPr>
              <a:t>Humidifier</a:t>
            </a:r>
            <a:r>
              <a:rPr lang="th-TH" sz="2600" dirty="0">
                <a:latin typeface="Leelawadee" panose="020B0502040204020203" pitchFamily="34" charset="-34"/>
                <a:cs typeface="Leelawadee" panose="020B0502040204020203" pitchFamily="34" charset="-34"/>
              </a:rPr>
              <a:t>) เสมอ</a:t>
            </a:r>
          </a:p>
          <a:p>
            <a:pPr algn="thaiDist"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600" dirty="0">
                <a:latin typeface="Leelawadee" panose="020B0502040204020203" pitchFamily="34" charset="-34"/>
                <a:cs typeface="Leelawadee" panose="020B0502040204020203" pitchFamily="34" charset="-34"/>
              </a:rPr>
              <a:t> อุปกรณ์การให้ออกซิเจนแต่ละชนิดสามารถให้ความเข้มข้นของ    ออกซิเจนต่างกัน</a:t>
            </a:r>
          </a:p>
          <a:p>
            <a:pPr marL="0" indent="0" algn="thaiDist">
              <a:buClr>
                <a:schemeClr val="accent2"/>
              </a:buClr>
              <a:buNone/>
            </a:pPr>
            <a:endParaRPr lang="th-TH" sz="2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r">
              <a:buClr>
                <a:schemeClr val="accent2"/>
              </a:buClr>
              <a:buNone/>
            </a:pPr>
            <a:r>
              <a:rPr lang="th-TH" sz="1500" dirty="0">
                <a:latin typeface="Leelawadee" panose="020B0502040204020203" pitchFamily="34" charset="-34"/>
                <a:cs typeface="Leelawadee" panose="020B0502040204020203" pitchFamily="34" charset="-34"/>
              </a:rPr>
              <a:t>(</a:t>
            </a:r>
            <a:r>
              <a:rPr lang="en-US" sz="1500" dirty="0">
                <a:latin typeface="Leelawadee" panose="020B0502040204020203" pitchFamily="34" charset="-34"/>
                <a:cs typeface="Leelawadee" panose="020B0502040204020203" pitchFamily="34" charset="-34"/>
              </a:rPr>
              <a:t>Sorrentino &amp; </a:t>
            </a:r>
            <a:r>
              <a:rPr lang="en-US" sz="15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Remmert</a:t>
            </a:r>
            <a:r>
              <a:rPr lang="en-US" sz="1500" dirty="0">
                <a:latin typeface="Leelawadee" panose="020B0502040204020203" pitchFamily="34" charset="-34"/>
                <a:cs typeface="Leelawadee" panose="020B0502040204020203" pitchFamily="34" charset="-34"/>
              </a:rPr>
              <a:t>, 2019; Perry &amp; Potter, 2019</a:t>
            </a:r>
            <a:r>
              <a:rPr lang="th-TH" sz="1500" dirty="0">
                <a:latin typeface="Leelawadee" panose="020B0502040204020203" pitchFamily="34" charset="-34"/>
                <a:cs typeface="Leelawadee" panose="020B0502040204020203" pitchFamily="34" charset="-34"/>
              </a:rPr>
              <a:t>)</a:t>
            </a:r>
          </a:p>
          <a:p>
            <a:pPr algn="thaiDist">
              <a:buClr>
                <a:schemeClr val="accent2"/>
              </a:buClr>
              <a:buFont typeface="Wingdings" pitchFamily="2" charset="2"/>
              <a:buChar char="q"/>
            </a:pP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27792" y="855186"/>
            <a:ext cx="4135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Oxygen Therapy</a:t>
            </a:r>
            <a:endParaRPr lang="th-TH" sz="40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5CBFB-B7A0-4CD4-8E49-9DE4229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PIMSIRI  SSRU</a:t>
            </a:r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195CE-0343-41BF-8AEC-32EF5182D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23</a:t>
            </a:fld>
            <a:endParaRPr lang="th-T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CA93B9-49C6-427C-A487-0FB41C0F2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704" y="30232"/>
            <a:ext cx="3871296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3214686"/>
            <a:ext cx="9144000" cy="10668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อุปกรณ์/ เครื่องมือ</a:t>
            </a:r>
            <a:endParaRPr lang="th-TH" sz="3600" dirty="0">
              <a:solidFill>
                <a:srgbClr val="0070C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8607" y="331876"/>
            <a:ext cx="3740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Oxygen Therapy</a:t>
            </a:r>
            <a:endParaRPr lang="th-TH" sz="36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2221" y="1008152"/>
            <a:ext cx="5724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6981" y="1811756"/>
            <a:ext cx="1151821" cy="247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640" y="2350610"/>
            <a:ext cx="1704821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0" name="Picture 6" descr="à¸à¸¥à¸à¸²à¸£à¸à¹à¸à¸«à¸²à¸£à¸¹à¸à¸ à¸²à¸à¸ªà¸³à¸«à¸£à¸±à¸ oxygen humidifier bott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58681" y="4447694"/>
            <a:ext cx="1214443" cy="2160000"/>
          </a:xfrm>
          <a:prstGeom prst="rect">
            <a:avLst/>
          </a:prstGeom>
          <a:noFill/>
        </p:spPr>
      </p:pic>
      <p:pic>
        <p:nvPicPr>
          <p:cNvPr id="41991" name="Picture 7" descr="C:\Users\aaa\Documents\PNC1109 Basic Nursing Assistant Technique\67758396_509105063173854_3624044828284682240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7345" y="4332996"/>
            <a:ext cx="1752563" cy="2340000"/>
          </a:xfrm>
          <a:prstGeom prst="rect">
            <a:avLst/>
          </a:prstGeom>
          <a:noFill/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5215" y="4393421"/>
            <a:ext cx="17376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2FE10C-6B76-48B0-A657-675FE232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 SSRU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8757E1-7DE8-4065-B823-C1F9B42B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24</a:t>
            </a:fld>
            <a:endParaRPr lang="th-T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C01FEF-8789-4A3C-9960-08ABAE9B24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2704" y="0"/>
            <a:ext cx="3871296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3407005"/>
            <a:ext cx="9144000" cy="840605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อุปกรณ์/ เครื่องมือ</a:t>
            </a:r>
            <a:endParaRPr lang="th-TH" sz="3600" dirty="0">
              <a:solidFill>
                <a:srgbClr val="0070C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57159" y="303361"/>
            <a:ext cx="4503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Oxygen Therapy</a:t>
            </a:r>
            <a:endParaRPr lang="th-TH" sz="36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3010" name="Picture 2" descr="C:\Users\aaa\Documents\PNC1109 Basic Nursing Assistant Technique\67308328_2772472039494798_186367902948838604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4369522"/>
            <a:ext cx="3062714" cy="2293858"/>
          </a:xfrm>
          <a:prstGeom prst="rect">
            <a:avLst/>
          </a:prstGeom>
          <a:noFill/>
        </p:spPr>
      </p:pic>
      <p:pic>
        <p:nvPicPr>
          <p:cNvPr id="43011" name="Picture 3" descr="C:\Users\aaa\Documents\PNC1109 Basic Nursing Assistant Technique\67518143_2488308551189753_700866690651730739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397" y="1265673"/>
            <a:ext cx="2678223" cy="200587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672647" y="1909366"/>
            <a:ext cx="4643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Nasal Cannula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Flow rate 1 - 6 LPM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O</a:t>
            </a:r>
            <a:r>
              <a:rPr lang="en-US" sz="2400" baseline="-25000" dirty="0">
                <a:latin typeface="Leelawadee" panose="020B0502040204020203" pitchFamily="34" charset="-34"/>
                <a:cs typeface="Leelawadee" panose="020B0502040204020203" pitchFamily="34" charset="-34"/>
              </a:rPr>
              <a:t>2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Concentration 24 - 44 %</a:t>
            </a:r>
            <a:endParaRPr lang="th-TH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4451" y="4717922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Mask with Reservoir Bag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Flow rate 10 - 15  LPM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O</a:t>
            </a:r>
            <a:r>
              <a:rPr lang="en-US" sz="2400" baseline="-25000" dirty="0">
                <a:latin typeface="Leelawadee" panose="020B0502040204020203" pitchFamily="34" charset="-34"/>
                <a:cs typeface="Leelawadee" panose="020B0502040204020203" pitchFamily="34" charset="-34"/>
              </a:rPr>
              <a:t>2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Concentration 70 - 100 %</a:t>
            </a:r>
            <a:endParaRPr lang="th-TH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89A625-36FD-44E1-AEB3-8D69371FA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 SSRU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C254C-B95E-495D-A038-43A95819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25</a:t>
            </a:fld>
            <a:endParaRPr lang="th-T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6737EC-8E59-4DF4-A2E3-A33B2C321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704" y="14352"/>
            <a:ext cx="3871296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42797" y="1405826"/>
            <a:ext cx="8229600" cy="1066800"/>
          </a:xfrm>
        </p:spPr>
        <p:txBody>
          <a:bodyPr>
            <a:normAutofit/>
          </a:bodyPr>
          <a:lstStyle/>
          <a:p>
            <a:pPr algn="r"/>
            <a:r>
              <a:rPr lang="th-TH" sz="3600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ข้อควรจำ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933860"/>
          </a:xfrm>
        </p:spPr>
        <p:txBody>
          <a:bodyPr>
            <a:noAutofit/>
          </a:bodyPr>
          <a:lstStyle/>
          <a:p>
            <a:pPr algn="thaiDist"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การให้ออกซิเจนชนิด 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nasal cannula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ที่มากกว่า 3 ลิตร/ นาที 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ควรให้ผ่านความชื้นเสมอ</a:t>
            </a:r>
            <a:endParaRPr lang="en-US" sz="24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thaiDist"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การให้ออกซิเจนชนิด 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mask with reservoir bag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จะต้องแน่ใจว่าถุงโป่งอยู่เสมอ และ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ไม่แฟบเกินครึ่งถุงขณะผู้ป่วยหายใจเข้า</a:t>
            </a:r>
          </a:p>
          <a:p>
            <a:pPr algn="thaiDist"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หมั่นตรวจสอบการหักพับงอของท่อสายยาง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รวมถึงเครื่องควบคุมความชื้นให้มี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sterile water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อยู่ในระดับ 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minimum – maximum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ตลอดเวลา</a:t>
            </a:r>
            <a:endParaRPr lang="en-US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r">
              <a:buClr>
                <a:schemeClr val="accent2"/>
              </a:buClr>
              <a:buFont typeface="Wingdings" pitchFamily="2" charset="2"/>
              <a:buChar char="q"/>
            </a:pPr>
            <a:endParaRPr lang="th-TH" sz="16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r">
              <a:buClr>
                <a:schemeClr val="accent2"/>
              </a:buClr>
              <a:buNone/>
            </a:pPr>
            <a:r>
              <a:rPr lang="th-TH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(รัตนา มาศเกษม</a:t>
            </a:r>
            <a:r>
              <a:rPr lang="en-US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, 2552; </a:t>
            </a:r>
            <a:r>
              <a:rPr lang="th-TH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วัฒนา พันธุ์ศักดิ์</a:t>
            </a:r>
            <a:r>
              <a:rPr lang="en-US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, 2553; Nugent &amp; Vitale, 2017; Perry &amp; Potter, 2019</a:t>
            </a:r>
            <a:r>
              <a:rPr lang="th-TH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)</a:t>
            </a:r>
            <a:endParaRPr lang="en-US" sz="1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thaiDist">
              <a:buClr>
                <a:schemeClr val="accent2"/>
              </a:buClr>
              <a:buFont typeface="Wingdings" pitchFamily="2" charset="2"/>
              <a:buChar char="q"/>
            </a:pPr>
            <a:endParaRPr lang="th-TH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28596" y="428604"/>
            <a:ext cx="3740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Oxygen Therapy</a:t>
            </a:r>
            <a:endParaRPr lang="th-TH" sz="3600" b="1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3757B-061B-496F-A2CB-07D277FFD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PIMSIRI  SSRU</a:t>
            </a:r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A9BDF-6687-40F0-9350-5E22A1AD1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26</a:t>
            </a:fld>
            <a:endParaRPr lang="th-T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FCD332-2D25-482B-8A4A-F122A219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848" y="8043"/>
            <a:ext cx="3871296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3133" y="836712"/>
            <a:ext cx="8229600" cy="1066800"/>
          </a:xfrm>
        </p:spPr>
        <p:txBody>
          <a:bodyPr>
            <a:noAutofit/>
          </a:bodyPr>
          <a:lstStyle/>
          <a:p>
            <a:pPr algn="ctr"/>
            <a:br>
              <a:rPr lang="th-TH" b="1" dirty="0">
                <a:latin typeface="TH Baijam" pitchFamily="2" charset="-34"/>
                <a:cs typeface="TH Baijam" pitchFamily="2" charset="-34"/>
              </a:rPr>
            </a:br>
            <a:r>
              <a:rPr lang="th-TH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เอกสารอ้างอิง</a:t>
            </a:r>
            <a:br>
              <a:rPr lang="en-US" sz="3200" b="1" dirty="0">
                <a:latin typeface="Leelawadee" panose="020B0502040204020203" pitchFamily="34" charset="-34"/>
                <a:cs typeface="Leelawadee" panose="020B0502040204020203" pitchFamily="34" charset="-34"/>
              </a:rPr>
            </a:br>
            <a:endParaRPr lang="th-TH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2517" y="2081374"/>
            <a:ext cx="8429684" cy="43251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รัตนา มาศเกษม. (2552). การดูดเสมหะ. ในสุปาณี </a:t>
            </a:r>
            <a:r>
              <a:rPr lang="th-TH" sz="12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เสนาดิสัย</a:t>
            </a: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  <a:r>
              <a:rPr lang="th-TH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และมณี อาภานันทิกุล (บรรณาธิการ)</a:t>
            </a: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  <a:r>
              <a:rPr lang="th-TH" sz="12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คู่มือปฏิบัติการพยาบาล.</a:t>
            </a:r>
            <a:r>
              <a:rPr lang="th-TH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 (หน้า 195 	- 200). กรุงเทพฯ</a:t>
            </a: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: </a:t>
            </a:r>
            <a:r>
              <a:rPr lang="th-TH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จุดทอง.</a:t>
            </a:r>
            <a:endParaRPr lang="en-US" sz="1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None/>
            </a:pPr>
            <a:r>
              <a:rPr lang="th-TH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รัตนา มาศเกษม. (2552). การบำบัดด้วยออกซิเจน. ในสุปาณี </a:t>
            </a:r>
            <a:r>
              <a:rPr lang="th-TH" sz="12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เสนาดิสัย</a:t>
            </a: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  <a:r>
              <a:rPr lang="th-TH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และมณี อาภานันทิกุล (บรรณาธิการ)</a:t>
            </a: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  <a:r>
              <a:rPr lang="th-TH" sz="12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คู่มือปฏิบัติการพยาบาล.</a:t>
            </a:r>
            <a:r>
              <a:rPr lang="th-TH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 	(หน้า 200 - 208). กรุงเทพฯ</a:t>
            </a: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: </a:t>
            </a:r>
            <a:r>
              <a:rPr lang="th-TH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จุดทอง.</a:t>
            </a:r>
            <a:endParaRPr lang="en-US" sz="1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None/>
            </a:pPr>
            <a:r>
              <a:rPr lang="th-TH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วัฒนา พันธุ์ศักดิ์. (2553). การดูดเสมหะ (</a:t>
            </a: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Suctioning</a:t>
            </a:r>
            <a:r>
              <a:rPr lang="th-TH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). ในสิริรัตน์ ฉัตรชัยสุชา</a:t>
            </a: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  <a:r>
              <a:rPr lang="th-TH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ปรางทิพย์ อุจะ</a:t>
            </a:r>
            <a:r>
              <a:rPr lang="th-TH" sz="12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รัตน</a:t>
            </a: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  <a:r>
              <a:rPr lang="th-TH" sz="12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และณัฐ</a:t>
            </a:r>
            <a:r>
              <a:rPr lang="th-TH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สุ</a:t>
            </a:r>
            <a:r>
              <a:rPr lang="th-TH" sz="12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รางค์</a:t>
            </a:r>
            <a:r>
              <a:rPr lang="th-TH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 บุญจันทร์ 	(บรรณาธิการ)</a:t>
            </a: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  <a:r>
              <a:rPr lang="th-TH" sz="12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ทักษะพื้นฐานทางการพยาบาล.</a:t>
            </a:r>
            <a:r>
              <a:rPr lang="th-TH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 (หน้า 213 - 224). กรุงเทพฯ</a:t>
            </a: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: </a:t>
            </a:r>
            <a:r>
              <a:rPr lang="th-TH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เอ็น พี เพรส.</a:t>
            </a:r>
            <a:endParaRPr lang="en-US" sz="1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None/>
            </a:pPr>
            <a:r>
              <a:rPr lang="th-TH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วัฒนา พันธุ์ศักดิ์. (2553). การให้แก๊สออกซิเจน (</a:t>
            </a: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Oxygen administration</a:t>
            </a:r>
            <a:r>
              <a:rPr lang="th-TH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). ในสิริรัตน์ ฉัตรชัยสุชา</a:t>
            </a: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  <a:r>
              <a:rPr lang="th-TH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ปรางทิพย์ อุจะ</a:t>
            </a:r>
            <a:r>
              <a:rPr lang="th-TH" sz="12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รัตน</a:t>
            </a: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  <a:r>
              <a:rPr lang="th-TH" sz="12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และณัฐ</a:t>
            </a:r>
            <a:r>
              <a:rPr lang="th-TH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สุ</a:t>
            </a:r>
            <a:r>
              <a:rPr lang="th-TH" sz="12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รางค์</a:t>
            </a:r>
            <a:r>
              <a:rPr lang="th-TH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 	บุญจันทร์ (บรรณาธิการ)</a:t>
            </a: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, </a:t>
            </a:r>
            <a:r>
              <a:rPr lang="th-TH" sz="12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ทักษะพื้นฐานทางการพยาบาล.</a:t>
            </a:r>
            <a:r>
              <a:rPr lang="th-TH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 (หน้า 197 - 212). กรุงเทพฯ</a:t>
            </a: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: </a:t>
            </a:r>
            <a:r>
              <a:rPr lang="th-TH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เอ็น พี เพรส.</a:t>
            </a:r>
            <a:endParaRPr lang="en-US" sz="1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None/>
            </a:pP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Nugent, P. M. &amp; Vitale, B. A. (2017). </a:t>
            </a:r>
            <a:r>
              <a:rPr lang="en-US" sz="12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Davis Essential Nursing Content + Practice Question. Fundamental.</a:t>
            </a: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 (2</a:t>
            </a:r>
            <a:r>
              <a:rPr lang="en-US" sz="1200" baseline="30000" dirty="0">
                <a:latin typeface="Leelawadee" panose="020B0502040204020203" pitchFamily="34" charset="-34"/>
                <a:cs typeface="Leelawadee" panose="020B0502040204020203" pitchFamily="34" charset="-34"/>
              </a:rPr>
              <a:t>nd</a:t>
            </a: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 ed.). 	Philadelphia: F. A. Davis company.</a:t>
            </a:r>
          </a:p>
          <a:p>
            <a:pPr>
              <a:buNone/>
            </a:pP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Perry, A. G. &amp; Potter, P. A. (2019). </a:t>
            </a:r>
            <a:r>
              <a:rPr lang="en-US" sz="12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Mosby’s Pocket Guide to Nursing Skills &amp; Procedures</a:t>
            </a: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. (9</a:t>
            </a:r>
            <a:r>
              <a:rPr lang="en-US" sz="1200" baseline="30000" dirty="0">
                <a:latin typeface="Leelawadee" panose="020B0502040204020203" pitchFamily="34" charset="-34"/>
                <a:cs typeface="Leelawadee" panose="020B0502040204020203" pitchFamily="34" charset="-34"/>
              </a:rPr>
              <a:t>th</a:t>
            </a: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 ed.). St. Louis: ELSEVIER.</a:t>
            </a:r>
          </a:p>
          <a:p>
            <a:pPr>
              <a:buNone/>
            </a:pP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Peterson, R. V. (2017). </a:t>
            </a:r>
            <a:r>
              <a:rPr lang="en-US" sz="12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Clinical Companion for Fundamentals of Nursing: Just the Facts</a:t>
            </a: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. (9</a:t>
            </a:r>
            <a:r>
              <a:rPr lang="en-US" sz="1200" baseline="30000" dirty="0">
                <a:latin typeface="Leelawadee" panose="020B0502040204020203" pitchFamily="34" charset="-34"/>
                <a:cs typeface="Leelawadee" panose="020B0502040204020203" pitchFamily="34" charset="-34"/>
              </a:rPr>
              <a:t>th</a:t>
            </a: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 ed.). St. Louis: ELSEVIER.</a:t>
            </a:r>
          </a:p>
          <a:p>
            <a:pPr>
              <a:buNone/>
            </a:pPr>
            <a:r>
              <a:rPr lang="en-US" sz="12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Sorrentino</a:t>
            </a: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, A. S. &amp; </a:t>
            </a:r>
            <a:r>
              <a:rPr lang="en-US" sz="1200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Remmert</a:t>
            </a: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, L. L. (2019</a:t>
            </a:r>
            <a:r>
              <a:rPr lang="th-TH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). </a:t>
            </a:r>
            <a:r>
              <a:rPr lang="en-US" sz="1200" i="1" dirty="0">
                <a:latin typeface="Leelawadee" panose="020B0502040204020203" pitchFamily="34" charset="-34"/>
                <a:cs typeface="Leelawadee" panose="020B0502040204020203" pitchFamily="34" charset="-34"/>
              </a:rPr>
              <a:t>Mosby’s Essentials for Nursing Assistants</a:t>
            </a: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. (6</a:t>
            </a:r>
            <a:r>
              <a:rPr lang="en-US" sz="1200" baseline="30000" dirty="0">
                <a:latin typeface="Leelawadee" panose="020B0502040204020203" pitchFamily="34" charset="-34"/>
                <a:cs typeface="Leelawadee" panose="020B0502040204020203" pitchFamily="34" charset="-34"/>
              </a:rPr>
              <a:t>th</a:t>
            </a:r>
            <a:r>
              <a:rPr lang="en-US" sz="1200" dirty="0">
                <a:latin typeface="Leelawadee" panose="020B0502040204020203" pitchFamily="34" charset="-34"/>
                <a:cs typeface="Leelawadee" panose="020B0502040204020203" pitchFamily="34" charset="-34"/>
              </a:rPr>
              <a:t> ed.). St. Louis: ELSEVIER.</a:t>
            </a:r>
          </a:p>
          <a:p>
            <a:endParaRPr lang="th-TH" sz="1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7EF39B-650A-4C54-ACC5-1C9609C97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 SSRU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5EC8B-95DB-4AB3-8FFE-F3F290A9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27</a:t>
            </a:fld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442E1-F61E-4DB8-8EDD-D5C5A05CD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704" y="11688"/>
            <a:ext cx="3871296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2A202E-FBB9-4D0C-9300-1683F8D32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704" y="19184"/>
            <a:ext cx="3871296" cy="10668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92EE9E-5B92-4F6E-87A7-E78614D0C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908720"/>
            <a:ext cx="7524003" cy="970450"/>
          </a:xfrm>
        </p:spPr>
        <p:txBody>
          <a:bodyPr/>
          <a:lstStyle/>
          <a:p>
            <a:pPr algn="ctr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คำถามท้ายบทเรียน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243D3-D5E6-4E89-BFDB-D0BF34C6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 SSRU</a:t>
            </a:r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B59147-5D4E-47EE-B057-2DEA7D84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28</a:t>
            </a:fld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7C58D4-4ABF-4452-B7CC-82F0DD8C5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274820"/>
            <a:ext cx="4894974" cy="3886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6490B1-569C-4D11-AB94-488A8E24E3A6}"/>
              </a:ext>
            </a:extLst>
          </p:cNvPr>
          <p:cNvSpPr txBox="1"/>
          <p:nvPr/>
        </p:nvSpPr>
        <p:spPr>
          <a:xfrm>
            <a:off x="4373561" y="594928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eelawadee" panose="020B0502040204020203" pitchFamily="34" charset="-34"/>
                <a:cs typeface="Leelawadee" panose="020B0502040204020203" pitchFamily="34" charset="-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https://www.adlerthailand.com</a:t>
            </a:r>
            <a:endParaRPr lang="th-TH" sz="1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785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/>
          <a:lstStyle/>
          <a:p>
            <a:r>
              <a:rPr lang="en-US" dirty="0"/>
              <a:t>Discussion!!!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278608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th-TH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ออกซิเจน</a:t>
            </a:r>
            <a:r>
              <a:rPr lang="en-US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(oxygen) </a:t>
            </a:r>
            <a:endParaRPr lang="th-TH" sz="3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ctr">
              <a:buNone/>
            </a:pPr>
            <a:r>
              <a:rPr lang="th-TH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มีความสำคัญต่อมนุษย์อย่างไร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4714884"/>
            <a:ext cx="8286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6600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O</a:t>
            </a:r>
            <a:r>
              <a:rPr lang="en-US" sz="6600" baseline="-25000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</a:t>
            </a:r>
            <a:r>
              <a:rPr lang="en-US" sz="6600" dirty="0">
                <a:latin typeface="Leelawadee" panose="020B0502040204020203" pitchFamily="34" charset="-34"/>
                <a:cs typeface="Leelawadee" panose="020B0502040204020203" pitchFamily="34" charset="-34"/>
              </a:rPr>
              <a:t>              					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</a:t>
            </a:r>
            <a:r>
              <a:rPr lang="en-US" sz="6600" baseline="-25000" dirty="0">
                <a:solidFill>
                  <a:schemeClr val="bg2">
                    <a:lumMod val="5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2</a:t>
            </a:r>
            <a:endParaRPr lang="th-TH" sz="6600" baseline="-25000" dirty="0">
              <a:solidFill>
                <a:schemeClr val="bg2">
                  <a:lumMod val="50000"/>
                </a:schemeClr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993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8390" y="4357694"/>
            <a:ext cx="1944000" cy="1974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เครื่องหมายบั้ง 5"/>
          <p:cNvSpPr/>
          <p:nvPr/>
        </p:nvSpPr>
        <p:spPr>
          <a:xfrm>
            <a:off x="2571736" y="5214950"/>
            <a:ext cx="642942" cy="5715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5429256" y="5286388"/>
            <a:ext cx="642942" cy="5715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6596390"/>
            <a:ext cx="43097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latin typeface="Leelawadee" panose="020B0502040204020203" pitchFamily="34" charset="-34"/>
                <a:cs typeface="Leelawadee" panose="020B0502040204020203" pitchFamily="34" charset="-34"/>
              </a:rPr>
              <a:t>https://www.shutterstock.com/th/search/lung+cartoon</a:t>
            </a:r>
            <a:endParaRPr lang="th-TH" sz="11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E4DCF-C03B-47A5-AFB4-04BBFAF0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PIMSIRI  SSRU</a:t>
            </a:r>
            <a:endParaRPr lang="th-TH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A9163E-20AF-44E6-8601-0FBA1D33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3</a:t>
            </a:fld>
            <a:endParaRPr lang="th-TH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F80C22-07AD-4D30-B695-60FB45882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294" y="23544"/>
            <a:ext cx="3871296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671598"/>
            <a:ext cx="9144000" cy="160988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ปัจจัยขัดขวาง</a:t>
            </a:r>
            <a:br>
              <a:rPr lang="th-TH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th-TH" b="1" dirty="0">
                <a:solidFill>
                  <a:srgbClr val="0070C0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การได้รับออกซิเจน</a:t>
            </a:r>
            <a:endParaRPr lang="th-TH" dirty="0">
              <a:solidFill>
                <a:srgbClr val="0070C0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151" y="865705"/>
            <a:ext cx="2185712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0706" y="847965"/>
            <a:ext cx="1849143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8613" y="876425"/>
            <a:ext cx="1968555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7444" y="4441895"/>
            <a:ext cx="1919704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09022" y="4482586"/>
            <a:ext cx="1688146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0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37774" y="2584105"/>
            <a:ext cx="1595291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0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528" y="2565438"/>
            <a:ext cx="1750875" cy="19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0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38708" y="4455983"/>
            <a:ext cx="1829441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709534" y="6592542"/>
            <a:ext cx="23901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latin typeface="Leelawadee" panose="020B0502040204020203" pitchFamily="34" charset="-34"/>
                <a:cs typeface="Leelawadee" panose="020B0502040204020203" pitchFamily="34" charset="-34"/>
              </a:rPr>
              <a:t>https://www.shutterstock.com/th</a:t>
            </a:r>
          </a:p>
          <a:p>
            <a:pPr algn="r"/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2E4E7-B5A9-4030-9B8B-356B0DE92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PIMSIRI  SSRU</a:t>
            </a:r>
            <a:endParaRPr lang="th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7CF91-CC21-4701-A6AD-CB0AC8802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04584" y="5915887"/>
            <a:ext cx="796616" cy="490599"/>
          </a:xfrm>
        </p:spPr>
        <p:txBody>
          <a:bodyPr/>
          <a:lstStyle/>
          <a:p>
            <a:fld id="{A706AEB0-D54D-4352-A5C3-E62269A43E44}" type="slidenum">
              <a:rPr lang="th-TH" smtClean="0"/>
              <a:pPr/>
              <a:t>4</a:t>
            </a:fld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6A2824-98C4-443C-A773-679981A04E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1744" y="19358"/>
            <a:ext cx="3871296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618467"/>
            <a:ext cx="8229600" cy="1066800"/>
          </a:xfrm>
        </p:spPr>
        <p:txBody>
          <a:bodyPr>
            <a:noAutofit/>
          </a:bodyPr>
          <a:lstStyle/>
          <a:p>
            <a:pPr algn="ctr"/>
            <a:br>
              <a:rPr lang="th-TH" sz="4800" b="1" dirty="0">
                <a:latin typeface="TH Baijam" pitchFamily="2" charset="-34"/>
                <a:cs typeface="TH Baijam" pitchFamily="2" charset="-34"/>
              </a:rPr>
            </a:br>
            <a:br>
              <a:rPr lang="th-TH" sz="4800" b="1" dirty="0">
                <a:latin typeface="TH Baijam" pitchFamily="2" charset="-34"/>
                <a:cs typeface="TH Baijam" pitchFamily="2" charset="-34"/>
              </a:rPr>
            </a:br>
            <a:r>
              <a:rPr lang="th-TH" sz="4800" b="1" dirty="0">
                <a:latin typeface="TH Baijam" pitchFamily="2" charset="-34"/>
                <a:cs typeface="TH Baijam" pitchFamily="2" charset="-34"/>
              </a:rPr>
              <a:t>การประเมินปัญหาการได้รับออกซิเจน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202267"/>
              </p:ext>
            </p:extLst>
          </p:nvPr>
        </p:nvGraphicFramePr>
        <p:xfrm>
          <a:off x="928661" y="2276129"/>
          <a:ext cx="7286677" cy="38528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86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959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ระบบหายใจ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96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ระบบไหลเวียนโลหิต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96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rgbClr val="00206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ระบบประสาท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301">
                <a:tc>
                  <a:txBody>
                    <a:bodyPr/>
                    <a:lstStyle/>
                    <a:p>
                      <a:pPr algn="r"/>
                      <a:r>
                        <a:rPr kumimoji="0" lang="en-US" sz="3600" b="1" kern="1200" dirty="0">
                          <a:solidFill>
                            <a:srgbClr val="002060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oxygen saturation</a:t>
                      </a:r>
                      <a:endParaRPr lang="th-TH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2442333"/>
            <a:ext cx="2844000" cy="3599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535357" y="6372167"/>
            <a:ext cx="356620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(วัฒนา พันธุ์ศักดิ์</a:t>
            </a:r>
            <a:r>
              <a:rPr lang="en-US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, 2553; Peterson, 2017</a:t>
            </a:r>
            <a:r>
              <a:rPr lang="en-US" sz="1050" dirty="0">
                <a:latin typeface="Leelawadee" panose="020B0502040204020203" pitchFamily="34" charset="-34"/>
                <a:cs typeface="Leelawadee" panose="020B0502040204020203" pitchFamily="34" charset="-34"/>
              </a:rPr>
              <a:t>)</a:t>
            </a:r>
          </a:p>
          <a:p>
            <a:pPr algn="r"/>
            <a:r>
              <a:rPr lang="en-US" sz="1050" dirty="0">
                <a:latin typeface="Leelawadee" panose="020B0502040204020203" pitchFamily="34" charset="-34"/>
                <a:cs typeface="Leelawadee" panose="020B0502040204020203" pitchFamily="34" charset="-34"/>
              </a:rPr>
              <a:t>https://www.shutterstock.com/th/search/dyspnea</a:t>
            </a:r>
            <a:endParaRPr lang="th-TH" sz="105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r"/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096280-9EF8-4AFB-9F5B-ED7A0AD5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PIMSIRI  SSRU</a:t>
            </a:r>
            <a:endParaRPr lang="th-T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CC2DF-D94F-43E0-8C46-4569939B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5</a:t>
            </a:fld>
            <a:endParaRPr lang="th-T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50839E-A0BE-497B-B562-1923CE676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704" y="0"/>
            <a:ext cx="3871296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0581" y="283464"/>
            <a:ext cx="7524003" cy="970450"/>
          </a:xfrm>
        </p:spPr>
        <p:txBody>
          <a:bodyPr>
            <a:normAutofit/>
          </a:bodyPr>
          <a:lstStyle/>
          <a:p>
            <a:r>
              <a:rPr lang="th-TH" sz="4400" b="1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ระบบหายใจ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2249424"/>
            <a:ext cx="8572560" cy="4325112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ผู้ป่วยบ่นหายใจไม่สะดวก ต้องนั่งหายใจ กระสับกระส่าย รู้สึกมึน ๆ สับสน</a:t>
            </a:r>
            <a:endParaRPr lang="en-US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หายใจเร็ว อัตราการหายใจมากกว่า 28 ครั้ง/นาที</a:t>
            </a:r>
            <a:endParaRPr lang="en-US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การหายใจไม่สม่ำเสมอ หายใจเข้าลึกกว่าหายใจออก หายใจหอบ</a:t>
            </a:r>
            <a:endParaRPr lang="en-US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หายใจเข้ามีเสียงดัง ปีกจมูกบาน</a:t>
            </a:r>
            <a:endParaRPr lang="en-US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หากพร่องออกซิเจนในระดับรุนแรง ผู้ป่วยจะหยุดหายใจ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940152" y="6515904"/>
            <a:ext cx="31193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(วัฒนา พันธุ์ศักดิ์</a:t>
            </a:r>
            <a:r>
              <a:rPr lang="en-US" sz="1400" dirty="0">
                <a:latin typeface="Leelawadee" panose="020B0502040204020203" pitchFamily="34" charset="-34"/>
                <a:cs typeface="Leelawadee" panose="020B0502040204020203" pitchFamily="34" charset="-34"/>
              </a:rPr>
              <a:t>, 2553; Peterson, 2017)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139B5-6FD5-4C36-95FF-251198E87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PIMSIRI  SSRU</a:t>
            </a:r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7A79A-EC54-44F0-B932-5506C917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7E044E-095D-4221-996B-C73AFA20B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704" y="0"/>
            <a:ext cx="3871296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476308"/>
            <a:ext cx="7524003" cy="970450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ระบบไหลเวียนโลหิต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1970641"/>
            <a:ext cx="8286808" cy="4325112"/>
          </a:xfrm>
        </p:spPr>
        <p:txBody>
          <a:bodyPr>
            <a:normAutofit/>
          </a:bodyPr>
          <a:lstStyle/>
          <a:p>
            <a:pPr algn="thaiDist"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ระดับน้อย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ปวดศีรษะ คลื่นไส้ อาเจียน ผิวหนังเริ่มซีด</a:t>
            </a:r>
            <a:endParaRPr lang="en-US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thaiDist"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ระดับปานกลาง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ชีพจรเบาเร็ว หัวใจเต้นเร็ว ความดันเลือดสูง</a:t>
            </a:r>
            <a:endParaRPr lang="en-US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thaiDist"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ระดับรุนแรง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th-TH" sz="2400" spc="20" dirty="0">
                <a:latin typeface="Leelawadee" panose="020B0502040204020203" pitchFamily="34" charset="-34"/>
                <a:cs typeface="Leelawadee" panose="020B0502040204020203" pitchFamily="34" charset="-34"/>
              </a:rPr>
              <a:t>ผิวหนังสีเขียวคล้ำ โดยเฉพาะบริเวณริมฝีปาก เล็บมือ </a:t>
            </a:r>
            <a:r>
              <a:rPr lang="th-TH" sz="2400" spc="-100" dirty="0">
                <a:latin typeface="Leelawadee" panose="020B0502040204020203" pitchFamily="34" charset="-34"/>
                <a:cs typeface="Leelawadee" panose="020B0502040204020203" pitchFamily="34" charset="-34"/>
              </a:rPr>
              <a:t>และเล็บเท้า หัวใจเต้นช้า จังหวะการเต้นไม่สม่ำเสมอ เจ็บหน้าอก ความดันโลหิต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ต่ำ เกิดภาวะหัวใจวาย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610571" y="6519446"/>
            <a:ext cx="35383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(วัฒนา พันธุ์ศักดิ์</a:t>
            </a: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, 2553; Peterson, 2017)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8C3B2-81F1-411E-9BB5-76C39AB3B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PIMSIRI  SSRU</a:t>
            </a:r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4656F-9AF1-4D9B-8111-4B7133CA5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BFADD9-857D-4FB8-B882-AE702A224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704" y="0"/>
            <a:ext cx="3871296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ระบบประสาท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85720" y="2249424"/>
            <a:ext cx="8572560" cy="4325112"/>
          </a:xfrm>
        </p:spPr>
        <p:txBody>
          <a:bodyPr>
            <a:normAutofit/>
          </a:bodyPr>
          <a:lstStyle/>
          <a:p>
            <a:pPr algn="thaiDist"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th-TH" sz="2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ระดับน้อย</a:t>
            </a:r>
            <a:r>
              <a:rPr lang="th-TH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 ง่วงนอน อ่อนเพลีย กระสับกระส่าย หงุดหงิด</a:t>
            </a:r>
            <a:endParaRPr lang="en-US" sz="28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algn="thaiDist"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8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ระดับรุนแรง </a:t>
            </a:r>
            <a:r>
              <a:rPr lang="th-TH" sz="2800" dirty="0">
                <a:latin typeface="Leelawadee" panose="020B0502040204020203" pitchFamily="34" charset="-34"/>
                <a:cs typeface="Leelawadee" panose="020B0502040204020203" pitchFamily="34" charset="-34"/>
              </a:rPr>
              <a:t>เพ้อ ชัก หมดสติ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580219" y="6550377"/>
            <a:ext cx="35383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(วัฒนา พันธุ์ศักดิ์</a:t>
            </a: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, 2553; Peterson, 2017)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76361-686B-44A0-996B-037193283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PIMSIRI  SSRU</a:t>
            </a:r>
            <a:endParaRPr lang="th-T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A9FB0-5D8D-4CB5-A217-F8467AE68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8</a:t>
            </a:fld>
            <a:endParaRPr lang="th-T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9D6E5D-05F7-4EB1-B8CE-1B18993E3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704" y="0"/>
            <a:ext cx="3871296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3360" y="389772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Arterial oxygen saturation;</a:t>
            </a:r>
            <a:r>
              <a:rPr lang="th-TH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3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SpO</a:t>
            </a:r>
            <a:r>
              <a:rPr lang="en-US" sz="3600" b="1" baseline="-25000" dirty="0">
                <a:latin typeface="Leelawadee" panose="020B0502040204020203" pitchFamily="34" charset="-34"/>
                <a:cs typeface="Leelawadee" panose="020B0502040204020203" pitchFamily="34" charset="-34"/>
              </a:rPr>
              <a:t>2</a:t>
            </a:r>
            <a:endParaRPr lang="en-US" sz="3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07504" y="1804850"/>
            <a:ext cx="6289532" cy="4325112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ค่าเปอร์เซ็นต์ความอิ่มตัวของก๊าซออกซิเจนในเลือด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ค่าปกติ</a:t>
            </a:r>
            <a:r>
              <a:rPr lang="th-TH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ไม่ควรต่ำกว่า 95</a:t>
            </a:r>
            <a:r>
              <a:rPr lang="en-US" sz="24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%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ผู้ป่วยที่มีค่า 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SpO</a:t>
            </a:r>
            <a:r>
              <a:rPr lang="en-US" sz="2400" baseline="-25000" dirty="0">
                <a:latin typeface="Leelawadee" panose="020B0502040204020203" pitchFamily="34" charset="-34"/>
                <a:cs typeface="Leelawadee" panose="020B0502040204020203" pitchFamily="34" charset="-34"/>
              </a:rPr>
              <a:t>2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 น้อยกว่า 90</a:t>
            </a:r>
            <a:r>
              <a:rPr lang="en-US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% </a:t>
            </a:r>
            <a:r>
              <a:rPr lang="th-TH" sz="2400" dirty="0">
                <a:latin typeface="Leelawadee" panose="020B0502040204020203" pitchFamily="34" charset="-34"/>
                <a:cs typeface="Leelawadee" panose="020B0502040204020203" pitchFamily="34" charset="-34"/>
              </a:rPr>
              <a:t>จะมีภาวะขาดก๊าซออกซิเจน 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(</a:t>
            </a:r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Wider &amp; </a:t>
            </a:r>
            <a:r>
              <a:rPr lang="en-US" dirty="0" err="1">
                <a:latin typeface="Leelawadee" panose="020B0502040204020203" pitchFamily="34" charset="-34"/>
                <a:cs typeface="Leelawadee" panose="020B0502040204020203" pitchFamily="34" charset="-34"/>
              </a:rPr>
              <a:t>Finkelmeur</a:t>
            </a:r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, 2000 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อ้างถึงใน วัฒนา พันธุ์ศักดิ์</a:t>
            </a:r>
            <a:r>
              <a:rPr lang="en-US" dirty="0">
                <a:latin typeface="Leelawadee" panose="020B0502040204020203" pitchFamily="34" charset="-34"/>
                <a:cs typeface="Leelawadee" panose="020B0502040204020203" pitchFamily="34" charset="-34"/>
              </a:rPr>
              <a:t>, 2553</a:t>
            </a:r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)</a:t>
            </a:r>
            <a:endParaRPr lang="en-US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endParaRPr lang="en-US" sz="2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891622" y="2779964"/>
            <a:ext cx="3370146" cy="1812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135305" y="6305567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(วัฒนา พันธุ์ศักดิ์</a:t>
            </a:r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, 2553; Peterson, 2017)</a:t>
            </a:r>
          </a:p>
          <a:p>
            <a:pPr algn="r"/>
            <a:r>
              <a:rPr lang="en-US" sz="1600" dirty="0">
                <a:latin typeface="Leelawadee" panose="020B0502040204020203" pitchFamily="34" charset="-34"/>
                <a:cs typeface="Leelawadee" panose="020B0502040204020203" pitchFamily="34" charset="-34"/>
              </a:rPr>
              <a:t>https://en.wikipedia.org/wiki/Pulse_oximetry</a:t>
            </a:r>
            <a:endParaRPr lang="th-TH" sz="16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7C078C-9560-45F4-AC0A-BC45E8A6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PIMSIRI  SSRU</a:t>
            </a:r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9025E-3DF7-43BC-B955-A5DB6B37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6AEB0-D54D-4352-A5C3-E62269A43E44}" type="slidenum">
              <a:rPr lang="th-TH" smtClean="0"/>
              <a:pPr/>
              <a:t>9</a:t>
            </a:fld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EDFF2A-BE7F-4B1A-BEB1-6CEBABD6B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704" y="0"/>
            <a:ext cx="3871296" cy="106689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943</TotalTime>
  <Words>1638</Words>
  <Application>Microsoft Office PowerPoint</Application>
  <PresentationFormat>On-screen Show (4:3)</PresentationFormat>
  <Paragraphs>252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Calibri</vt:lpstr>
      <vt:lpstr>Century Gothic</vt:lpstr>
      <vt:lpstr>Cordia New</vt:lpstr>
      <vt:lpstr>DilleniaUPC</vt:lpstr>
      <vt:lpstr>Leelawadee</vt:lpstr>
      <vt:lpstr>TH Baijam</vt:lpstr>
      <vt:lpstr>TH Mali Grade 6</vt:lpstr>
      <vt:lpstr>TH SarabunPSK</vt:lpstr>
      <vt:lpstr>Trebuchet MS</vt:lpstr>
      <vt:lpstr>Wingdings</vt:lpstr>
      <vt:lpstr>Wingdings 2</vt:lpstr>
      <vt:lpstr>Quotable</vt:lpstr>
      <vt:lpstr>   บทที่ 10  การดูแลเกี่ยวกับ ความต้องการออกซิเจน</vt:lpstr>
      <vt:lpstr>วัตถุประสงค์เชิงพฤติกรรม </vt:lpstr>
      <vt:lpstr>Discussion!!!</vt:lpstr>
      <vt:lpstr>ปัจจัยขัดขวาง การได้รับออกซิเจน</vt:lpstr>
      <vt:lpstr>  การประเมินปัญหาการได้รับออกซิเจน</vt:lpstr>
      <vt:lpstr>ระบบหายใจ</vt:lpstr>
      <vt:lpstr>ระบบไหลเวียนโลหิต</vt:lpstr>
      <vt:lpstr>ระบบประสาท</vt:lpstr>
      <vt:lpstr>Arterial oxygen saturation; SpO2</vt:lpstr>
      <vt:lpstr> การช่วยเหลือเพื่อส่งเสริม การได้รับออกซิเจนอย่างเพียงพอ</vt:lpstr>
      <vt:lpstr>Positioning</vt:lpstr>
      <vt:lpstr>Deep Breathing Exercise</vt:lpstr>
      <vt:lpstr>Effective Cough</vt:lpstr>
      <vt:lpstr>Tracheostomy Tube Suctioning</vt:lpstr>
      <vt:lpstr>PowerPoint Presentation</vt:lpstr>
      <vt:lpstr>PowerPoint Presentation</vt:lpstr>
      <vt:lpstr>อุปกรณ์/ เครื่องมือ</vt:lpstr>
      <vt:lpstr>อุปกรณ์/ เครื่องมือ</vt:lpstr>
      <vt:lpstr>หลักการปฏิบัติ</vt:lpstr>
      <vt:lpstr>PowerPoint Presentation</vt:lpstr>
      <vt:lpstr>PowerPoint Presentation</vt:lpstr>
      <vt:lpstr>Oxygen Therapy</vt:lpstr>
      <vt:lpstr>PowerPoint Presentation</vt:lpstr>
      <vt:lpstr>อุปกรณ์/ เครื่องมือ</vt:lpstr>
      <vt:lpstr>อุปกรณ์/ เครื่องมือ</vt:lpstr>
      <vt:lpstr>ข้อควรจำ</vt:lpstr>
      <vt:lpstr> เอกสารอ้างอิง </vt:lpstr>
      <vt:lpstr>คำถามท้ายบทเรียน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7  การดูแลเกี่ยวกับความต้องการออกซิเจน</dc:title>
  <dc:creator>aaa</dc:creator>
  <cp:lastModifiedBy>fahaha</cp:lastModifiedBy>
  <cp:revision>98</cp:revision>
  <dcterms:created xsi:type="dcterms:W3CDTF">2019-07-18T06:26:35Z</dcterms:created>
  <dcterms:modified xsi:type="dcterms:W3CDTF">2024-01-05T04:35:46Z</dcterms:modified>
</cp:coreProperties>
</file>