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sldIdLst>
    <p:sldId id="256" r:id="rId2"/>
    <p:sldId id="282" r:id="rId3"/>
    <p:sldId id="257" r:id="rId4"/>
    <p:sldId id="258" r:id="rId5"/>
    <p:sldId id="262" r:id="rId6"/>
    <p:sldId id="261" r:id="rId7"/>
    <p:sldId id="260" r:id="rId8"/>
    <p:sldId id="264" r:id="rId9"/>
    <p:sldId id="263" r:id="rId10"/>
    <p:sldId id="266" r:id="rId11"/>
    <p:sldId id="259" r:id="rId12"/>
    <p:sldId id="267" r:id="rId13"/>
    <p:sldId id="265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74" r:id="rId24"/>
    <p:sldId id="287" r:id="rId25"/>
    <p:sldId id="288" r:id="rId26"/>
    <p:sldId id="289" r:id="rId27"/>
    <p:sldId id="280" r:id="rId28"/>
    <p:sldId id="286" r:id="rId29"/>
    <p:sldId id="279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4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868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809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480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330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63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363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87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067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14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394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915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6EC9F-1217-4F4C-935A-5BD380F7C08D}" type="datetimeFigureOut">
              <a:rPr lang="th-TH" smtClean="0"/>
              <a:t>05/01/67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B1F51-A087-4398-9647-19C7BB52B8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672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://learnnshare.bcnpy.ac.th/index.php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5DD0C-917E-4521-9771-6E3DFBBB38F1}"/>
              </a:ext>
            </a:extLst>
          </p:cNvPr>
          <p:cNvSpPr txBox="1"/>
          <p:nvPr/>
        </p:nvSpPr>
        <p:spPr>
          <a:xfrm>
            <a:off x="1783393" y="223521"/>
            <a:ext cx="84429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CPN1109 </a:t>
            </a:r>
            <a:r>
              <a:rPr lang="th-TH" sz="44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บทที่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14</a:t>
            </a:r>
            <a:endParaRPr lang="th-TH" sz="44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44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การดูแลเกี่ยวกับอาหารและน้ำ</a:t>
            </a:r>
          </a:p>
          <a:p>
            <a:endParaRPr lang="th-TH" sz="3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57DC3-EA0C-47F0-808A-F87D17F71274}"/>
              </a:ext>
            </a:extLst>
          </p:cNvPr>
          <p:cNvSpPr txBox="1"/>
          <p:nvPr/>
        </p:nvSpPr>
        <p:spPr>
          <a:xfrm>
            <a:off x="375921" y="6550223"/>
            <a:ext cx="84429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CPN 1109 </a:t>
            </a:r>
            <a:r>
              <a:rPr lang="th-TH" sz="16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เทคนิคการช่วยเหลือดูแลบุคคลขั้นพื้นฐาน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(Basic Nursing Assistant Technique)</a:t>
            </a:r>
          </a:p>
          <a:p>
            <a:endParaRPr lang="th-TH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9B3A2-E7E9-48B8-A01B-3B0BAAF37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11" t="17182" r="46031" b="18518"/>
          <a:stretch/>
        </p:blipFill>
        <p:spPr>
          <a:xfrm>
            <a:off x="3855562" y="2007909"/>
            <a:ext cx="4298623" cy="44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177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5BB88B-3A4C-460B-AD44-DF0D84B3E161}"/>
              </a:ext>
            </a:extLst>
          </p:cNvPr>
          <p:cNvSpPr txBox="1"/>
          <p:nvPr/>
        </p:nvSpPr>
        <p:spPr>
          <a:xfrm>
            <a:off x="8126934" y="2765857"/>
            <a:ext cx="3420901" cy="175432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th-TH" sz="2800" b="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เตรียมอุปกรณ์ </a:t>
            </a:r>
          </a:p>
          <a:p>
            <a:endParaRPr lang="th-TH" sz="2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sz="240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E2B11-3CE8-4FFD-AB1C-147A33CB7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513B0-D43D-45C5-B644-8D32F76BF4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99" b="15580"/>
          <a:stretch/>
        </p:blipFill>
        <p:spPr>
          <a:xfrm>
            <a:off x="416560" y="1063659"/>
            <a:ext cx="2361883" cy="174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1F33C5-E64D-41C1-9E65-2C22B6003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9" t="27999" r="13259" b="24445"/>
          <a:stretch/>
        </p:blipFill>
        <p:spPr>
          <a:xfrm>
            <a:off x="6739878" y="991962"/>
            <a:ext cx="2272802" cy="1381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EEA32C-2F3E-493C-A783-4ED8ABF29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598" y="708225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733E1-9BD4-497A-AF70-3F614EE10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771" y="2995181"/>
            <a:ext cx="4584382" cy="325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9BBEAC-7F06-4263-B986-00578C32DBA6}"/>
              </a:ext>
            </a:extLst>
          </p:cNvPr>
          <p:cNvSpPr/>
          <p:nvPr/>
        </p:nvSpPr>
        <p:spPr>
          <a:xfrm>
            <a:off x="3217603" y="609905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http://www.nurse.up.ac.th/oldweb/document/Km/</a:t>
            </a:r>
            <a:endParaRPr lang="th-TH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163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3DE968-D97C-4258-B549-AB27780AC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53" t="28683" r="25132" b="17481"/>
          <a:stretch/>
        </p:blipFill>
        <p:spPr>
          <a:xfrm>
            <a:off x="853440" y="106680"/>
            <a:ext cx="5080000" cy="6116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61A14-59A6-4392-8572-06FE726E679E}"/>
              </a:ext>
            </a:extLst>
          </p:cNvPr>
          <p:cNvSpPr txBox="1"/>
          <p:nvPr/>
        </p:nvSpPr>
        <p:spPr>
          <a:xfrm>
            <a:off x="822960" y="5986833"/>
            <a:ext cx="508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ที่มารูปภาพ</a:t>
            </a:r>
            <a:r>
              <a:rPr lang="en-US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:http://www.lpch.go.th/lpch/uploads/20190502092939244735.pdf</a:t>
            </a:r>
            <a:endParaRPr lang="th-TH" sz="11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87D6EB-3762-48DA-9756-252EACCD9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35496"/>
            <a:ext cx="8480271" cy="6279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845A99-2B7A-4869-B8B7-01ABDA68B59D}"/>
              </a:ext>
            </a:extLst>
          </p:cNvPr>
          <p:cNvSpPr txBox="1"/>
          <p:nvPr/>
        </p:nvSpPr>
        <p:spPr>
          <a:xfrm>
            <a:off x="6177280" y="1867655"/>
            <a:ext cx="4876800" cy="30162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วิธีการใส่สายให้อาหารทางจมูก </a:t>
            </a:r>
          </a:p>
          <a:p>
            <a:pPr algn="r"/>
            <a:r>
              <a:rPr lang="th-TH" sz="2400" dirty="0">
                <a:solidFill>
                  <a:schemeClr val="bg1">
                    <a:lumMod val="9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แบ่งเป็น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 </a:t>
            </a:r>
            <a:r>
              <a:rPr lang="th-TH" sz="2400" dirty="0">
                <a:solidFill>
                  <a:schemeClr val="bg1">
                    <a:lumMod val="9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ระยะ ดังนี้</a:t>
            </a:r>
          </a:p>
          <a:p>
            <a:endParaRPr lang="th-TH" sz="2400" b="1" dirty="0">
              <a:solidFill>
                <a:srgbClr val="00206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buFont typeface="+mj-lt"/>
              <a:buAutoNum type="arabicPeriod"/>
            </a:pPr>
            <a:r>
              <a:rPr lang="th-TH" sz="2400" b="1" dirty="0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ระยะเตรียมอุปกรณ์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b="1" dirty="0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ระยะเตรียมผู้ป่วย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b="1" dirty="0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ระยะปฏิบัติการ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b="1" dirty="0">
                <a:solidFill>
                  <a:srgbClr val="00206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ระยะหลังปฏิบัติการ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92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090D4C-5EE1-456E-AA82-602E18AC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6924"/>
            <a:ext cx="5308862" cy="6341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4755D08-934D-496D-85AF-688CC3129B27}"/>
              </a:ext>
            </a:extLst>
          </p:cNvPr>
          <p:cNvSpPr/>
          <p:nvPr/>
        </p:nvSpPr>
        <p:spPr>
          <a:xfrm>
            <a:off x="182880" y="0"/>
            <a:ext cx="4236720" cy="1341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1.</a:t>
            </a:r>
            <a:r>
              <a:rPr lang="th-TH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ระยะเตรียมอุปกรณ์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CDE57D-57EA-40B9-ACB0-9A4293B5753D}"/>
              </a:ext>
            </a:extLst>
          </p:cNvPr>
          <p:cNvSpPr/>
          <p:nvPr/>
        </p:nvSpPr>
        <p:spPr>
          <a:xfrm>
            <a:off x="9728462" y="5375966"/>
            <a:ext cx="1715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ที่มารูปภาพ</a:t>
            </a:r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http://learnnshare.bcnpy.ac.th/index.</a:t>
            </a:r>
          </a:p>
          <a:p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php</a:t>
            </a:r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/File:Toolsset-gastric-feeding.png</a:t>
            </a:r>
            <a:endParaRPr lang="th-TH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6553C4-25A5-47D1-9B1C-D4282C4BF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25" y="6544029"/>
            <a:ext cx="8480271" cy="627942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AA2ED41B-8B25-477D-A11D-F84339F59DB1}"/>
              </a:ext>
            </a:extLst>
          </p:cNvPr>
          <p:cNvSpPr/>
          <p:nvPr/>
        </p:nvSpPr>
        <p:spPr>
          <a:xfrm>
            <a:off x="812067" y="1489435"/>
            <a:ext cx="1459793" cy="954620"/>
          </a:xfrm>
          <a:prstGeom prst="foldedCorne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Nasogastric</a:t>
            </a: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tube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590C65C8-8EF6-47CD-AB3A-FB43030500A2}"/>
              </a:ext>
            </a:extLst>
          </p:cNvPr>
          <p:cNvSpPr/>
          <p:nvPr/>
        </p:nvSpPr>
        <p:spPr>
          <a:xfrm>
            <a:off x="763571" y="2830555"/>
            <a:ext cx="1545996" cy="864752"/>
          </a:xfrm>
          <a:prstGeom prst="foldedCorner">
            <a:avLst/>
          </a:prstGeom>
          <a:solidFill>
            <a:srgbClr val="92D050"/>
          </a:solidFill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KY </a:t>
            </a:r>
            <a:r>
              <a:rPr lang="en-US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jel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/</a:t>
            </a:r>
          </a:p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Xylocaine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27C615B-2882-4D68-8315-2998E2F9A058}"/>
              </a:ext>
            </a:extLst>
          </p:cNvPr>
          <p:cNvSpPr/>
          <p:nvPr/>
        </p:nvSpPr>
        <p:spPr>
          <a:xfrm>
            <a:off x="763571" y="4189842"/>
            <a:ext cx="1508289" cy="994900"/>
          </a:xfrm>
          <a:prstGeom prst="foldedCorner">
            <a:avLst/>
          </a:prstGeom>
          <a:solidFill>
            <a:srgbClr val="FFC000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Asepto</a:t>
            </a:r>
            <a:endParaRPr lang="en-US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syringe</a:t>
            </a:r>
            <a:endParaRPr lang="th-TH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652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FE9515-EBAE-4F37-9554-6E755582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77" y="4173137"/>
            <a:ext cx="3895682" cy="2152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A3C79-A080-4542-BDF9-EE9F0EE87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659" y="4430191"/>
            <a:ext cx="3810330" cy="1725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709699-1EBA-44E9-94DA-6AD4D1E0DA85}"/>
              </a:ext>
            </a:extLst>
          </p:cNvPr>
          <p:cNvSpPr/>
          <p:nvPr/>
        </p:nvSpPr>
        <p:spPr>
          <a:xfrm>
            <a:off x="5467546" y="6074111"/>
            <a:ext cx="36465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http://www.suth.go.th/file/suth.pdf</a:t>
            </a:r>
            <a:endParaRPr lang="th-TH" sz="11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443AD101-9553-45AD-8332-83626FEB2C19}"/>
              </a:ext>
            </a:extLst>
          </p:cNvPr>
          <p:cNvSpPr/>
          <p:nvPr/>
        </p:nvSpPr>
        <p:spPr>
          <a:xfrm>
            <a:off x="8072285" y="2121031"/>
            <a:ext cx="4119715" cy="15837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2.</a:t>
            </a:r>
            <a:r>
              <a:rPr lang="th-TH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ระยะเตรียมผู้ป่วย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0B200C-C6DC-4C98-B751-389BF9D27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185" y="275734"/>
            <a:ext cx="4124853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AEB17B-78CB-4949-9BB4-4DBA7F9E7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09" y="6580991"/>
            <a:ext cx="8480271" cy="6340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19DE3B-3091-44EF-A0B5-B9F998D2F157}"/>
              </a:ext>
            </a:extLst>
          </p:cNvPr>
          <p:cNvSpPr/>
          <p:nvPr/>
        </p:nvSpPr>
        <p:spPr>
          <a:xfrm>
            <a:off x="2089659" y="367960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https://meded.psu.ac.th/binlaApp/class05/388_551/Basic_pediatric_procedure/index8.html</a:t>
            </a:r>
            <a:endParaRPr lang="th-TH" sz="11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80382-A7FF-4C51-9AE7-BFAED17FF584}"/>
              </a:ext>
            </a:extLst>
          </p:cNvPr>
          <p:cNvSpPr txBox="1"/>
          <p:nvPr/>
        </p:nvSpPr>
        <p:spPr>
          <a:xfrm>
            <a:off x="6863008" y="4420367"/>
            <a:ext cx="225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แจ้งให้ผู้ป่วยทราบ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9A0B4-09FE-4CF3-861D-ECA2A264E9FA}"/>
              </a:ext>
            </a:extLst>
          </p:cNvPr>
          <p:cNvSpPr txBox="1"/>
          <p:nvPr/>
        </p:nvSpPr>
        <p:spPr>
          <a:xfrm>
            <a:off x="567265" y="4145360"/>
            <a:ext cx="1489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จัดท่า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D923E-A4F8-4B4E-A437-96663699CB54}"/>
              </a:ext>
            </a:extLst>
          </p:cNvPr>
          <p:cNvSpPr txBox="1"/>
          <p:nvPr/>
        </p:nvSpPr>
        <p:spPr>
          <a:xfrm>
            <a:off x="4631754" y="322224"/>
            <a:ext cx="253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วัดตำแหน่งใส่สาย</a:t>
            </a:r>
          </a:p>
        </p:txBody>
      </p:sp>
    </p:spTree>
    <p:extLst>
      <p:ext uri="{BB962C8B-B14F-4D97-AF65-F5344CB8AC3E}">
        <p14:creationId xmlns:p14="http://schemas.microsoft.com/office/powerpoint/2010/main" val="33445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C327E-0AE2-4636-9DEB-3FB5A0196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93840"/>
            <a:ext cx="8480271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B52FB1-DC18-4EC7-808C-FEB7B4D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318453"/>
            <a:ext cx="4683760" cy="2634615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0BC73868-A19F-4A13-835F-4527CFCC2478}"/>
              </a:ext>
            </a:extLst>
          </p:cNvPr>
          <p:cNvSpPr/>
          <p:nvPr/>
        </p:nvSpPr>
        <p:spPr>
          <a:xfrm flipH="1">
            <a:off x="182880" y="1513840"/>
            <a:ext cx="3779520" cy="1468120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3. </a:t>
            </a: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ระยะปฏิบัติการ</a:t>
            </a:r>
            <a:endParaRPr lang="en-US" sz="28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D798C-FF9E-4121-AD13-139E8B9A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214" y="3350268"/>
            <a:ext cx="4252372" cy="318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EC8CDB-1B16-4E6D-988B-34439DAAFC89}"/>
              </a:ext>
            </a:extLst>
          </p:cNvPr>
          <p:cNvSpPr/>
          <p:nvPr/>
        </p:nvSpPr>
        <p:spPr>
          <a:xfrm>
            <a:off x="6529710" y="6174279"/>
            <a:ext cx="15424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ที่มารูปภาพ</a:t>
            </a:r>
            <a:r>
              <a:rPr lang="en-US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: SDU Nurse</a:t>
            </a:r>
            <a:endParaRPr lang="th-TH" sz="11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9FB62-8D33-45B8-A8F2-723331F77B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7" t="7699" r="1803" b="6155"/>
          <a:stretch/>
        </p:blipFill>
        <p:spPr>
          <a:xfrm>
            <a:off x="255286" y="3257309"/>
            <a:ext cx="4102069" cy="247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49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3E2B7-48BD-4E7E-85A1-9AC8943D1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93840"/>
            <a:ext cx="8480271" cy="63403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79B8E23-C0FC-4357-B843-53679FA4412A}"/>
              </a:ext>
            </a:extLst>
          </p:cNvPr>
          <p:cNvSpPr/>
          <p:nvPr/>
        </p:nvSpPr>
        <p:spPr>
          <a:xfrm>
            <a:off x="182880" y="2448560"/>
            <a:ext cx="3891280" cy="147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4.	ระยะหลังปฏิบัติการ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2961F-5241-4F1B-A8E1-994D07821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66" y="317281"/>
            <a:ext cx="3248534" cy="1813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0A1FAD-6F6A-4CBE-B4CE-47A3BFE80610}"/>
              </a:ext>
            </a:extLst>
          </p:cNvPr>
          <p:cNvSpPr/>
          <p:nvPr/>
        </p:nvSpPr>
        <p:spPr>
          <a:xfrm>
            <a:off x="4765040" y="1513840"/>
            <a:ext cx="6390640" cy="4074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/>
              <a:t>•	</a:t>
            </a:r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ทำความสะอาดบริเวณจมูก หรือปาก หากมีสารหล่อลื่นหรือสิ่งคัดหลั่งติดอยู่ </a:t>
            </a:r>
          </a:p>
          <a:p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•	จัดท่าให้ผู้ป่วยอยู่ในท่าที่สุขสบาย</a:t>
            </a:r>
          </a:p>
          <a:p>
            <a:r>
              <a:rPr lang="th-TH" sz="2800" dirty="0">
                <a:latin typeface="Leelawadee" panose="020B0502040204020203" pitchFamily="34" charset="-34"/>
                <a:cs typeface="Leelawadee" panose="020B0502040204020203" pitchFamily="34" charset="-34"/>
              </a:rPr>
              <a:t>•	เก็บอุปกรณ์ ล้างมือ และบันทึกรายละเอียดการให้การพยาบาลแก่ผู้ป่วย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0D20B7-EEB7-447B-AD29-974D8B978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98" y="4231799"/>
            <a:ext cx="3648004" cy="20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2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2BEDD-75ED-43BA-B4D6-2CA7336D3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id="{1F43D8EC-D4AB-47CD-B7BF-9B24514170CE}"/>
              </a:ext>
            </a:extLst>
          </p:cNvPr>
          <p:cNvSpPr/>
          <p:nvPr/>
        </p:nvSpPr>
        <p:spPr>
          <a:xfrm>
            <a:off x="2113280" y="1798320"/>
            <a:ext cx="3596640" cy="36474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Question</a:t>
            </a:r>
            <a:endParaRPr lang="th-TH" sz="4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2754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4DB39-B9D4-44E3-AAA3-377E2139F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" y="6593840"/>
            <a:ext cx="8480271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BA34C6-CE4F-4401-BBDE-1FC5E5A26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4" y="253740"/>
            <a:ext cx="3889693" cy="317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9F1CD285-7DF9-46BF-B954-1B08FC9800CC}"/>
              </a:ext>
            </a:extLst>
          </p:cNvPr>
          <p:cNvSpPr/>
          <p:nvPr/>
        </p:nvSpPr>
        <p:spPr>
          <a:xfrm>
            <a:off x="416560" y="304800"/>
            <a:ext cx="5425440" cy="14732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การให้อาหารทางสายยาง </a:t>
            </a:r>
            <a:r>
              <a:rPr lang="en-US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(Feeding)</a:t>
            </a:r>
            <a:endParaRPr lang="th-TH" sz="3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BD521-723E-42BB-8683-16E55B0F10A3}"/>
              </a:ext>
            </a:extLst>
          </p:cNvPr>
          <p:cNvSpPr txBox="1"/>
          <p:nvPr/>
        </p:nvSpPr>
        <p:spPr>
          <a:xfrm>
            <a:off x="816301" y="3429000"/>
            <a:ext cx="574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	เป็นการให้อาหารชนิดสารอาหารทดแทน หรืออาหารปั่น ผ่านทางสายยางในทางเดินอาหารเพื่อเข้าสู่ร่างกายผู้ป่วย เพื่อให้ผู้ป่วยที่ไม่สามารถรับประทานอาหารเองได้ ได้รับสารอาหารที่เพียงพอต่อความต้องการของร่างกาย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82BB9-5A73-4FFB-9EDA-56948D5A2B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08" t="2049" r="14910" b="4703"/>
          <a:stretch/>
        </p:blipFill>
        <p:spPr>
          <a:xfrm>
            <a:off x="10271759" y="3730096"/>
            <a:ext cx="1493521" cy="2007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62FA5-1091-4664-8350-BD8180FB1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943" y="3967691"/>
            <a:ext cx="2263753" cy="16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7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640C9C-5983-4C57-8D07-65CC9021D170}"/>
              </a:ext>
            </a:extLst>
          </p:cNvPr>
          <p:cNvSpPr/>
          <p:nvPr/>
        </p:nvSpPr>
        <p:spPr>
          <a:xfrm>
            <a:off x="4114800" y="2113280"/>
            <a:ext cx="3403600" cy="188976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ขั้นตอนการให้อาหารทางสายยาง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5E2E103-8D1F-4F45-9078-2D3A695A1A4B}"/>
              </a:ext>
            </a:extLst>
          </p:cNvPr>
          <p:cNvSpPr/>
          <p:nvPr/>
        </p:nvSpPr>
        <p:spPr>
          <a:xfrm>
            <a:off x="853440" y="899161"/>
            <a:ext cx="2174240" cy="137160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Fowler’s position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7727D78C-5B98-41A7-A2AD-68CE6870A491}"/>
              </a:ext>
            </a:extLst>
          </p:cNvPr>
          <p:cNvSpPr/>
          <p:nvPr/>
        </p:nvSpPr>
        <p:spPr>
          <a:xfrm>
            <a:off x="4033520" y="183910"/>
            <a:ext cx="2174240" cy="137160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Mouth care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7788786-EFA0-4ABC-AC6C-CC6D9FE50409}"/>
              </a:ext>
            </a:extLst>
          </p:cNvPr>
          <p:cNvSpPr/>
          <p:nvPr/>
        </p:nvSpPr>
        <p:spPr>
          <a:xfrm>
            <a:off x="7233920" y="396240"/>
            <a:ext cx="2407920" cy="14732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Hands washing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29B2FB6-7B9A-4E7F-8A56-8DCC77E7189E}"/>
              </a:ext>
            </a:extLst>
          </p:cNvPr>
          <p:cNvSpPr/>
          <p:nvPr/>
        </p:nvSpPr>
        <p:spPr>
          <a:xfrm>
            <a:off x="8818880" y="2321560"/>
            <a:ext cx="2306320" cy="1473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Nasogastric tube care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AF50E43-BE86-46EE-A751-AC1C7E09DAB2}"/>
              </a:ext>
            </a:extLst>
          </p:cNvPr>
          <p:cNvSpPr/>
          <p:nvPr/>
        </p:nvSpPr>
        <p:spPr>
          <a:xfrm>
            <a:off x="8143240" y="4299740"/>
            <a:ext cx="2570480" cy="1473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Test feeding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CAB34586-B696-47B0-9562-1C45EBDAA59B}"/>
              </a:ext>
            </a:extLst>
          </p:cNvPr>
          <p:cNvSpPr/>
          <p:nvPr/>
        </p:nvSpPr>
        <p:spPr>
          <a:xfrm>
            <a:off x="4145280" y="4799570"/>
            <a:ext cx="2296160" cy="1455900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Feeding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75EFDC7-2CD5-4AA7-B956-AF8790115759}"/>
              </a:ext>
            </a:extLst>
          </p:cNvPr>
          <p:cNvSpPr/>
          <p:nvPr/>
        </p:nvSpPr>
        <p:spPr>
          <a:xfrm>
            <a:off x="1000760" y="3586480"/>
            <a:ext cx="2174240" cy="14732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Medication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0343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591217-B199-438A-93C4-ED965D61A353}"/>
              </a:ext>
            </a:extLst>
          </p:cNvPr>
          <p:cNvSpPr txBox="1"/>
          <p:nvPr/>
        </p:nvSpPr>
        <p:spPr>
          <a:xfrm>
            <a:off x="1066800" y="772160"/>
            <a:ext cx="942848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การดูแลสายให้อาหารทางจมูก</a:t>
            </a:r>
          </a:p>
          <a:p>
            <a:endParaRPr lang="th-TH" sz="20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ดูแลบริเวณจมูกและช่องปาก เช็ดจมูกด้วยน้ำเกลือทุกวัน ทำความสะอาดปากและฟันอย่างน้อยวันละ 2 ครั้ง โดยให้ผู้ป่วยแปรงฟัน บ้วนปาก ถ้าไม่สามารถบ้วนปากเองได้ ให้เปลี่ยนตำแหน่งพลาสเตอร์เพื่อ</a:t>
            </a:r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ป้องกันแผลกดทับ </a:t>
            </a:r>
            <a:r>
              <a:rPr lang="th-TH" sz="24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และหมั่นสำรวจผิวหนังรอบ ๆ </a:t>
            </a:r>
            <a:r>
              <a:rPr lang="th-TH" sz="2400" dirty="0" err="1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รูจ</a:t>
            </a:r>
            <a:r>
              <a:rPr lang="th-TH" sz="24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มูกบ่อย ๆ ว่ามีบาดแผลหรือไม่</a:t>
            </a:r>
          </a:p>
          <a:p>
            <a:endParaRPr lang="th-TH" sz="24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ควร</a:t>
            </a:r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ปิดจุกสายยางให้แน่น </a:t>
            </a:r>
            <a:r>
              <a:rPr lang="th-TH" sz="24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เพื่อป้องกันอาหารจากกระเพาะอาหารไหลย้อนออกมา และภายหลังการให้อาหารควรเช็ดคราบอาหารที่ปลายจุกด้วยผ้าสะอาด</a:t>
            </a:r>
          </a:p>
          <a:p>
            <a:endParaRPr lang="th-TH" sz="24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ตรวจตำแหน่งของสาย</a:t>
            </a:r>
            <a:r>
              <a:rPr lang="th-TH" sz="24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ให้อยู่ตำแหน่งเดิมทุกครั้ง ก่อนเริ่มให้อาหาร ควรดูพลาสเตอร์ที่ติดสายกับจมูกให้ติดแน่น ระวังสายเลื่อนหรือหลุดออก</a:t>
            </a:r>
          </a:p>
        </p:txBody>
      </p:sp>
    </p:spTree>
    <p:extLst>
      <p:ext uri="{BB962C8B-B14F-4D97-AF65-F5344CB8AC3E}">
        <p14:creationId xmlns:p14="http://schemas.microsoft.com/office/powerpoint/2010/main" val="52185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DC0CFF-04A3-4835-828A-8DF7AF121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" y="0"/>
            <a:ext cx="4839389" cy="6540980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1A244F98-ED40-49B1-90E2-06E6E8724B90}"/>
              </a:ext>
            </a:extLst>
          </p:cNvPr>
          <p:cNvSpPr/>
          <p:nvPr/>
        </p:nvSpPr>
        <p:spPr>
          <a:xfrm>
            <a:off x="6807200" y="1881660"/>
            <a:ext cx="4500880" cy="10160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Stomach </a:t>
            </a:r>
            <a:r>
              <a:rPr lang="th-TH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กระเพาะอาหาร</a:t>
            </a:r>
          </a:p>
        </p:txBody>
      </p:sp>
    </p:spTree>
    <p:extLst>
      <p:ext uri="{BB962C8B-B14F-4D97-AF65-F5344CB8AC3E}">
        <p14:creationId xmlns:p14="http://schemas.microsoft.com/office/powerpoint/2010/main" val="1225405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8D60EE-816C-4EBD-B0EF-612A6CF88BE8}"/>
              </a:ext>
            </a:extLst>
          </p:cNvPr>
          <p:cNvSpPr/>
          <p:nvPr/>
        </p:nvSpPr>
        <p:spPr>
          <a:xfrm>
            <a:off x="2438400" y="264160"/>
            <a:ext cx="6116320" cy="1026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การนำสายให้อาหารทางจมูกออก </a:t>
            </a:r>
          </a:p>
          <a:p>
            <a:pPr algn="ctr"/>
            <a:r>
              <a:rPr lang="th-TH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(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Nasogastric </a:t>
            </a:r>
            <a:r>
              <a:rPr lang="en-US" sz="24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Extubation</a:t>
            </a:r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th-TH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A87CA-9792-4F3B-A834-6B1ECDE83786}"/>
              </a:ext>
            </a:extLst>
          </p:cNvPr>
          <p:cNvSpPr txBox="1"/>
          <p:nvPr/>
        </p:nvSpPr>
        <p:spPr>
          <a:xfrm>
            <a:off x="338609" y="1499604"/>
            <a:ext cx="6712640" cy="48320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บอกให้ผู้ป่วยทราบ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ล้างมือ สวมถุงมือ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ค่อย ๆ ลอกพลาสเตอร์ที่ติดกับจมูก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หมุนสาย เพื่อให้แน่ใจว่าสายไม่ติดเยื่อบุจมูก หรือสิ่งคัดหลั่งใด ๆ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ปิดปลายสายด้านนอกหรือพับ/หักสายไว้ เพื่อป้องกันน้ำในสายไหลออกขณะดึงสาย เพราะจะทำให้ ผู้ป่วยเกิดการสำลักได้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แนะนำให้ผู้ป่วยหายใจเข้าลึก ๆ และ หายใจออกช้า ๆ เพื่อช่วยให้กล้ามเนื้อคอคลายตัว ช่วยให้ดึงออกได้ง่าย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ใช้กระดาษเช็ดหน้าจับสายดึงสายออกอย่างนุ่มนวลต่อเนื่องกันจังหวะเดียว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ทำความสะอาด ตรวจดูบาดแผลใน</a:t>
            </a:r>
            <a:r>
              <a:rPr lang="th-TH" sz="22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รูจ</a:t>
            </a: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มูกและผนังกั้น</a:t>
            </a:r>
          </a:p>
          <a:p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    </a:t>
            </a:r>
            <a:r>
              <a:rPr lang="th-TH" sz="2200" b="1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รูจ</a:t>
            </a:r>
            <a:r>
              <a:rPr lang="th-TH" sz="2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มูกทั้ง 2 ข้าง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99DBC-39BA-4E99-A81F-185BD12DE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680" y="1996440"/>
            <a:ext cx="3820160" cy="286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19708D-6BEF-44D1-8288-87B6964C7DB7}"/>
              </a:ext>
            </a:extLst>
          </p:cNvPr>
          <p:cNvSpPr/>
          <p:nvPr/>
        </p:nvSpPr>
        <p:spPr>
          <a:xfrm>
            <a:off x="7218680" y="4701513"/>
            <a:ext cx="42644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ที่มารูปภาพ</a:t>
            </a:r>
            <a:r>
              <a:rPr lang="en-US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: quizizz.com/admin/quiz/5dcb6f369eaa8b001b34c029/-ng-tube</a:t>
            </a:r>
            <a:endParaRPr lang="th-TH" sz="11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061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81F5C9C5-12A9-46C0-84D0-AA9578D21C16}"/>
              </a:ext>
            </a:extLst>
          </p:cNvPr>
          <p:cNvSpPr/>
          <p:nvPr/>
        </p:nvSpPr>
        <p:spPr>
          <a:xfrm>
            <a:off x="914400" y="1031554"/>
            <a:ext cx="4033520" cy="4663440"/>
          </a:xfrm>
          <a:prstGeom prst="rightArrowCallou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Question</a:t>
            </a:r>
            <a:endParaRPr lang="th-TH" sz="32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F63B3271-7721-484B-A459-65469CA3B3B5}"/>
              </a:ext>
            </a:extLst>
          </p:cNvPr>
          <p:cNvSpPr/>
          <p:nvPr/>
        </p:nvSpPr>
        <p:spPr>
          <a:xfrm>
            <a:off x="4947920" y="238447"/>
            <a:ext cx="5706149" cy="63025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th-TH" dirty="0">
              <a:solidFill>
                <a:schemeClr val="tx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6186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96DF64C8-ED94-4E6C-8F6C-5325B27AB59A}"/>
              </a:ext>
            </a:extLst>
          </p:cNvPr>
          <p:cNvSpPr/>
          <p:nvPr/>
        </p:nvSpPr>
        <p:spPr>
          <a:xfrm>
            <a:off x="1209040" y="0"/>
            <a:ext cx="5110480" cy="272288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การสวนล้างกระเพาะอาหาร</a:t>
            </a:r>
          </a:p>
          <a:p>
            <a:pPr algn="ctr"/>
            <a:r>
              <a:rPr lang="en-US" sz="2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(Gastric lavage) </a:t>
            </a:r>
            <a:endParaRPr lang="th-TH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dirty="0"/>
          </a:p>
        </p:txBody>
      </p:sp>
      <p:sp>
        <p:nvSpPr>
          <p:cNvPr id="4" name="Flowchart: Predefined Process 3">
            <a:extLst>
              <a:ext uri="{FF2B5EF4-FFF2-40B4-BE49-F238E27FC236}">
                <a16:creationId xmlns:a16="http://schemas.microsoft.com/office/drawing/2014/main" id="{B5136D4C-D258-4C87-B3C8-0CCEE2964D24}"/>
              </a:ext>
            </a:extLst>
          </p:cNvPr>
          <p:cNvSpPr/>
          <p:nvPr/>
        </p:nvSpPr>
        <p:spPr>
          <a:xfrm>
            <a:off x="619760" y="2970771"/>
            <a:ext cx="6278880" cy="3423920"/>
          </a:xfrm>
          <a:prstGeom prst="flowChartPredefinedProcess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Leelawadee" panose="020B0502040204020203" pitchFamily="34" charset="-34"/>
                <a:cs typeface="Leelawadee" panose="020B0502040204020203" pitchFamily="34" charset="-34"/>
              </a:rPr>
              <a:t>	</a:t>
            </a:r>
            <a:r>
              <a:rPr lang="th-TH" sz="2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เป็นการสวนล้างกระเพาะอาหาร โดยการใส่สายเข้าไปในกระเพาะอาหาร ล้างด้วย 0.9% </a:t>
            </a:r>
            <a:r>
              <a:rPr lang="en-US" sz="2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NaCl </a:t>
            </a:r>
            <a:r>
              <a:rPr lang="th-TH" sz="2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ในกรณีที่รู้ว่าผู้ป่วยได้รับสารพิษชนิดใดก็จะเลือกใช้สารละลายแก้พิษ (</a:t>
            </a:r>
            <a:r>
              <a:rPr lang="en-US" sz="2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Antidote) </a:t>
            </a:r>
            <a:r>
              <a:rPr lang="th-TH" sz="20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เข้าไปล้าง การล้างกระเพาะอาหารจะได้ประโยชน์สำหรับผู้ป่วยที่กินสารพิษเข้าไปไม่เกิน 4 ชั่วโมง</a:t>
            </a:r>
            <a:endParaRPr lang="th-TH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C8537-531B-4A69-9912-63AA5A8AF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760" y="2230120"/>
            <a:ext cx="3810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63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FBA56-3EC0-4798-8E7F-B040BA76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7FA32CC3-4121-4ABF-BA82-41FE65C82966}"/>
              </a:ext>
            </a:extLst>
          </p:cNvPr>
          <p:cNvSpPr/>
          <p:nvPr/>
        </p:nvSpPr>
        <p:spPr>
          <a:xfrm>
            <a:off x="4663440" y="1513840"/>
            <a:ext cx="5902960" cy="4490720"/>
          </a:xfrm>
          <a:prstGeom prst="flowChartAlternateProcess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72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วัตถุประสงค์</a:t>
            </a:r>
          </a:p>
          <a:p>
            <a:endParaRPr lang="th-TH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1. เพื่อขจัดสารหรือยาพิษที่ดื่มเข้าไป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2. เพื่อการวินิจฉัยเลือดออกในกระเพาะอาหารและการห้ามเลือด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. เพื่อล้างกระเพาะอาหารสำหรับการตรวจโดยการส่องกล้อง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4. </a:t>
            </a:r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อื่น ๆ เช่น เตรียมผ่าตัด ตรวจเพื่อวินิจฉัยโรค</a:t>
            </a:r>
            <a:endParaRPr lang="en-US" sz="20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073C7-3A8D-440D-90EF-DA7FEBB4E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81" y="2682240"/>
            <a:ext cx="3727438" cy="2482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6872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1701A4-94F0-4AE1-BF96-5632664B1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20" y="1414021"/>
            <a:ext cx="6021371" cy="4518438"/>
          </a:xfrm>
          <a:prstGeom prst="rect">
            <a:avLst/>
          </a:prstGeom>
        </p:spPr>
      </p:pic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ABB9E3E3-E34B-445D-9FCB-56F0C602DEC7}"/>
              </a:ext>
            </a:extLst>
          </p:cNvPr>
          <p:cNvSpPr/>
          <p:nvPr/>
        </p:nvSpPr>
        <p:spPr>
          <a:xfrm>
            <a:off x="182880" y="0"/>
            <a:ext cx="5730240" cy="5831840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outerShdw blurRad="50800" dist="38100" dir="5400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การเตรียมอุปกรณ์</a:t>
            </a:r>
          </a:p>
          <a:p>
            <a:endParaRPr lang="th-TH" sz="24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1.	</a:t>
            </a:r>
            <a:r>
              <a:rPr lang="en-U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Set lavage (</a:t>
            </a:r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ชุดสวนล้างกระเพาะอาหารปลอดเชื้อ) ประกอบด้วย </a:t>
            </a:r>
          </a:p>
          <a:p>
            <a:r>
              <a:rPr lang="en-U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    Syringe </a:t>
            </a:r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สวนล้างขนาด 5</a:t>
            </a:r>
            <a:r>
              <a:rPr lang="en-U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cc.</a:t>
            </a:r>
          </a:p>
          <a:p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    ชามรูปไตขนาดใหญ่ (500 </a:t>
            </a:r>
            <a:r>
              <a:rPr lang="en-U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ml.)</a:t>
            </a:r>
          </a:p>
          <a:p>
            <a:r>
              <a:rPr lang="en-U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2.	</a:t>
            </a:r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น้ำยาที่ใช้สวนล้าง</a:t>
            </a:r>
            <a:endParaRPr lang="en-US" sz="24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3.	</a:t>
            </a:r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ถัง/ถุงขยะ</a:t>
            </a:r>
          </a:p>
          <a:p>
            <a:r>
              <a:rPr lang="th-TH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4.	ถุงมือ ผ้ากันเปื้อน</a:t>
            </a:r>
          </a:p>
        </p:txBody>
      </p:sp>
    </p:spTree>
    <p:extLst>
      <p:ext uri="{BB962C8B-B14F-4D97-AF65-F5344CB8AC3E}">
        <p14:creationId xmlns:p14="http://schemas.microsoft.com/office/powerpoint/2010/main" val="324554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48F95-9671-4FDD-B251-83B8CD13CB91}"/>
              </a:ext>
            </a:extLst>
          </p:cNvPr>
          <p:cNvSpPr/>
          <p:nvPr/>
        </p:nvSpPr>
        <p:spPr>
          <a:xfrm>
            <a:off x="182880" y="5081"/>
            <a:ext cx="4236720" cy="178816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ขั้นตอนการปฏิบัติ</a:t>
            </a:r>
            <a:endParaRPr lang="en-US" sz="28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5221C1B3-0F63-4D3E-A861-ADC62CBC3D66}"/>
              </a:ext>
            </a:extLst>
          </p:cNvPr>
          <p:cNvSpPr/>
          <p:nvPr/>
        </p:nvSpPr>
        <p:spPr>
          <a:xfrm>
            <a:off x="182880" y="1793241"/>
            <a:ext cx="5110480" cy="4747739"/>
          </a:xfrm>
          <a:prstGeom prst="foldedCorner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h-TH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sz="2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อธิบายให้ผู้ป่วยเข้าใจถึงวัตถุประสงค์ และวิธีการปฏิบัติ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ล้างมือให้สะอาด สวมถุงมือ สวมผ้ากันเปื้อน</a:t>
            </a:r>
            <a:endParaRPr lang="en-US" sz="20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จัดท่าให้ผู้ป่วยในท่า </a:t>
            </a:r>
            <a:r>
              <a:rPr lang="en-US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Fowler’s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ทดสอบว่าปลายสายอยู่ในกระเพาะจริง </a:t>
            </a:r>
            <a:endParaRPr lang="en-US" sz="20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ต่อ </a:t>
            </a:r>
            <a:r>
              <a:rPr lang="en-US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Syringe </a:t>
            </a: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สำหรับใช้สวนล้างกับสาย </a:t>
            </a:r>
            <a:r>
              <a:rPr lang="en-US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gastric tube </a:t>
            </a: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ใส่สารละลายสำหรับสวนล้าง แล้วใช้ </a:t>
            </a:r>
            <a:r>
              <a:rPr lang="en-US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syringe </a:t>
            </a: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ดูด </a:t>
            </a:r>
            <a:r>
              <a:rPr lang="en-US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content </a:t>
            </a: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ออกมาอย่างช้า ๆ จนกว่าจะดูดไม่ได้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สังเกตลักษณะสี จำนวนของสิ่งตกค้างที่ดูดออกมา ลงบันทึกลงในเอกสารของผู้ป่วย</a:t>
            </a:r>
            <a:endParaRPr lang="en-US" sz="20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เก็บอุปกรณ์ ล้างมือให้สะอาด</a:t>
            </a:r>
            <a:endParaRPr lang="en-US" sz="20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89BF5-FFE1-4D5A-8B3A-8FC8779F5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93241"/>
            <a:ext cx="5223510" cy="291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8275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C5E01B5-BBAB-42E5-8A4D-4DC9D7B5AE2F}"/>
              </a:ext>
            </a:extLst>
          </p:cNvPr>
          <p:cNvSpPr/>
          <p:nvPr/>
        </p:nvSpPr>
        <p:spPr>
          <a:xfrm>
            <a:off x="182880" y="0"/>
            <a:ext cx="6620991" cy="1676400"/>
          </a:xfrm>
          <a:prstGeom prst="flowChartDocumen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ข้อห้าม</a:t>
            </a:r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!!!</a:t>
            </a: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ในการสวนล้างกระเพาะอาหาร</a:t>
            </a:r>
            <a:endParaRPr lang="en-US" sz="28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E1702-C03C-4BED-8EBF-17FB3B375E2F}"/>
              </a:ext>
            </a:extLst>
          </p:cNvPr>
          <p:cNvSpPr/>
          <p:nvPr/>
        </p:nvSpPr>
        <p:spPr>
          <a:xfrm>
            <a:off x="182880" y="2225040"/>
            <a:ext cx="6620991" cy="934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1. </a:t>
            </a:r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ห้ามล้างกระเพาะอาหารในผู้ป่วยที่กินสารพิษประเภทกัดกร่อนอย่างแรง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289646-A7AF-4940-8A7D-DC15CB0934F5}"/>
              </a:ext>
            </a:extLst>
          </p:cNvPr>
          <p:cNvSpPr/>
          <p:nvPr/>
        </p:nvSpPr>
        <p:spPr>
          <a:xfrm>
            <a:off x="182879" y="3362960"/>
            <a:ext cx="6620991" cy="863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2. </a:t>
            </a:r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สารพิษพวกไอระเหย เช่น น้ำมันรถยนต์ ไอระเหยจะระคายเคืองต่อปอดอย่างรุนแรงเมื่อสูดดมเข้าไป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0BE998-0358-454B-80E6-EE5853C7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122" y="2200804"/>
            <a:ext cx="4707717" cy="2483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016D78-AB94-4768-B38F-F2ABB7311074}"/>
              </a:ext>
            </a:extLst>
          </p:cNvPr>
          <p:cNvSpPr/>
          <p:nvPr/>
        </p:nvSpPr>
        <p:spPr>
          <a:xfrm>
            <a:off x="182878" y="4499849"/>
            <a:ext cx="6620991" cy="81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3. </a:t>
            </a:r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ในกรณีที่กินยานอนหลับ (</a:t>
            </a:r>
            <a:r>
              <a:rPr lang="en-US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barbiturate) </a:t>
            </a:r>
            <a:r>
              <a:rPr lang="th-TH" sz="20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เกินขนาด การล้างกระเพาะอาหารอาจไม่ได้ผล </a:t>
            </a:r>
          </a:p>
        </p:txBody>
      </p:sp>
    </p:spTree>
    <p:extLst>
      <p:ext uri="{BB962C8B-B14F-4D97-AF65-F5344CB8AC3E}">
        <p14:creationId xmlns:p14="http://schemas.microsoft.com/office/powerpoint/2010/main" val="3047900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5EEA3230-8382-4187-8C3D-0BDCF4D36805}"/>
              </a:ext>
            </a:extLst>
          </p:cNvPr>
          <p:cNvSpPr/>
          <p:nvPr/>
        </p:nvSpPr>
        <p:spPr>
          <a:xfrm>
            <a:off x="6316980" y="311940"/>
            <a:ext cx="3721100" cy="195374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Question</a:t>
            </a:r>
            <a:endParaRPr lang="th-TH" sz="28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Flowchart: Multidocument 3">
            <a:extLst>
              <a:ext uri="{FF2B5EF4-FFF2-40B4-BE49-F238E27FC236}">
                <a16:creationId xmlns:a16="http://schemas.microsoft.com/office/drawing/2014/main" id="{FCC3B398-0B87-445F-BB56-077067857755}"/>
              </a:ext>
            </a:extLst>
          </p:cNvPr>
          <p:cNvSpPr/>
          <p:nvPr/>
        </p:nvSpPr>
        <p:spPr>
          <a:xfrm>
            <a:off x="576580" y="3187220"/>
            <a:ext cx="5740400" cy="3035780"/>
          </a:xfrm>
          <a:prstGeom prst="flowChartMultidocumen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Flowchart: Multidocument 4">
            <a:extLst>
              <a:ext uri="{FF2B5EF4-FFF2-40B4-BE49-F238E27FC236}">
                <a16:creationId xmlns:a16="http://schemas.microsoft.com/office/drawing/2014/main" id="{B690D193-8EC9-432E-8EED-78B5E1800B61}"/>
              </a:ext>
            </a:extLst>
          </p:cNvPr>
          <p:cNvSpPr/>
          <p:nvPr/>
        </p:nvSpPr>
        <p:spPr>
          <a:xfrm>
            <a:off x="6766560" y="3187220"/>
            <a:ext cx="4632960" cy="2621280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4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BC0A6-075D-4AE1-8F98-A966B6C7B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260" y="173057"/>
            <a:ext cx="2956560" cy="2553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677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8DBD8D-7C59-43E8-8EC2-C0B537A823DE}"/>
              </a:ext>
            </a:extLst>
          </p:cNvPr>
          <p:cNvSpPr/>
          <p:nvPr/>
        </p:nvSpPr>
        <p:spPr>
          <a:xfrm>
            <a:off x="3268303" y="2905780"/>
            <a:ext cx="5655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https://youtu.be/yMW5iM-god8</a:t>
            </a:r>
            <a:endParaRPr lang="th-TH" sz="28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15075-BF3B-420A-84A1-81AE92EFE526}"/>
              </a:ext>
            </a:extLst>
          </p:cNvPr>
          <p:cNvSpPr/>
          <p:nvPr/>
        </p:nvSpPr>
        <p:spPr>
          <a:xfrm>
            <a:off x="1863204" y="3975854"/>
            <a:ext cx="8957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https://www.youtube.com/watch?v=93oAYQ3M2dA</a:t>
            </a:r>
            <a:endParaRPr lang="th-TH" sz="28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1" name="Callout: Double Bent Line with Border and Accent Bar 10">
            <a:extLst>
              <a:ext uri="{FF2B5EF4-FFF2-40B4-BE49-F238E27FC236}">
                <a16:creationId xmlns:a16="http://schemas.microsoft.com/office/drawing/2014/main" id="{222CC65A-AFB1-42D3-A0F7-13D3E1A5985C}"/>
              </a:ext>
            </a:extLst>
          </p:cNvPr>
          <p:cNvSpPr/>
          <p:nvPr/>
        </p:nvSpPr>
        <p:spPr>
          <a:xfrm>
            <a:off x="2082800" y="690881"/>
            <a:ext cx="1483360" cy="944880"/>
          </a:xfrm>
          <a:prstGeom prst="accentBorderCallout3">
            <a:avLst>
              <a:gd name="adj1" fmla="val 18750"/>
              <a:gd name="adj2" fmla="val -8333"/>
              <a:gd name="adj3" fmla="val 25202"/>
              <a:gd name="adj4" fmla="val -43379"/>
              <a:gd name="adj5" fmla="val 104301"/>
              <a:gd name="adj6" fmla="val -44064"/>
              <a:gd name="adj7" fmla="val 237694"/>
              <a:gd name="adj8" fmla="val 58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VDO</a:t>
            </a:r>
            <a:endParaRPr lang="th-TH" sz="28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4993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Flowchart: Card 2">
            <a:extLst>
              <a:ext uri="{FF2B5EF4-FFF2-40B4-BE49-F238E27FC236}">
                <a16:creationId xmlns:a16="http://schemas.microsoft.com/office/drawing/2014/main" id="{C59CF3B5-DAE8-4C71-9888-F36F14577E42}"/>
              </a:ext>
            </a:extLst>
          </p:cNvPr>
          <p:cNvSpPr/>
          <p:nvPr/>
        </p:nvSpPr>
        <p:spPr>
          <a:xfrm>
            <a:off x="208280" y="0"/>
            <a:ext cx="7650480" cy="615696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เอกสารอ้างอิง</a:t>
            </a:r>
          </a:p>
          <a:p>
            <a:pPr algn="ctr"/>
            <a:endParaRPr lang="th-TH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sz="2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จิรวรรณ  มาลา  และ</a:t>
            </a:r>
            <a:r>
              <a:rPr lang="th-TH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พัส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มณฑ์</a:t>
            </a:r>
            <a:r>
              <a:rPr lang="th-TH" sz="1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   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คุ้มทวีพร,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(2008).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การจัดการความรู้</a:t>
            </a:r>
            <a:r>
              <a:rPr lang="th-TH" sz="1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เรื่อง ความก้าวหน้าในการจัดการเรียน	การสอนวิชาทักษะพื้นฐานทางการพยาบาล. คณะพยาบาลศาสตร์ มหาวิทยาลัยมหิดล.</a:t>
            </a:r>
          </a:p>
          <a:p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เตือนใจ เจริญบุตร.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(2559).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การลดความเสี่ยงจากการใส่สายยางให้อาหารทางจมูก.</a:t>
            </a:r>
            <a:r>
              <a:rPr lang="th-TH" sz="14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วารสารพยาบาลตำรวจ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8(2). 	231-238.</a:t>
            </a:r>
          </a:p>
          <a:p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รวี</a:t>
            </a:r>
            <a:r>
              <a:rPr lang="th-TH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วรร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ณ ศรีเพ็ญ. (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2557).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บทที่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6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การประเมินลการดูแล ช่วยเหลือบุคคลที่มีปัญหาเกี่ยวกับการได้รับสาอาหาร และ	สารน้ำ (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assessment and caring of a client’s nutritional problem).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ใน สุปราณี เสนาด</a:t>
            </a:r>
            <a:r>
              <a:rPr lang="th-TH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ิสัย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และ 	</a:t>
            </a:r>
            <a:r>
              <a:rPr lang="th-TH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วรร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ณภา ประไพพาน</a:t>
            </a:r>
            <a:r>
              <a:rPr lang="th-TH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ิช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. (2554). บทที่ 19 การพยาบาลผู้ป่วยที่มีอาการและอาการแสดงที่ผิดปกติของระบบ	ทางเดินอาหาร. ใน การพยาบาลพื้นฐานแนวคิดการปฏิบัติ (พิมพ์ครั้งที่ 13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หน้า 549-566). กรุงเทพฯ: 	บริษัท จุดทอง จำกัด</a:t>
            </a:r>
            <a:endParaRPr lang="en-US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สุมาลี โพธิ์ทอง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แน่งน้อย สมเจริญ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และ อภิสรา จังพาน</a:t>
            </a:r>
            <a:r>
              <a:rPr lang="th-TH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ิช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การพยาบาลพื้นฐาน เล่ม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1 (fundamental of nursing 	I) (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หน้า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174).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กรุงเทพฯ: บริษัท บพิธการพิมพ์ จำกัด</a:t>
            </a:r>
            <a:endParaRPr lang="en-US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Fletcher, J. (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2011).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Nutrition: Safe practice in </a:t>
            </a:r>
            <a:r>
              <a:rPr lang="en-US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adultenteral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tube feeding. </a:t>
            </a:r>
            <a:r>
              <a:rPr lang="en-US" sz="14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British Journal of 	Nursing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20(9)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1236-1239.</a:t>
            </a:r>
            <a:endParaRPr lang="en-US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en-US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Stepter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C. R. (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2012).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Maintaining placement </a:t>
            </a:r>
            <a:r>
              <a:rPr lang="en-US" sz="1400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oftemporary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 enteral feeding tubes in adults: A 	critical appraisal of the evidence. </a:t>
            </a:r>
            <a:r>
              <a:rPr lang="en-US" sz="14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MEDSURG Nursing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21(2)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61-69.</a:t>
            </a:r>
            <a:endParaRPr lang="th-TH" sz="1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E43C5-78C4-40FA-A351-7A79C4265A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75" t="6613" r="13279" b="3548"/>
          <a:stretch/>
        </p:blipFill>
        <p:spPr>
          <a:xfrm>
            <a:off x="9945832" y="4663440"/>
            <a:ext cx="2246168" cy="201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14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1C9E5-8839-42E5-BACA-4E9DBF74C67C}"/>
              </a:ext>
            </a:extLst>
          </p:cNvPr>
          <p:cNvSpPr txBox="1"/>
          <p:nvPr/>
        </p:nvSpPr>
        <p:spPr>
          <a:xfrm>
            <a:off x="416561" y="308672"/>
            <a:ext cx="697405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วัตถุประสงค์การเรียนรู้</a:t>
            </a:r>
          </a:p>
          <a:p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buFont typeface="+mj-lt"/>
              <a:buAutoNum type="arabicPeriod"/>
            </a:pP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บอกเหตุผลของการใส่สายให้อาหารทางจมูกได้ </a:t>
            </a:r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(Nasogastric intubation/Nasogastric tube insertion)</a:t>
            </a:r>
            <a:endParaRPr lang="th-TH" sz="28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buFont typeface="+mj-lt"/>
              <a:buAutoNum type="arabicPeriod"/>
            </a:pP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อธิบายขั้นตอนการใส่(</a:t>
            </a:r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Insertion)</a:t>
            </a: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และถอด</a:t>
            </a:r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(Remove) </a:t>
            </a: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สายอาหารทางจมูกได้ถูกวิธี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อธิบายการให้อาหารทางสายยาง </a:t>
            </a:r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(Feeding) </a:t>
            </a: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ได้ถูกขั้นตอน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สามารถบอกขั้นตอนและเหตุผลของการสวนล้างกระเพาะอาหารได้อย่างถูกต้อง</a:t>
            </a:r>
            <a:endParaRPr lang="th-TH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FF3D0-1B16-4544-A3E5-4E5D179B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07" y="1950370"/>
            <a:ext cx="4125959" cy="2743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F30D3-0218-4A3A-BC55-A239B73BC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85" y="6544029"/>
            <a:ext cx="8480271" cy="6279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428161-0E9B-4889-8506-E2E09EC28B87}"/>
              </a:ext>
            </a:extLst>
          </p:cNvPr>
          <p:cNvSpPr/>
          <p:nvPr/>
        </p:nvSpPr>
        <p:spPr>
          <a:xfrm>
            <a:off x="8647522" y="4563328"/>
            <a:ext cx="32302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ที่มารูปภาพ</a:t>
            </a:r>
            <a:r>
              <a:rPr lang="en-US" sz="1100" dirty="0">
                <a:latin typeface="Leelawadee" panose="020B0502040204020203" pitchFamily="34" charset="-34"/>
                <a:cs typeface="Leelawadee" panose="020B0502040204020203" pitchFamily="34" charset="-34"/>
              </a:rPr>
              <a:t>: http://www.huahinmedic.com</a:t>
            </a:r>
            <a:endParaRPr lang="th-TH" sz="11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5529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FDA76-2E1B-44CE-9426-984D2D39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D736D-BEED-49DB-AC95-2C635C62B014}"/>
              </a:ext>
            </a:extLst>
          </p:cNvPr>
          <p:cNvSpPr txBox="1"/>
          <p:nvPr/>
        </p:nvSpPr>
        <p:spPr>
          <a:xfrm>
            <a:off x="701040" y="653504"/>
            <a:ext cx="8971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Any Question?</a:t>
            </a:r>
            <a:endParaRPr lang="th-TH" sz="9600" b="1" dirty="0">
              <a:solidFill>
                <a:schemeClr val="accent1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11268-66A0-4F34-95BB-5BFD9E307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847" y="2351981"/>
            <a:ext cx="3791833" cy="2813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D3BC13-7182-4CA9-8642-D9FC1DC4D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27" y="5144809"/>
            <a:ext cx="4460240" cy="155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84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05999-F756-4BED-A016-5093762D825E}"/>
              </a:ext>
            </a:extLst>
          </p:cNvPr>
          <p:cNvSpPr txBox="1"/>
          <p:nvPr/>
        </p:nvSpPr>
        <p:spPr>
          <a:xfrm>
            <a:off x="487680" y="449184"/>
            <a:ext cx="94284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วัตถุประสงค์การใส่สายให้อาหาร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(Nasogastric intubation/Nasogastric insertion)</a:t>
            </a:r>
            <a:endParaRPr lang="th-TH" sz="32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th-TH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BD856-2A30-4797-9F64-3E96900F2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27" b="4421"/>
          <a:stretch/>
        </p:blipFill>
        <p:spPr>
          <a:xfrm>
            <a:off x="854074" y="2204720"/>
            <a:ext cx="3606166" cy="36169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AFE85F-FF17-4D6B-A8DC-E82FCA141D01}"/>
              </a:ext>
            </a:extLst>
          </p:cNvPr>
          <p:cNvSpPr/>
          <p:nvPr/>
        </p:nvSpPr>
        <p:spPr>
          <a:xfrm>
            <a:off x="381000" y="5579795"/>
            <a:ext cx="2824480" cy="643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ที่มารูปภาพ</a:t>
            </a:r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: https://www.si.mahidol.ac.th/th/division/hph/admin/news_files/469_49_1.pdf</a:t>
            </a:r>
            <a:endParaRPr lang="th-TH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966FB-BC5C-41F1-879A-F89397D8D738}"/>
              </a:ext>
            </a:extLst>
          </p:cNvPr>
          <p:cNvSpPr txBox="1"/>
          <p:nvPr/>
        </p:nvSpPr>
        <p:spPr>
          <a:xfrm>
            <a:off x="4542153" y="2407920"/>
            <a:ext cx="73755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เพื่อให้อาหาร น้ำ และยา</a:t>
            </a:r>
          </a:p>
          <a:p>
            <a:endParaRPr lang="th-TH" sz="28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เพื่อดูดน้ำย่อย และก๊าซออกจากกระเพาะ (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gastric suction)</a:t>
            </a:r>
          </a:p>
          <a:p>
            <a:endParaRPr lang="th-TH" sz="28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เพื่อล้างกระเพาะอาหาร (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Gastric lavage/ Irrigation)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B2EE8-06DA-42C3-9DA5-0F32A059B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18" y="6593840"/>
            <a:ext cx="848027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5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F5F26A-F161-4F82-BD53-DD65AE80AD61}"/>
              </a:ext>
            </a:extLst>
          </p:cNvPr>
          <p:cNvSpPr/>
          <p:nvPr/>
        </p:nvSpPr>
        <p:spPr>
          <a:xfrm>
            <a:off x="5660684" y="5587340"/>
            <a:ext cx="3077457" cy="5548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467C9F-F6F3-4CFC-AF52-7F964052C35D}"/>
              </a:ext>
            </a:extLst>
          </p:cNvPr>
          <p:cNvSpPr/>
          <p:nvPr/>
        </p:nvSpPr>
        <p:spPr>
          <a:xfrm>
            <a:off x="4347920" y="1635761"/>
            <a:ext cx="4056899" cy="59823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BC6F53-855D-4FFB-849D-301B844C1EDA}"/>
              </a:ext>
            </a:extLst>
          </p:cNvPr>
          <p:cNvSpPr/>
          <p:nvPr/>
        </p:nvSpPr>
        <p:spPr>
          <a:xfrm>
            <a:off x="464676" y="2290504"/>
            <a:ext cx="3802524" cy="6157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8A6487-F974-4BCB-A550-059FF425D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920" y="2290504"/>
            <a:ext cx="3962399" cy="284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BE095-D52B-45D0-880C-9E15B8FB9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8" t="10439"/>
          <a:stretch/>
        </p:blipFill>
        <p:spPr>
          <a:xfrm>
            <a:off x="692877" y="2974032"/>
            <a:ext cx="3181907" cy="284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B5D5D9-95DA-4FE4-A853-5CC515B3A316}"/>
              </a:ext>
            </a:extLst>
          </p:cNvPr>
          <p:cNvSpPr/>
          <p:nvPr/>
        </p:nvSpPr>
        <p:spPr>
          <a:xfrm>
            <a:off x="345440" y="162561"/>
            <a:ext cx="778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ชนิดของการใส่สายให้อาหาร</a:t>
            </a:r>
          </a:p>
          <a:p>
            <a:endParaRPr lang="th-TH" sz="2400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การใส่สายเข้าไปในกระเพาะอาหารสามารถใส่ผ่านเข้าไปได้หลายทาง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C3AE7-FF38-4DF4-9BA1-3B4076C9D07E}"/>
              </a:ext>
            </a:extLst>
          </p:cNvPr>
          <p:cNvSpPr txBox="1"/>
          <p:nvPr/>
        </p:nvSpPr>
        <p:spPr>
          <a:xfrm>
            <a:off x="464676" y="2290504"/>
            <a:ext cx="399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Orogastric intubation</a:t>
            </a:r>
            <a:endParaRPr lang="th-TH" sz="28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th-TH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CAA44-FA01-4812-9455-3EF2213FCC69}"/>
              </a:ext>
            </a:extLst>
          </p:cNvPr>
          <p:cNvSpPr/>
          <p:nvPr/>
        </p:nvSpPr>
        <p:spPr>
          <a:xfrm>
            <a:off x="1040572" y="5818832"/>
            <a:ext cx="2413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http://ispub.com/IJA/30/2/14062</a:t>
            </a:r>
            <a:endParaRPr lang="th-TH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A11E3-6998-494E-870C-9A4AF58B7CDD}"/>
              </a:ext>
            </a:extLst>
          </p:cNvPr>
          <p:cNvSpPr txBox="1"/>
          <p:nvPr/>
        </p:nvSpPr>
        <p:spPr>
          <a:xfrm>
            <a:off x="4347920" y="1661904"/>
            <a:ext cx="4277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Nasogastric intubation </a:t>
            </a:r>
            <a:endParaRPr lang="th-TH" sz="28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th-TH" sz="2000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49FD7-459B-4F55-B931-1F1A23DF9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073" y="2233999"/>
            <a:ext cx="3008754" cy="3723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E0F6C8-FE82-4E77-8DE5-4E32E3AEA687}"/>
              </a:ext>
            </a:extLst>
          </p:cNvPr>
          <p:cNvSpPr txBox="1"/>
          <p:nvPr/>
        </p:nvSpPr>
        <p:spPr>
          <a:xfrm>
            <a:off x="5660684" y="5587340"/>
            <a:ext cx="340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Nasojejunal</a:t>
            </a:r>
            <a:r>
              <a:rPr lang="en-US" sz="2800" b="1" dirty="0">
                <a:solidFill>
                  <a:srgbClr val="7030A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tube</a:t>
            </a:r>
            <a:endParaRPr lang="th-TH" sz="2800" b="1" dirty="0">
              <a:solidFill>
                <a:srgbClr val="7030A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endParaRPr lang="th-TH" sz="2400" dirty="0">
              <a:solidFill>
                <a:srgbClr val="7030A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E3140A-9323-4D00-80FE-8DCD2667D663}"/>
              </a:ext>
            </a:extLst>
          </p:cNvPr>
          <p:cNvSpPr/>
          <p:nvPr/>
        </p:nvSpPr>
        <p:spPr>
          <a:xfrm>
            <a:off x="9316161" y="5904278"/>
            <a:ext cx="2915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https://psnet.ahrq.gov/web-mm/wheres-feeding-tube</a:t>
            </a:r>
            <a:endParaRPr lang="th-TH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E7C4FB-5CB3-438C-BA47-09DA04AAC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02" y="6555569"/>
            <a:ext cx="848027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9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444AD-2309-407A-A254-EB2DE024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210" y="1661161"/>
            <a:ext cx="2546780" cy="4015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BD3C3C-27AD-40A2-BEE3-209E68828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619" r="-1859"/>
          <a:stretch/>
        </p:blipFill>
        <p:spPr>
          <a:xfrm>
            <a:off x="882191" y="2081557"/>
            <a:ext cx="4697105" cy="386528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D3435F-7FED-465E-B704-2A6EBB9196FD}"/>
              </a:ext>
            </a:extLst>
          </p:cNvPr>
          <p:cNvSpPr/>
          <p:nvPr/>
        </p:nvSpPr>
        <p:spPr>
          <a:xfrm>
            <a:off x="5608320" y="2407504"/>
            <a:ext cx="3308749" cy="6340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358C80-17F0-4B7A-B49C-3DC00CAC84E6}"/>
              </a:ext>
            </a:extLst>
          </p:cNvPr>
          <p:cNvSpPr/>
          <p:nvPr/>
        </p:nvSpPr>
        <p:spPr>
          <a:xfrm>
            <a:off x="1591103" y="1413125"/>
            <a:ext cx="3208122" cy="6287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47AF1-105A-4236-9BB0-4445AA563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544" y="3923667"/>
            <a:ext cx="2579666" cy="1752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2C8A3A-D175-462E-B461-CA1F642FDAED}"/>
              </a:ext>
            </a:extLst>
          </p:cNvPr>
          <p:cNvSpPr/>
          <p:nvPr/>
        </p:nvSpPr>
        <p:spPr>
          <a:xfrm>
            <a:off x="416560" y="314386"/>
            <a:ext cx="5191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ชนิดของการใส่สายให้อาหาร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B9BF9-2C5B-4782-BF03-451A4A479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611" y="5637851"/>
            <a:ext cx="3056149" cy="2611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470CF4-2CE0-4223-AB4E-B37DB2E3925D}"/>
              </a:ext>
            </a:extLst>
          </p:cNvPr>
          <p:cNvSpPr/>
          <p:nvPr/>
        </p:nvSpPr>
        <p:spPr>
          <a:xfrm>
            <a:off x="5919436" y="5636902"/>
            <a:ext cx="2407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Leelawadee" panose="020B0502040204020203" pitchFamily="34" charset="-34"/>
                <a:cs typeface="Leelawadee" panose="020B0502040204020203" pitchFamily="34" charset="-34"/>
              </a:rPr>
              <a:t>https://www.medicinenet.com/is_a_peg_tube_and_j_tube_the_same/article.htm</a:t>
            </a:r>
            <a:endParaRPr lang="th-TH" sz="10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3510B4-A894-4E60-991D-B1CFCC36804D}"/>
              </a:ext>
            </a:extLst>
          </p:cNvPr>
          <p:cNvSpPr/>
          <p:nvPr/>
        </p:nvSpPr>
        <p:spPr>
          <a:xfrm>
            <a:off x="1591103" y="1461106"/>
            <a:ext cx="3208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Jejunostomy tube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67FEBB-A2E5-4BD1-A0C8-A589E9E0668C}"/>
              </a:ext>
            </a:extLst>
          </p:cNvPr>
          <p:cNvSpPr/>
          <p:nvPr/>
        </p:nvSpPr>
        <p:spPr>
          <a:xfrm>
            <a:off x="949279" y="5785878"/>
            <a:ext cx="4126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Leelawadee" panose="020B0502040204020203" pitchFamily="34" charset="-34"/>
                <a:cs typeface="Leelawadee" panose="020B0502040204020203" pitchFamily="34" charset="-34"/>
              </a:rPr>
              <a:t>https://www.cirse.org/patients/ir-procedures/jejunostomy/</a:t>
            </a:r>
            <a:endParaRPr lang="th-TH" sz="12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AB0E04-0D5E-4825-9DFE-6E160CE77DAA}"/>
              </a:ext>
            </a:extLst>
          </p:cNvPr>
          <p:cNvCxnSpPr/>
          <p:nvPr/>
        </p:nvCxnSpPr>
        <p:spPr>
          <a:xfrm>
            <a:off x="1046480" y="5676584"/>
            <a:ext cx="1148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78DA0C-E7BA-4AED-BD20-E5FACBB112E9}"/>
              </a:ext>
            </a:extLst>
          </p:cNvPr>
          <p:cNvCxnSpPr/>
          <p:nvPr/>
        </p:nvCxnSpPr>
        <p:spPr>
          <a:xfrm>
            <a:off x="1046480" y="5262880"/>
            <a:ext cx="1056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4915C6-EAE7-4C70-89EC-A91C8BD80710}"/>
              </a:ext>
            </a:extLst>
          </p:cNvPr>
          <p:cNvCxnSpPr/>
          <p:nvPr/>
        </p:nvCxnSpPr>
        <p:spPr>
          <a:xfrm>
            <a:off x="1046480" y="4643120"/>
            <a:ext cx="1148080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2DCF0A-E7CB-4839-9D49-D7708F212D5F}"/>
              </a:ext>
            </a:extLst>
          </p:cNvPr>
          <p:cNvCxnSpPr/>
          <p:nvPr/>
        </p:nvCxnSpPr>
        <p:spPr>
          <a:xfrm>
            <a:off x="1046480" y="2946368"/>
            <a:ext cx="105664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EFCD42-2FDE-4CC7-8A26-0230CCD14B0E}"/>
              </a:ext>
            </a:extLst>
          </p:cNvPr>
          <p:cNvCxnSpPr/>
          <p:nvPr/>
        </p:nvCxnSpPr>
        <p:spPr>
          <a:xfrm>
            <a:off x="1046480" y="4998720"/>
            <a:ext cx="1239520" cy="0"/>
          </a:xfrm>
          <a:prstGeom prst="line">
            <a:avLst/>
          </a:prstGeom>
          <a:ln>
            <a:solidFill>
              <a:srgbClr val="FA4CF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38602CB-2CA0-439B-AB87-5D3E17B15493}"/>
              </a:ext>
            </a:extLst>
          </p:cNvPr>
          <p:cNvSpPr/>
          <p:nvPr/>
        </p:nvSpPr>
        <p:spPr>
          <a:xfrm>
            <a:off x="5684166" y="2462914"/>
            <a:ext cx="3203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Gastrostomy tube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1F104A-8AFB-42D6-B9F3-53E62EB87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09" y="6576841"/>
            <a:ext cx="8480271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2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BE013-617F-423F-90CE-CD0970465B44}"/>
              </a:ext>
            </a:extLst>
          </p:cNvPr>
          <p:cNvSpPr txBox="1"/>
          <p:nvPr/>
        </p:nvSpPr>
        <p:spPr>
          <a:xfrm>
            <a:off x="416560" y="254000"/>
            <a:ext cx="10038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Nasogastric intubation/Nasogastric tube insertion</a:t>
            </a:r>
          </a:p>
          <a:p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การใส่สายจากจมูกลงสู่กระเพาะอาหาร</a:t>
            </a:r>
          </a:p>
          <a:p>
            <a:endParaRPr lang="th-TH" sz="2800" b="1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หมายถึง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การใส่สายจากจมูกถึงกระเพาะอาหาร โดยใส่เข้าทางช่อง</a:t>
            </a:r>
            <a:r>
              <a:rPr lang="th-TH" sz="2800" dirty="0" err="1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รูจ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มูกผ่านหลอดอาหาร (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esophagus)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ถึงกระเพาะอาหาร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EB507-F571-443D-BB81-F1DD365D6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795" y="2527939"/>
            <a:ext cx="6866409" cy="3742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537313-0AF0-4002-BBD7-99825408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4029"/>
            <a:ext cx="8480271" cy="6279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CCF329-868B-41CD-AB33-0D05141AA0C9}"/>
              </a:ext>
            </a:extLst>
          </p:cNvPr>
          <p:cNvSpPr txBox="1"/>
          <p:nvPr/>
        </p:nvSpPr>
        <p:spPr>
          <a:xfrm>
            <a:off x="3220720" y="6057458"/>
            <a:ext cx="605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ที่มารูปภาพ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: http://thainurseclub.blogspot.com/2014/06/gastric-lavage.html</a:t>
            </a:r>
            <a:endParaRPr lang="th-TH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244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A0CEB-5E44-47BD-85CA-8FEC6BB7FF2C}"/>
              </a:ext>
            </a:extLst>
          </p:cNvPr>
          <p:cNvSpPr txBox="1"/>
          <p:nvPr/>
        </p:nvSpPr>
        <p:spPr>
          <a:xfrm>
            <a:off x="2747381" y="2405793"/>
            <a:ext cx="9261740" cy="309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ผู้ป่วยรับประทานอาหารทางปากไม่ได้ 5-7 วัน และมีภาวะ</a:t>
            </a:r>
            <a:r>
              <a:rPr lang="th-TH" sz="2200" b="1" dirty="0" err="1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ทุพโภชนาการ</a:t>
            </a:r>
            <a:endParaRPr lang="th-TH" sz="22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ผู้ป่วยไม่รู้สึกตัว (</a:t>
            </a:r>
            <a:r>
              <a:rPr lang="en-US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Unconscious patients)</a:t>
            </a:r>
            <a:endParaRPr lang="th-TH" sz="22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ผู้ป่วยมีปัญหาการกลืน (</a:t>
            </a:r>
            <a:r>
              <a:rPr lang="en-US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Swallowing disorders)</a:t>
            </a:r>
            <a:endParaRPr lang="th-TH" sz="22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ผู้ป่วยมีปัญหาเกี่ยวกับลำไส้ล้มเหลวบางส่วน (</a:t>
            </a:r>
            <a:r>
              <a:rPr lang="en-US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Partial intestinal failure)</a:t>
            </a:r>
            <a:endParaRPr lang="th-TH" sz="22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ผู้ป่วยโรคทางจิตเวช เช่น  </a:t>
            </a:r>
            <a:r>
              <a:rPr lang="en-US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anorexia nervosa</a:t>
            </a:r>
            <a:endParaRPr lang="th-TH" sz="22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22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ผู้ป่วยหลังผ่าตัดทางเดินอาหาร  </a:t>
            </a:r>
            <a:r>
              <a:rPr lang="th-TH" sz="2200" b="1" u="sng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เพื่อระบาย </a:t>
            </a:r>
            <a:r>
              <a:rPr lang="en-US" sz="2200" b="1" u="sng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gastric content</a:t>
            </a:r>
            <a:endParaRPr lang="th-TH" sz="22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D4852E-8AFD-4F21-9292-C7EAD43D367F}"/>
              </a:ext>
            </a:extLst>
          </p:cNvPr>
          <p:cNvSpPr txBox="1"/>
          <p:nvPr/>
        </p:nvSpPr>
        <p:spPr>
          <a:xfrm>
            <a:off x="3025140" y="162561"/>
            <a:ext cx="6847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ข้อบ่งชี้ในการให้อาหารทางสายยาง </a:t>
            </a:r>
          </a:p>
          <a:p>
            <a:pPr algn="ctr"/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Indications for enteral feeding)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996F0-08B5-4B2D-91CF-C5EC5D387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85" y="6553200"/>
            <a:ext cx="8480271" cy="627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8E03E-7E0C-4AB9-A85B-DEE958FAB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85" y="162561"/>
            <a:ext cx="2369796" cy="215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39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0A27F1-D24D-4213-9914-29673AF93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t="13738" r="20852" b="12481"/>
          <a:stretch/>
        </p:blipFill>
        <p:spPr>
          <a:xfrm>
            <a:off x="10820400" y="162561"/>
            <a:ext cx="1188720" cy="147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-Shape 6">
            <a:extLst>
              <a:ext uri="{FF2B5EF4-FFF2-40B4-BE49-F238E27FC236}">
                <a16:creationId xmlns:a16="http://schemas.microsoft.com/office/drawing/2014/main" id="{A52C3153-0C0F-4243-8553-75D9F0C2176D}"/>
              </a:ext>
            </a:extLst>
          </p:cNvPr>
          <p:cNvSpPr/>
          <p:nvPr/>
        </p:nvSpPr>
        <p:spPr>
          <a:xfrm>
            <a:off x="0" y="5588000"/>
            <a:ext cx="416560" cy="1270000"/>
          </a:xfrm>
          <a:prstGeom prst="corner">
            <a:avLst>
              <a:gd name="adj1" fmla="val 50000"/>
              <a:gd name="adj2" fmla="val 40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0A9F7-886F-4355-86CA-A5223C278AAB}"/>
              </a:ext>
            </a:extLst>
          </p:cNvPr>
          <p:cNvSpPr/>
          <p:nvPr/>
        </p:nvSpPr>
        <p:spPr>
          <a:xfrm>
            <a:off x="0" y="0"/>
            <a:ext cx="182880" cy="5588000"/>
          </a:xfrm>
          <a:prstGeom prst="rect">
            <a:avLst/>
          </a:prstGeom>
          <a:solidFill>
            <a:srgbClr val="FA4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8C4F4-CADE-4E16-BAD1-52A13948994D}"/>
              </a:ext>
            </a:extLst>
          </p:cNvPr>
          <p:cNvSpPr txBox="1"/>
          <p:nvPr/>
        </p:nvSpPr>
        <p:spPr>
          <a:xfrm>
            <a:off x="8818880" y="6593840"/>
            <a:ext cx="378968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Pimsiri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Chinkham.RN.SSRU</a:t>
            </a:r>
            <a:endParaRPr lang="th-TH" dirty="0">
              <a:solidFill>
                <a:srgbClr val="0070C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2D8103-7D60-46D6-9B70-AD5DB2FBAE5D}"/>
              </a:ext>
            </a:extLst>
          </p:cNvPr>
          <p:cNvSpPr/>
          <p:nvPr/>
        </p:nvSpPr>
        <p:spPr>
          <a:xfrm>
            <a:off x="487680" y="899161"/>
            <a:ext cx="5608320" cy="3847207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การเตรียมผู้ป่วย</a:t>
            </a:r>
          </a:p>
          <a:p>
            <a:endParaRPr lang="th-TH" sz="2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การใส่สายเข้าไปในกระเพาะอาหารผ่านทางจมูกก่อนใส่จะต้องบอกวัตถุประสงค์ของการใส่และวิธีการใส่ ให้ผู้ป่วยรับทราบและเข้าใจ รวมทั้งเปิดโอกาสให้ผู้ป่วยได้ซักถามในกรณีที่ผู้ป่วยรู้สึกตัวดีเพื่อความร่วมมือขณะใส่สายและลดความวิตกกังวลล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จัดท่าผู้ป่วยให้อยู่ในท่านั่งหรือ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High Fowler’s position (</a:t>
            </a:r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ท่านอนหงาย ศีรษะสูง)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07BD9-39A8-469F-97AF-6C2100FD8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" y="6540980"/>
            <a:ext cx="8480271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B744CC-F1F6-4F9E-AAD3-2DC42E2C6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898" y="4149263"/>
            <a:ext cx="5062422" cy="230632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0B7A4B6-13DE-4F4F-BB0F-A05FBF3442B5}"/>
              </a:ext>
            </a:extLst>
          </p:cNvPr>
          <p:cNvSpPr/>
          <p:nvPr/>
        </p:nvSpPr>
        <p:spPr>
          <a:xfrm>
            <a:off x="6400800" y="402417"/>
            <a:ext cx="3779520" cy="2052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(Fowler’s position) </a:t>
            </a:r>
            <a:endParaRPr lang="th-TH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เป็นท่านอนที่จัดให้ผู้ป่วยนอนศีรษะสูง 60 ถึง 90 องศา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F84CB3-03E1-4DC8-9C5D-1B7A3694E2AC}"/>
              </a:ext>
            </a:extLst>
          </p:cNvPr>
          <p:cNvSpPr/>
          <p:nvPr/>
        </p:nvSpPr>
        <p:spPr>
          <a:xfrm>
            <a:off x="7498080" y="2068455"/>
            <a:ext cx="4206240" cy="20116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(semi-Fowler’s position)</a:t>
            </a:r>
            <a:r>
              <a:rPr lang="th-TH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เป็นท่านอนที่จัดให้ผู้ป่วยนอนศีรษะสูง 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0-40 องศา เรียก</a:t>
            </a:r>
          </a:p>
          <a:p>
            <a:pPr algn="ctr"/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ท่านอนกึ่งนั่ง</a:t>
            </a:r>
          </a:p>
        </p:txBody>
      </p:sp>
    </p:spTree>
    <p:extLst>
      <p:ext uri="{BB962C8B-B14F-4D97-AF65-F5344CB8AC3E}">
        <p14:creationId xmlns:p14="http://schemas.microsoft.com/office/powerpoint/2010/main" val="413002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637</TotalTime>
  <Words>1874</Words>
  <Application>Microsoft Office PowerPoint</Application>
  <PresentationFormat>Widescreen</PresentationFormat>
  <Paragraphs>196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Brush Script MT</vt:lpstr>
      <vt:lpstr>Calibri</vt:lpstr>
      <vt:lpstr>Calibri Light</vt:lpstr>
      <vt:lpstr>Cordia New</vt:lpstr>
      <vt:lpstr>Courier New</vt:lpstr>
      <vt:lpstr>Leelawadee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fahaha</dc:creator>
  <cp:lastModifiedBy>fahaha</cp:lastModifiedBy>
  <cp:revision>71</cp:revision>
  <dcterms:created xsi:type="dcterms:W3CDTF">2021-01-13T04:17:01Z</dcterms:created>
  <dcterms:modified xsi:type="dcterms:W3CDTF">2024-01-05T04:32:52Z</dcterms:modified>
</cp:coreProperties>
</file>