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3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1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5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7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3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5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9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25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8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165" y="1819460"/>
            <a:ext cx="6815669" cy="1699180"/>
          </a:xfrm>
        </p:spPr>
        <p:txBody>
          <a:bodyPr/>
          <a:lstStyle/>
          <a:p>
            <a:r>
              <a:rPr lang="th-TH" b="1" dirty="0"/>
              <a:t>ทฤษฎีผู้สูงอายุ </a:t>
            </a:r>
            <a:br>
              <a:rPr lang="th-TH" b="1" dirty="0"/>
            </a:br>
            <a:r>
              <a:rPr lang="th-TH" b="1" dirty="0"/>
              <a:t>(</a:t>
            </a:r>
            <a:r>
              <a:rPr lang="en-US" b="1" dirty="0"/>
              <a:t>Theory of Aging)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9367" y="4913721"/>
            <a:ext cx="6482063" cy="717484"/>
          </a:xfrm>
        </p:spPr>
        <p:txBody>
          <a:bodyPr>
            <a:normAutofit/>
          </a:bodyPr>
          <a:lstStyle/>
          <a:p>
            <a:pPr algn="r"/>
            <a:r>
              <a:rPr lang="th-TH" sz="2400" dirty="0"/>
              <a:t>อาจารย์พิมศิริ	ชินคำ</a:t>
            </a:r>
          </a:p>
        </p:txBody>
      </p:sp>
    </p:spTree>
    <p:extLst>
      <p:ext uri="{BB962C8B-B14F-4D97-AF65-F5344CB8AC3E}">
        <p14:creationId xmlns:p14="http://schemas.microsoft.com/office/powerpoint/2010/main" val="97677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ทฤษฎีความสูงอายุเชิงจิตสังคม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ทฤษฎีกิจกรรม (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Activity Theory )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ผู้สูงอายุมีความต้องการที่จะเข้าร่วมกิจกรรม เพื่อความสุขและการมีชีวิตที่ดีเช่นเดียวกับวัยผู้ใหญ่ และสามารถเข้าร่วมกิจกรรมที่ตนเองสนใจ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การที่ผู้สูงอายุจำนวนมาก</a:t>
            </a:r>
            <a:r>
              <a:rPr lang="th-TH" sz="36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ไม่ยอมรับ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ว่าตนเองสูงอายุก็ถือว่าเป็นการสนับสนุนทฤษฎีนี้ด้วยเหมือนกัน</a:t>
            </a:r>
          </a:p>
        </p:txBody>
      </p:sp>
    </p:spTree>
    <p:extLst>
      <p:ext uri="{BB962C8B-B14F-4D97-AF65-F5344CB8AC3E}">
        <p14:creationId xmlns:p14="http://schemas.microsoft.com/office/powerpoint/2010/main" val="334585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ทฤษฎีความสูงอายุเชิงจิตสังคม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3" y="2556932"/>
            <a:ext cx="1069848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ทฤษฎีความต่อเนื่อง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Continuity Theory)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การดำเนินชีวิตของผู้สูงอายุที่ประสบความสำเร็จนั้น ขึ้นอยู่กับบุคลิกภาพและแบบแผนชีวิตของแต่ละช่วงวัยที่ผ่านมาและมีปัจจัยอื่น ๆ ที่เข้ามาร่วมอธิบายได้แก่ แรงจูงใจ สถานภาพทางสังคม เศรษฐกิจและสังคม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คงไว้ซึ่งบุคลิกภาพและแบบแผนในอดีต จะส่งเสริมให้บุคคลปรับตัวได้ในวัยสูงอายุ</a:t>
            </a:r>
          </a:p>
          <a:p>
            <a:pPr marL="0" indent="0">
              <a:buNone/>
            </a:pP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19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A0E80-C2B7-4614-BEAC-D3C17766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69" y="2922358"/>
            <a:ext cx="4876800" cy="22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การเปลี่ยนแปลงทางร่างกายของผู้สูงอายุ</a:t>
            </a:r>
          </a:p>
        </p:txBody>
      </p:sp>
    </p:spTree>
    <p:extLst>
      <p:ext uri="{BB962C8B-B14F-4D97-AF65-F5344CB8AC3E}">
        <p14:creationId xmlns:p14="http://schemas.microsoft.com/office/powerpoint/2010/main" val="361713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ผิวหนัง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4" y="2556931"/>
            <a:ext cx="10756669" cy="3577861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ผิวหนังขาดการตึงตัว ความแข็งแรงของผิวหนังลดลง แตกง่าย เหี่ยวย่น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ไขมันใต้ผิวหนังลดลงบริเวณใบหน้าและหลังมือ แต่เพิ่มขึ้นบริเวณหน้าท้องและต้นขา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เส้นเลือดฝอยใต้ผิวหนังจะหนา การซึมผ่านของออกซิเจน และอาหารเข้าสู่เซลล์เนื้อเยื่อต่ำ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ต่อมเหงื่อเหี่ยวแฟบ ขับเหงื่อได้น้อย ทำให้ผิวหนังแห้ง กระด้าง ต่อมเหงื่อทำงานลดลง ทนต่อการเปลี่ยนแปลงอุณหภูมิไม่ได้ดี เกิดความร้อนและหนาวไม่คงที่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410409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ปากและฟัน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" y="2510445"/>
            <a:ext cx="10873048" cy="3724100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ฟันจะหลุด และต้องใช้ฟันปลอม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กล้ามเนื้อในการเคี้ยวมีแรงน้อยลง กล้ามเนื้อในการกลืนก็เปลี่ยนแปลง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การรับรสทางลิ้นเสียไปประมาณ 10 – 30 % เนื่องจากต่อมรับรส มีจำนวนลดลง ประมาณ 2/3 ต่อมรับรสจะตายทำให้ผู้สูงอายุไม่รู้สึกอร่อยในรสอาหาร การรับรสหวานจะสูญเสียก่อนรสเปรี้ยว เค็ม ขม จึงเป็นเหตุให้ผู้สูงอายุรับประทานอาหารรสหวานมากยิ่งขึ้น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ต่อมน้ำลายขับน้ำลายออกน้อย ทำให้ปากแห้ง</a:t>
            </a:r>
          </a:p>
        </p:txBody>
      </p:sp>
    </p:spTree>
    <p:extLst>
      <p:ext uri="{BB962C8B-B14F-4D97-AF65-F5344CB8AC3E}">
        <p14:creationId xmlns:p14="http://schemas.microsoft.com/office/powerpoint/2010/main" val="90026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ตา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8" y="2493818"/>
            <a:ext cx="10724191" cy="3724102"/>
          </a:xfrm>
        </p:spPr>
        <p:txBody>
          <a:bodyPr>
            <a:no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เลนส์ตาเสื่อม ความสามารถในการปรับระยะภาพสายตาจะยาว เนื่องจากความยืดหยุ่นของเลนส์ลดลง การปรับกำลังขยาย 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วงแหวนขุ่นขาวรอบตาดำ เนื่องจากมีไขมันมาเกาะจับเนื้อเยื่อโดยรอบ 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ความดันในลูกตาสูง มีโอกาสเกิดต้อหิน (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Glaucoma)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ได้ง่าย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การผลิตน้ำตาลดลง ทำให้ตาแห้งและเกิดการระคายเคืองต่อเยื่อบุตาได้ง่าย บางรายอาจพบมีน้ำตามากกว่าปกติ ซึ่งเกิดจาก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การอุดตันของท่อน้ำตา 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ผู้สูงอายุสามารถแยกสีแดง ส้ม และเหลืองได้ดีกว่า สีน้ำเงิน ม่วงและเขียว การเลือกใช้สีที่เห็นได้ชัดเจนตกแต่งบ้านจะช่วยลดอันตราย เนื่องจากอุบัติเหตุภายในบ้านได้	</a:t>
            </a:r>
          </a:p>
        </p:txBody>
      </p:sp>
    </p:spTree>
    <p:extLst>
      <p:ext uri="{BB962C8B-B14F-4D97-AF65-F5344CB8AC3E}">
        <p14:creationId xmlns:p14="http://schemas.microsoft.com/office/powerpoint/2010/main" val="391618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หู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มีอาการหูตึง และมักจะได้ยินเสียงต่ำๆได้ชัดกว่าเสียงพูดธรรมดา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การผลิตขี้หูลดลง แต่มีการสะสมของขี้หูในช่องหูมากขึ้น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หลอดเลือดที่ไปเลี้ยงหูชั้นในเกิดภาวะแข็งตัว ทำให้มีเลือดไปเลี้ยงน้อยลง ผู้สูงอายุจึงมักมีอาการวิงเวียนศีรษะ เกิดอุบัติเหตุได้ง่าย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348733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9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ผมและขน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อัตราการงอกของผมลดลงในผู้สูงอายุ และเส้นผมมีขนาดเล็กลงด้วย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ผู้หญิงที่มีอายุมากกว่า 65 ปี จะมีขนที่บริเวณริมฝีปาก และคางเพิ่มขึ้น ส่วนเส้นผมบริเวณศรีษะลดน้อยลง รวมทั้งขนรักแร้ และบริเวณหัวเหน่า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ผู้ชายผมบนศรีษะ และเคราลดน้อยลง แต่มีขนเพิ่มขึ้นที่บริเวณหู คิ้ว และรูจมูก</a:t>
            </a:r>
          </a:p>
        </p:txBody>
      </p:sp>
    </p:spTree>
    <p:extLst>
      <p:ext uri="{BB962C8B-B14F-4D97-AF65-F5344CB8AC3E}">
        <p14:creationId xmlns:p14="http://schemas.microsoft.com/office/powerpoint/2010/main" val="194496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หัวใจและหลอดเลือด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ความยืดหยุ่นของกล้ามเนื้อหัวใจลดลง ทำให้มีผลต่อการหดและคลายตัวของหัวใจ หลอดเลือดมีความยืดหยุ่นลดลง กล้ามเนื้อหัวใจทำงานเพิ่มขึ้น และต้องการออกซิเจนเพิ่มขึ้น ทำให้หัวใจห้องล่างซ้ายโตขึ้นเล็กน้อย ปกติความดันโลหิตทั้งตัวบน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Systolic)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และตัวล่าง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Diastolic)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จะสูงขึ้นตามอายุ จนอายุ 60 ปี ความดันตัวล่างจะลดลงหรือคงที่ แต่ความดันตัวบนเพิ่มขึ้น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234700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ระบบหายใจ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ถุงลมโป่งพอง หลอดลมแข็งขาดความยืดหยุ่น ทำให้หายใจหอบเหนื่อยได้ง่าย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6471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02131"/>
            <a:ext cx="10250977" cy="3640974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ทฤษฎีเชื่อมตามขวาง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Cross linkage Theory)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ทฤษฎีอนุมูลอิสระ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Free Radical Theory)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ทฤษฎีการเสื่อมสลาย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Wear and Tear Theory)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ทฤษฎีการสะสม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Accumulative theory)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ทฤษฎีการกลายพันธ์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Somatic Mutation Theory) </a:t>
            </a:r>
          </a:p>
          <a:p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752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ระบบทางเดินอาหารกระเพาะอาหาร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78" y="2556931"/>
            <a:ext cx="10939549" cy="3652675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การหลั่งกรดของกระเพาะอาหารลดลงประมาณ 20% ผู้ชายลดมากกว่าผู้หญิง ทำให้เบื่ออาหาร ท้องอืดง่าย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ตับมีความสามารถในการทำลายพิษลดลง จึงเกิดพิษของยาได้ง่ายในผู้สูงอายุ 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ปริมาณน้ำดีลดลง มีความหนืดเพิ่มขึ้นตามอายุ มีผลทำให้เกิดนิ่วในถุงน้ำดีได้ง่าย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ตับอ่อนทำหน้าที่เสื่อมลง ผลิตอินซูลินได้น้อย และที่ผลิตมานั้นมีประสิทธิภาพในการนำน้ำตาลเข้าสู่เนื้อเยื่อต่ำ ทำให้น้ำตาลที่เหลือถูกสะสมเป็นไขมันส่วนหนึ่ง อีกส่วนหนึ่งจะคงอยู่ในกระแสเลือด และมีบางส่วนเท่านั้นที่ถูกขับออก ผู้สูงอายุจึงเป็นเบาหวานได้ หรือมีแนวโน้มที่จะเป็นเบาหวานได้ง่ายกว่าวัยหนุ่มสาว</a:t>
            </a:r>
          </a:p>
        </p:txBody>
      </p:sp>
    </p:spTree>
    <p:extLst>
      <p:ext uri="{BB962C8B-B14F-4D97-AF65-F5344CB8AC3E}">
        <p14:creationId xmlns:p14="http://schemas.microsoft.com/office/powerpoint/2010/main" val="230205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9. ระบบขับถ่ายปัสสาวะ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ระบบขับถ่ายปัสสาวะ กระเพาะปัสสาวะมีความจุลดลงประมาณ 50% หรือประมาณ 250 ซีซี. ของวัยหนุ่มสาว ในผู้ชายอาจมีปัสสาวะขัด เนื่องจากต่อมลูกหมากโต ผู้หญิงกลั้นปัสสาวะไม่อยู่ เพราะกล้ามเนื้ออุ้งเชิงกรานหย่อน โดยเฉพาะในหญิงที่คลอดบุตรมาแล้วหลายคน	</a:t>
            </a:r>
          </a:p>
        </p:txBody>
      </p:sp>
    </p:spTree>
    <p:extLst>
      <p:ext uri="{BB962C8B-B14F-4D97-AF65-F5344CB8AC3E}">
        <p14:creationId xmlns:p14="http://schemas.microsoft.com/office/powerpoint/2010/main" val="176914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10. ระบบกระดูกและข้อ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ระบบกระดูกและข้อ กระดูกของผู้สูงอายุจึงเปราะและหักง่าย แม้ว่าจะไม่ได้รับอุบัติเหตุ </a:t>
            </a:r>
          </a:p>
          <a:p>
            <a:r>
              <a:rPr lang="th-TH" b="1" dirty="0"/>
              <a:t>แคลเซี่ยมที่สลายออกจากกระดูกจะไปเกาะบริเวณกระดูกอ่อน เช่น ชายโครง ทำให้การเคลื่อนไหวของทรวงอกลดลง ความยาวของกระดูกสันหลังลดลง และหมอนรองกระดูกบางลง กระดูกสันหลังผุมากขึ้น หลังค่อม หลังค่อมเอียงมากขึ้น ความสูงลดลง 2 นิ้วจากอายุ 20 – 70 ปี (1.2 ซม. ทุก 20 ปี) ความยาวของกระดูกยาวคงที่ แต่ภายในจะกลวงมากขึ้น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854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11. ระบบประสาท การเรียนรู้และความจำ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/>
              <a:t>ผู้สูงอายุจะมีปัญหาเกี่ยวกับความจำ เมื่ออายุ 70 ปีขึ้นไป โดยความจำประกอบด้วย</a:t>
            </a:r>
          </a:p>
          <a:p>
            <a:r>
              <a:rPr lang="th-TH" b="1" dirty="0"/>
              <a:t>ความจำในอดีต (</a:t>
            </a:r>
            <a:r>
              <a:rPr lang="en-US" b="1" dirty="0"/>
              <a:t>Remote memory) </a:t>
            </a:r>
            <a:r>
              <a:rPr lang="th-TH" b="1" dirty="0"/>
              <a:t>คือ</a:t>
            </a:r>
            <a:r>
              <a:rPr lang="th-TH" b="1"/>
              <a:t>ความจำเรื่องราว</a:t>
            </a:r>
            <a:r>
              <a:rPr lang="th-TH" b="1" dirty="0"/>
              <a:t>ในอดีตที่ผ่านมา</a:t>
            </a:r>
          </a:p>
          <a:p>
            <a:r>
              <a:rPr lang="th-TH" b="1" dirty="0"/>
              <a:t>ความจำในเรื่องปัจจุบัน (</a:t>
            </a:r>
            <a:r>
              <a:rPr lang="en-US" b="1" dirty="0"/>
              <a:t>Recent memory) </a:t>
            </a:r>
            <a:r>
              <a:rPr lang="th-TH" b="1" dirty="0"/>
              <a:t>เป็นความจำในเหตุการณ์ที่เกิดขึ้น เรื่องราว ประสบการณ์ หรือข้อมูลที่ได้รับในรอบ 24 ชม.</a:t>
            </a:r>
          </a:p>
          <a:p>
            <a:r>
              <a:rPr lang="th-TH" b="1" dirty="0"/>
              <a:t>ความจำเฉพาะหน้า (</a:t>
            </a:r>
            <a:r>
              <a:rPr lang="en-US" b="1" dirty="0"/>
              <a:t>Immediate memory) </a:t>
            </a:r>
            <a:r>
              <a:rPr lang="th-TH" b="1" dirty="0"/>
              <a:t>เป็นการจดจำเรื่องที่เกิดขึ้นในทันที ชั่วระยะเวลาอันสั้น ผู้สูงอายุจะมีปัญหาความจำเฉพาะหน้ามาก ประเภทได้หน้าลืมหลัง ปกติคนเราจะจำดีมาก เมื่ออายุ 5 – 25 ปี แต่พออายุมากขึ้นความสามารถในการจำลดลง (ยกเว้นเรื่องในอดีต) ผู้สูงอายุจึงมักชอบเล่าเรื่องในอดีตที่ยังจดจำได้ดี และชัดเจนกว่าเหตุการณ์ปัจจุบัน แต่แท้จริงแล้วผู้สูงอายุอาจจะจำเรื่องปัจจุบันได้ดีเช่นกัน แต่ต้องใช้เวลาในการคิดและจดจำนานกว่า	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379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cs typeface="+mn-cs"/>
              </a:rPr>
              <a:t>12. ระบบสืบพันธุ์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/>
              <a:t>ผู้สูงอายุจะมีการเปลี่ยนของระบบอวัยวะสืบพันธุ์ </a:t>
            </a:r>
          </a:p>
          <a:p>
            <a:r>
              <a:rPr lang="th-TH" b="1" dirty="0"/>
              <a:t>หญิง : น้ำหล่อลื่นช่องคลอดลดลง ทำให้เกิดการระคายเคืองและติดเชื้อได้ง่าย</a:t>
            </a:r>
          </a:p>
          <a:p>
            <a:r>
              <a:rPr lang="th-TH" b="1" dirty="0"/>
              <a:t>ชาย : ลูกอัณฑะมีขนาดเล็กน้อย</a:t>
            </a:r>
          </a:p>
          <a:p>
            <a:pPr marL="0" indent="0">
              <a:buNone/>
            </a:pPr>
            <a:r>
              <a:rPr lang="th-TH" b="1" dirty="0"/>
              <a:t>ความสามารถในการสืบพันธุ์ พบว่าเพศหญิงจะหมดความสามารถในการสืบพันธุ์ทันที่ที่หมดประจำเดือน แต่ความสามารถทางเพศจะยังคงอยู่ ส่วนในเพศชาย ความสามารถในการสืบพันธุ์มีได้ตลอดอายุขัย ความสามารถทางเพศมีได้ทั้งชายหญิง แต่ความรู้สึกทางเพศอาจแตกต่างจากวัยอื่นหรือคนอื่นๆ มีสาเหตุจาก (1) กลัว ไม่ประสบความสำเร็จ / กลัวตาย ไม่มั่นใจ (2) วัฒนธรรม ค่านิยม (3) ความเสื่อมของสุขภาพ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420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b="1" dirty="0"/>
              <a:t>ปัญหาด้านจิตสังคมของผู้สูงอายุ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3000" b="1" dirty="0"/>
              <a:t>ปัญหาด้านจิตสังคมของผู้สูงอายุ</a:t>
            </a:r>
          </a:p>
          <a:p>
            <a:r>
              <a:rPr lang="th-TH" sz="3000" b="1" dirty="0"/>
              <a:t> 1. ความเสื่อมของสติปัญญา ผู้สูงอายุจะมีพฤติกรรมหลงลืมเริ่มตั้งแต่อาการน้อยๆ จนถึงอาการมาก อาการเหล่านี้เกิดจากภาวะสับสนและภาวะสมองเสื่อม ซึ่งพบได้ในผู้ที่มีพยาธิสภาพของสมองมาก่อน ส่วนภาวะสับสน อาจเกิดจากการได้รับยาบางชนิดเกินขนาด พฤติกรรมเหล่านี้จะเกิด ผลกระทบที่เป็นอันตรายต่อตัวเอง และครอบครัว</a:t>
            </a:r>
          </a:p>
          <a:p>
            <a:r>
              <a:rPr lang="th-TH" sz="3000" b="1" dirty="0"/>
              <a:t> 2.  อาการซึมเศร้า โดยเฉพาะผู้ที่มีอาการเจ็บป่วย เช่น อัมพาต ผู้สูงอายุที่ไม่มีใครดูแล พบว่ามีอารมณ์เศร้าไม่น้อยกว่า 2 สัปดาห์ ร่วมกับมีอาการหลายอย่าง ได้แก่ ความผิดปกติของการนอน ขาดความสนใจ รู้สึกผิด หมดเรี่ยวแรง ขาดสมาธิ เบื่ออาหาร  อาการกระวนกระวายหรือนิ่ง เฉย ต้องการฆ่าตัวตาย  การสูญเสียบุคคลอันเป็นที่รัก การสูญเสียความสามารถของตนเอง        </a:t>
            </a:r>
          </a:p>
          <a:p>
            <a:r>
              <a:rPr lang="th-TH" sz="3000" b="1" dirty="0"/>
              <a:t>3.  ความคิดระแวง เกิดขึ้นบ่อยในผู้สูงอายุ อาจจะเป็นเพราะหลายสาเหตุเช่น ลูกหลาน ไม่ยอมรับความสำาคัญของตนเอง นอกจากนั้นการที่ผู้สูงอายุถูกลดบทบาทในสังคมจะมีผลต่อสภาพจิตของผู้สูงอายุ และไม่อยากไปร่วมกิจกรรมกับผู้อื่น หากไม่ได้รับการดูแลอย่างใกล้ชิดจะทำให้แยกตัว บางรายถึงกับคิดฆ่าตัวตาย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80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b="1" dirty="0">
                <a:cs typeface="+mn-cs"/>
              </a:rPr>
            </a:br>
            <a:r>
              <a:rPr lang="th-TH" b="1" dirty="0">
                <a:cs typeface="+mn-cs"/>
              </a:rPr>
              <a:t>หลักการปฏิบัติตัวเพื่อป้องกันหรือชะลอความเสื่อมของร่างกาย 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	1. รับประทานอาหารอย่างถูกต้องตามหลักโภชนาการและเหมาะสม สำหรับผู้สูงอายุ</a:t>
            </a:r>
          </a:p>
          <a:p>
            <a:r>
              <a:rPr lang="th-TH" b="1" dirty="0"/>
              <a:t>	2. ออกกำลังกายอย่างสม่ำเสมอ ไม่หักโหมเกินไป </a:t>
            </a:r>
          </a:p>
          <a:p>
            <a:r>
              <a:rPr lang="th-TH" b="1" dirty="0"/>
              <a:t>	3. ดื่มน้ำมากๆ อย่างน้อยวันละ 6-8 แก้ว</a:t>
            </a:r>
          </a:p>
          <a:p>
            <a:r>
              <a:rPr lang="th-TH" b="1" dirty="0"/>
              <a:t> 	4. หลีกเลี่ยงการสูบบุหรี่ ดื่มสุรา ชา กาแฟ </a:t>
            </a:r>
          </a:p>
          <a:p>
            <a:r>
              <a:rPr lang="th-TH" b="1" dirty="0"/>
              <a:t>	5. ดูแลจัดสถานที่พักอาศัยให้เป็นระเบียบเรียบร้อย มีของใช้เท่าที่จำเป็นและไม่ควรเคลื่อนย้ายของใช้บ่อย ๆ อากาศถ่ายเทสะดวก มีห้องน้ำอยู่ใกล้ๆ สะดวกในการใช้ ระวังอุบัติเหตุหกล้มภายในบ้านและอุบัติเหตุจากการจราจรขณะเดินทางควรมีเพื่อนไปด้วย 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3452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/>
              <a:t>6. หลีกเลี่ยงสถานที่แออัดหรือมีผู้เจ็บป่วยเพื่อป้องกันการติดเชื้อ </a:t>
            </a:r>
          </a:p>
          <a:p>
            <a:r>
              <a:rPr lang="th-TH" b="1" dirty="0"/>
              <a:t>7. ดูแลการขับถ่ายอุจจาระให้เป็นปกติ รับประทานผักผลไม้มากขึ้น เพื่อช่วยในการขับถ่าย </a:t>
            </a:r>
          </a:p>
          <a:p>
            <a:r>
              <a:rPr lang="th-TH" b="1" dirty="0"/>
              <a:t>8. พักผ่อนอย่างเพียงพอควรนอนพักในตอนกลางวันอย่างน้อย วันละ 30 นาที </a:t>
            </a:r>
          </a:p>
          <a:p>
            <a:r>
              <a:rPr lang="th-TH" b="1" dirty="0"/>
              <a:t>9. หลีกเลี่ยงความเครียดต่างๆ พยายามทำจิตใจให้แจ่มใส เพิ่มความสุขให้กับตัวเองโดยทำงานอดิเรกที่ชอบ ท่องเที่ยวไปในสถานที่ต่างๆ ไปวัดหรือเป็นสมาชิกชมรมผู้สูงอายุ </a:t>
            </a:r>
          </a:p>
          <a:p>
            <a:r>
              <a:rPr lang="th-TH" b="1" dirty="0"/>
              <a:t>10. หมั่นสังเกตความผิดปกติอยู่เสมอ หากพบความผิดปกติควรรีบปรึกษาแพทย์ประจำตัวไม่ควรเปลี่ยนแพทย์ที่รักษาบ่อย เพราะจะทำให้การรักษาไม่ต่อเนื่อง ควรตรวจร่างกายเป็นประจำอย่างน้อยปีละ 1 ครั้ง การปฏิบัติดังกล่าวทั้งหมดนี้ หากผู้สูงอายุสามารถปฏิบัติตามได้ จะทำให้ผู้สูงอายุ สุขภาพแข็งแรง  มีอายุยืนยาว  และมีชีวิตในบั้นปลายอย่างมีความสุข        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A0A5B-E0D9-4D6E-9BEF-E8BD0AA73EEB}"/>
              </a:ext>
            </a:extLst>
          </p:cNvPr>
          <p:cNvSpPr txBox="1"/>
          <p:nvPr/>
        </p:nvSpPr>
        <p:spPr>
          <a:xfrm>
            <a:off x="1216058" y="1291473"/>
            <a:ext cx="9680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/>
              <a:t>หลักการปฏิบัติตัวเพื่อป้องกันหรือชะลอความเสื่อมของร่างกาย </a:t>
            </a:r>
          </a:p>
        </p:txBody>
      </p:sp>
    </p:spTree>
    <p:extLst>
      <p:ext uri="{BB962C8B-B14F-4D97-AF65-F5344CB8AC3E}">
        <p14:creationId xmlns:p14="http://schemas.microsoft.com/office/powerpoint/2010/main" val="282987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F643-0EE7-460C-BD07-96AD0DA5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cs typeface="+mn-cs"/>
              </a:rPr>
              <a:t>คำถามเก็บคะแนนท้ายบท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A562-1696-4AFB-AFD7-770115EF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sz="4400" b="1" i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endParaRPr lang="en-US" sz="4400" b="1" i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endParaRPr lang="en-US" sz="4400" b="1" i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 algn="r">
              <a:buNone/>
            </a:pPr>
            <a:r>
              <a:rPr lang="en-US" sz="4400" b="1" i="1" dirty="0">
                <a:latin typeface="DilleniaUPC" panose="02020603050405020304" pitchFamily="18" charset="-34"/>
                <a:cs typeface="DilleniaUPC" panose="02020603050405020304" pitchFamily="18" charset="-34"/>
              </a:rPr>
              <a:t>Good luck ^^</a:t>
            </a:r>
            <a:endParaRPr lang="th-TH" sz="4400" b="1" i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1436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43FC-F85E-4D6B-9058-78170A0B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2800" b="1" dirty="0">
                <a:cs typeface="+mn-cs"/>
              </a:rPr>
              <a:t>1.	ผู้รับบริการชาย อายุ 70 ปี มารพ.ด้วยอาการตัว ตา เหลือง ท้องโต ตึง ซักประวัติพบว่าไม่มีโรคประจำตัว ผลตรวจทางห้องปฏิบัติการพบค่าตับสูงผิดปกติ ผู้สูงอายุรายนี้เกิดความเปลี่ยนแปลงตามทฤษฎีความสูงอายุเชิงชีวภาพด้านอะไร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186A-CFE0-4FA7-B3D6-952A69CD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/>
              <a:t>ก. ทฤษฎีเชื่อมตามขวาง (</a:t>
            </a:r>
            <a:r>
              <a:rPr lang="en-US" sz="3600" b="1" dirty="0"/>
              <a:t>Cross linkage Theory) </a:t>
            </a:r>
          </a:p>
          <a:p>
            <a:pPr marL="0" indent="0">
              <a:buNone/>
            </a:pPr>
            <a:r>
              <a:rPr lang="th-TH" sz="3600" b="1" dirty="0"/>
              <a:t>ข. ทฤษฎีอนุมูลอิสระ (</a:t>
            </a:r>
            <a:r>
              <a:rPr lang="en-US" sz="3600" b="1" dirty="0"/>
              <a:t>Free Radical Theory) </a:t>
            </a:r>
          </a:p>
          <a:p>
            <a:pPr marL="0" indent="0">
              <a:buNone/>
            </a:pPr>
            <a:r>
              <a:rPr lang="th-TH" sz="3600" b="1" dirty="0"/>
              <a:t>ค. ทฤษฎีการกลายพันธ์ (</a:t>
            </a:r>
            <a:r>
              <a:rPr lang="en-US" sz="3600" b="1" dirty="0"/>
              <a:t>Somatic Mutation Theory)</a:t>
            </a:r>
          </a:p>
          <a:p>
            <a:pPr marL="0" indent="0">
              <a:buNone/>
            </a:pPr>
            <a:r>
              <a:rPr lang="th-TH" sz="3600" b="1" dirty="0"/>
              <a:t>ง. ทฤษฎีการสะสม (</a:t>
            </a:r>
            <a:r>
              <a:rPr lang="en-US" sz="3600" b="1" dirty="0"/>
              <a:t>Accumulative theory)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288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ทฤษฎีเชื่อมตามขวาง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Cross linkage Theory) 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ความสูงอายุเป็นผลมาจากการเปลี่ยนแปลงของสารไขว้ขวาง คือ คอลลาเจน อีลาสติน และสารภายในเซลล์เนื้อเยื่อ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เชื่อว่าเมื่อชรา สาร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Fibrous Protein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จะเพิ่มขึ้น และจับตัวกันมากขึ้นทำให้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collagen Fiber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หดตัวขาดความยืดหยุ่นและจับกันไม่เป็นระเบียบมีผลให้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ตาย และเสียหน้าที่กระบวนการนี้เกิดการเปลี่ยนแปลงขึ้นในระดับ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DNA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2110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3889-26B8-458F-836A-D2580EE7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3200" b="1" dirty="0">
                <a:cs typeface="+mn-cs"/>
              </a:rPr>
              <a:t>2.	ผู้รับบริการหญิงอายุ 75 ปี ให้ประวัติว่า ผิวหนังเหี่ยวย่น แห้ง ความยืดหยุ่นลดลง ผู้สูงอายุรายนี้เกิดความเปลี่ยนแปลงตามทฤษฎีความสูงอายุเชิงชีวภาพด้านอะไร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FAEA-6E21-406E-858D-2927D45F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/>
              <a:t>ก. ทฤษฎีเชื่อมตามขวาง (</a:t>
            </a:r>
            <a:r>
              <a:rPr lang="en-US" sz="3600" b="1" dirty="0"/>
              <a:t>Cross linkage Theory) </a:t>
            </a:r>
          </a:p>
          <a:p>
            <a:pPr marL="0" indent="0">
              <a:buNone/>
            </a:pPr>
            <a:r>
              <a:rPr lang="th-TH" sz="3600" b="1" dirty="0"/>
              <a:t>ข. ทฤษฎีอนุมูลอิสระ (</a:t>
            </a:r>
            <a:r>
              <a:rPr lang="en-US" sz="3600" b="1" dirty="0"/>
              <a:t>Free Radical Theory) </a:t>
            </a:r>
          </a:p>
          <a:p>
            <a:pPr marL="0" indent="0">
              <a:buNone/>
            </a:pPr>
            <a:r>
              <a:rPr lang="th-TH" sz="3600" b="1" dirty="0"/>
              <a:t>ค. ทฤษฎีการเสื่อมสลาย (</a:t>
            </a:r>
            <a:r>
              <a:rPr lang="en-US" sz="3600" b="1" dirty="0"/>
              <a:t>Wear and Tear Theory) </a:t>
            </a:r>
          </a:p>
          <a:p>
            <a:pPr marL="0" indent="0">
              <a:buNone/>
            </a:pPr>
            <a:r>
              <a:rPr lang="th-TH" sz="3600" b="1" dirty="0"/>
              <a:t>ง. ทฤษฎีการสะสม (</a:t>
            </a:r>
            <a:r>
              <a:rPr lang="en-US" sz="3600" b="1" dirty="0"/>
              <a:t>Accumulative theory)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667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6394-30B5-4A90-9821-A7BBE0B2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h-TH" sz="3600" b="1" dirty="0">
                <a:cs typeface="+mn-cs"/>
              </a:rPr>
              <a:t>3.	ทฤษฎีอนุมูลอิสระ (</a:t>
            </a:r>
            <a:r>
              <a:rPr lang="en-US" sz="3600" b="1" dirty="0">
                <a:cs typeface="+mn-cs"/>
              </a:rPr>
              <a:t>Free Radical Theory) </a:t>
            </a:r>
            <a:r>
              <a:rPr lang="th-TH" sz="3600" b="1" dirty="0">
                <a:cs typeface="+mn-cs"/>
              </a:rPr>
              <a:t>ข้อใดกล่าวถูกต้อง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202B-0B07-4F24-8A18-4E58C74F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/>
              <a:t>ก. สารอนุมูลอิสระ ช่วยให้ดีเอ็นเอทำงานดีขึ้น</a:t>
            </a:r>
            <a:endParaRPr lang="en-US" sz="3600" b="1" dirty="0"/>
          </a:p>
          <a:p>
            <a:pPr marL="0" indent="0">
              <a:buNone/>
            </a:pPr>
            <a:r>
              <a:rPr lang="th-TH" sz="3600" b="1" dirty="0"/>
              <a:t>ข. วิตามินซี และอี ช่วยต่อต้านสารอนุมูลอิสระ</a:t>
            </a:r>
            <a:endParaRPr lang="en-US" sz="3600" b="1" dirty="0"/>
          </a:p>
          <a:p>
            <a:pPr marL="0" indent="0">
              <a:buNone/>
            </a:pPr>
            <a:r>
              <a:rPr lang="th-TH" sz="3600" b="1" dirty="0"/>
              <a:t>ค. เมื่ออายุมาก สารอนุมูลอิสระลดลง ร่างกายเสื่อมลง</a:t>
            </a:r>
            <a:endParaRPr lang="en-US" sz="3600" b="1" dirty="0"/>
          </a:p>
          <a:p>
            <a:pPr marL="0" indent="0">
              <a:buNone/>
            </a:pPr>
            <a:r>
              <a:rPr lang="th-TH" sz="3600" b="1" dirty="0"/>
              <a:t>ง. เมื่อร่างกายมีสารอนุมูลอิสระมาก จะทำให้ร่างกายอ่อนเยาว์ลง</a:t>
            </a:r>
            <a:endParaRPr lang="en-US" sz="3600" b="1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389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4444-27DB-45D7-8405-917DF2C8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9251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th-TH" sz="3100" b="1" dirty="0">
                <a:cs typeface="+mn-cs"/>
              </a:rPr>
              <a:t>4.	ผู้รับบริการชาย 77 ปี มาโรงพยาบาลด้วยหกล้ม มีกระดูหัก ซักประวัติพบว่า มีสายตา</a:t>
            </a:r>
            <a:r>
              <a:rPr lang="th-TH" sz="3100" b="1" dirty="0" err="1">
                <a:cs typeface="+mn-cs"/>
              </a:rPr>
              <a:t>ฟ่า</a:t>
            </a:r>
            <a:r>
              <a:rPr lang="th-TH" sz="3100" b="1" dirty="0">
                <a:cs typeface="+mn-cs"/>
              </a:rPr>
              <a:t>ฟางบางครั้ง เดินช้าลง แต่ไม่ชอบใช้ไม้เท้า เพราะคิดว่าตนเองยังเดินไหว และยังแข็งแรง ผู้สูงอายุรายนี้เกิดความเปลี่ยนแปลงตามทฤษฎีจิตสังคมด้านอะไร</a:t>
            </a:r>
            <a:br>
              <a:rPr lang="th-TH" sz="3100" b="1" dirty="0">
                <a:cs typeface="+mn-cs"/>
              </a:rPr>
            </a:b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DA50-613D-4986-9614-0ECDD7FA2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ก. ทฤษฎีแยกตนเองหรือทฤษฎีการถอยห่าง (</a:t>
            </a:r>
            <a:r>
              <a:rPr lang="en-US" sz="3200" b="1" dirty="0"/>
              <a:t>Disengagement Theory)</a:t>
            </a:r>
          </a:p>
          <a:p>
            <a:pPr marL="0" indent="0">
              <a:buNone/>
            </a:pPr>
            <a:r>
              <a:rPr lang="th-TH" sz="3200" b="1" dirty="0"/>
              <a:t>ข. ทฤษฎีกิจกรรม ( </a:t>
            </a:r>
            <a:r>
              <a:rPr lang="en-US" sz="3200" b="1" dirty="0"/>
              <a:t>Activity Theory )</a:t>
            </a:r>
          </a:p>
          <a:p>
            <a:pPr marL="0" indent="0">
              <a:buNone/>
            </a:pPr>
            <a:r>
              <a:rPr lang="th-TH" sz="3200" b="1" dirty="0"/>
              <a:t>ค. ทฤษฎีความต่อเนื่อง (</a:t>
            </a:r>
            <a:r>
              <a:rPr lang="en-US" sz="3200" b="1" dirty="0"/>
              <a:t>Continuity Theory)</a:t>
            </a:r>
          </a:p>
          <a:p>
            <a:pPr marL="0" indent="0">
              <a:buNone/>
            </a:pPr>
            <a:r>
              <a:rPr lang="th-TH" sz="3200" b="1" dirty="0"/>
              <a:t>ง. ทฤษฎีพัฒนาการ (</a:t>
            </a:r>
            <a:r>
              <a:rPr lang="en-US" sz="3200" b="1" dirty="0"/>
              <a:t>Developmental Theory)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592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D134-783A-44AA-B672-6A46E9F8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59204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th-TH" sz="4000" b="1" dirty="0">
                <a:cs typeface="+mn-cs"/>
              </a:rPr>
              <a:t>5.	ทฤษฎีความต่อเนื่อง (</a:t>
            </a:r>
            <a:r>
              <a:rPr lang="en-US" sz="4000" b="1" dirty="0">
                <a:cs typeface="+mn-cs"/>
              </a:rPr>
              <a:t>Continuity Theory) </a:t>
            </a:r>
            <a:r>
              <a:rPr lang="th-TH" sz="4000" b="1" dirty="0">
                <a:cs typeface="+mn-cs"/>
              </a:rPr>
              <a:t>ข้อใดกล่าวถูกต้อง</a:t>
            </a:r>
            <a:br>
              <a:rPr lang="th-TH" sz="4000" b="1" dirty="0">
                <a:cs typeface="+mn-cs"/>
              </a:rPr>
            </a:b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4EE3-C2C0-4F42-9574-EF85EB7C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b="1" dirty="0"/>
              <a:t>ก. นางก. อายุ 65 ปี เกษียณจากตำแหน่งผอ. และยินดีกับผอ.คนใหม่อายุ 48 ปี</a:t>
            </a:r>
          </a:p>
          <a:p>
            <a:pPr marL="0" indent="0">
              <a:buNone/>
            </a:pPr>
            <a:r>
              <a:rPr lang="th-TH" sz="3200" b="1" dirty="0"/>
              <a:t>ข. นางข. อายุ 70 ปี อดีตเคยเป็นผู้นำเต้นแอโรบิก ปัจจุบันเป็นผู้นำรำไทเก็ก</a:t>
            </a:r>
          </a:p>
          <a:p>
            <a:pPr marL="0" indent="0">
              <a:buNone/>
            </a:pPr>
            <a:r>
              <a:rPr lang="th-TH" sz="3200" b="1" dirty="0"/>
              <a:t>ค. นายค. อายุ 72 ปี เป็นโรคต้อกระจก แต่ยังชอบขับรถเร็ว และบอกว่าตนเองยังไม่แก่</a:t>
            </a:r>
          </a:p>
          <a:p>
            <a:pPr marL="0" indent="0">
              <a:buNone/>
            </a:pPr>
            <a:r>
              <a:rPr lang="th-TH" sz="3200" b="1" dirty="0"/>
              <a:t>ง. นายง. อายุ 80 ปี อดีตเป็นดาราชื่อดัง ปัจจุบันทำไร่ ทำสวนที่ต่างหวัดกับครอบครัว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1164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984-42D5-488F-B171-091CD3C7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53472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>
                <a:cs typeface="+mn-cs"/>
              </a:rPr>
              <a:t>6.	การเปลี่ยนแปลงทางร่างกายของผู้สูงอายุ คือข้อใด</a:t>
            </a:r>
            <a:br>
              <a:rPr lang="th-TH" b="1" dirty="0">
                <a:cs typeface="+mn-cs"/>
              </a:rPr>
            </a:b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1E36-82E5-44C6-AC7D-C8590622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b="1" dirty="0"/>
              <a:t>ก. ยายมา อายุ 80 ปี ผิวหนังเหี่ยวย่น แขน 2 ข้างเกิดผิวถลอกง่าย</a:t>
            </a:r>
          </a:p>
          <a:p>
            <a:pPr marL="0" indent="0">
              <a:buNone/>
            </a:pPr>
            <a:r>
              <a:rPr lang="th-TH" sz="3200" b="1" dirty="0"/>
              <a:t>ข. ยายแมว อายุ 78 ปี น้ำหนัก 92 กก. ไขมันที่ท้องและต้นขามาก</a:t>
            </a:r>
          </a:p>
          <a:p>
            <a:pPr marL="0" indent="0">
              <a:buNone/>
            </a:pPr>
            <a:r>
              <a:rPr lang="th-TH" sz="3200" b="1" dirty="0"/>
              <a:t>ค. ยายหมี อายุ 75 ปี กลับจากประเทศเกาหลีช่วงสิ้นปี ป่วยโรคปอดอักเสบ</a:t>
            </a:r>
          </a:p>
          <a:p>
            <a:pPr marL="0" indent="0">
              <a:buNone/>
            </a:pPr>
            <a:r>
              <a:rPr lang="th-TH" sz="3200" b="1" dirty="0"/>
              <a:t>ง. ยายม้อด อายุ 72 ปี เดิมเป็นโรคเบาหวาน ป่วยด้วยโรคหลอดเลือดสมองเพิ่ม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4535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4F3F-4968-495F-B8B2-8CC4D6D9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9691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+mn-cs"/>
              </a:rPr>
              <a:t>7</a:t>
            </a:r>
            <a:r>
              <a:rPr lang="th-TH" b="1" dirty="0">
                <a:cs typeface="+mn-cs"/>
              </a:rPr>
              <a:t>.	การเปลี่ยนแปลงทางร่างกายของผู้สูงอายุเพศชาย ข้อใดถูกต้อง</a:t>
            </a:r>
            <a:br>
              <a:rPr lang="th-TH" b="1" dirty="0">
                <a:cs typeface="+mn-cs"/>
              </a:rPr>
            </a:b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E02D-D3DA-424C-9D32-F31F11F6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/>
              <a:t>ก. ขนที่บริเวณริมฝีปาก และคางเพิ่มขึ้น</a:t>
            </a:r>
          </a:p>
          <a:p>
            <a:pPr marL="0" indent="0">
              <a:buNone/>
            </a:pPr>
            <a:r>
              <a:rPr lang="th-TH" sz="3600" b="1" dirty="0"/>
              <a:t>ข. การรับรสเปรี้ยวจะสูญเสียก่อนรสหวาน </a:t>
            </a:r>
          </a:p>
          <a:p>
            <a:pPr marL="0" indent="0">
              <a:buNone/>
            </a:pPr>
            <a:r>
              <a:rPr lang="th-TH" sz="3600" b="1" dirty="0"/>
              <a:t>ค. อาจมีปัสสาวะขัด เนื่องจากต่อมลูกหมากโต</a:t>
            </a:r>
          </a:p>
          <a:p>
            <a:pPr marL="0" indent="0">
              <a:buNone/>
            </a:pPr>
            <a:r>
              <a:rPr lang="th-TH" sz="3600" b="1" dirty="0"/>
              <a:t>ง. มีอาการหูตึง และมักจะได้ยินเสียงสูง ๆ ชัดกว่าเสียงธรรมดา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0844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15B9-958B-4427-B88F-FCD5E82A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6863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+mn-cs"/>
              </a:rPr>
              <a:t>8</a:t>
            </a:r>
            <a:r>
              <a:rPr lang="th-TH" b="1" dirty="0">
                <a:cs typeface="+mn-cs"/>
              </a:rPr>
              <a:t>.	ผู้สูงอายุรายใด มีปัญหาเกี่ยวกับความจำ </a:t>
            </a:r>
            <a:r>
              <a:rPr lang="en-US" b="1" dirty="0">
                <a:cs typeface="+mn-cs"/>
              </a:rPr>
              <a:t>Recent memory</a:t>
            </a:r>
            <a:br>
              <a:rPr lang="en-US" b="1" dirty="0">
                <a:cs typeface="+mn-cs"/>
              </a:rPr>
            </a:br>
            <a:endParaRPr lang="th-TH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1DF1-9E8A-4433-8E07-A513D2AA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b="1" dirty="0"/>
              <a:t>ก. นายยา 69 ปี ไปสังสรรค์กับเพื่อน กลัวภรรยาว่าจึงบอกภรรยาว่าไปตลาด</a:t>
            </a:r>
          </a:p>
          <a:p>
            <a:pPr marL="0" indent="0">
              <a:buNone/>
            </a:pPr>
            <a:r>
              <a:rPr lang="th-TH" sz="3600" b="1" dirty="0"/>
              <a:t>ข. นายหยก 68 ปี อดีตทำงานครู เมื่อหลานๆถาม บอกว่าเคยเป็นทหาร</a:t>
            </a:r>
          </a:p>
          <a:p>
            <a:pPr marL="0" indent="0">
              <a:buNone/>
            </a:pPr>
            <a:r>
              <a:rPr lang="th-TH" sz="3600" b="1" dirty="0"/>
              <a:t>ค. นายมิ่ง 67 ปี ช่วงเช้าเดินทางไปบ้านลูกสาว บอกเพื่อนบ้านว่าไปหาลูกชายมา</a:t>
            </a:r>
          </a:p>
          <a:p>
            <a:pPr marL="0" indent="0">
              <a:buNone/>
            </a:pPr>
            <a:r>
              <a:rPr lang="th-TH" sz="3600" b="1" dirty="0"/>
              <a:t>ง. นายมวล 65 ปี ภรรยาเสียชีวิตมา 5 ปี ยังใช้ชีวิตเหมือนภรรยาอยู่ด้วยตลอดเวลา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2130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DB0D-8FB3-4E32-9A93-1CF744B3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30924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cs typeface="+mn-cs"/>
              </a:rPr>
              <a:t>9</a:t>
            </a:r>
            <a:r>
              <a:rPr lang="th-TH" sz="4000" b="1" dirty="0">
                <a:cs typeface="+mn-cs"/>
              </a:rPr>
              <a:t>.	ผู้รับบริการสามีภรรยา อายุ 65 ปี ขอปรึกษาเรื่องการร่วมเพศ </a:t>
            </a:r>
            <a:br>
              <a:rPr lang="th-TH" sz="4000" b="1" dirty="0">
                <a:cs typeface="+mn-cs"/>
              </a:rPr>
            </a:br>
            <a:r>
              <a:rPr lang="th-TH" sz="4000" b="1" dirty="0">
                <a:cs typeface="+mn-cs"/>
              </a:rPr>
              <a:t>นศ.จะ</a:t>
            </a:r>
            <a:r>
              <a:rPr lang="th-TH" b="1" dirty="0">
                <a:cs typeface="+mn-cs"/>
              </a:rPr>
              <a:t>แนะนำอย่างไร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9055-BDF0-418B-84B7-E177D1EF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3604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/>
              <a:t>ก. “ควรงดร่วมเพศ เพราะอาจจะตั้งครรภ์ในวัยสูงอายุได้”</a:t>
            </a:r>
          </a:p>
          <a:p>
            <a:pPr marL="0" indent="0">
              <a:buNone/>
            </a:pPr>
            <a:r>
              <a:rPr lang="th-TH" sz="3200" b="1" dirty="0"/>
              <a:t>ข. “หมดช่วงวัยร่วมเพศแล้ว ทั้งสองท่านควรเลิกหมกหมุ่นเรื่องนี้”</a:t>
            </a:r>
          </a:p>
          <a:p>
            <a:pPr marL="0" indent="0">
              <a:buNone/>
            </a:pPr>
            <a:r>
              <a:rPr lang="th-TH" sz="3200" b="1" dirty="0"/>
              <a:t>ค. “ร่วมเพศได้ ควรให้ผู้รับบริการชาย สวมใส่ถุงยางอนามัยทุกครั้ง”</a:t>
            </a:r>
          </a:p>
          <a:p>
            <a:pPr marL="0" indent="0">
              <a:buNone/>
            </a:pPr>
            <a:r>
              <a:rPr lang="th-TH" sz="3200" b="1" dirty="0"/>
              <a:t>ง. “ร่วมเพศได้ หากมีความต้องการ ให้ผู้รับบริการใช้สารหล่อลื่นช่วยในการร่วมเพศ”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4475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1AB2-3217-4052-9AD7-4CE94C1C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30924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cs typeface="+mn-cs"/>
              </a:rPr>
              <a:t>10. </a:t>
            </a:r>
            <a:r>
              <a:rPr lang="th-TH" sz="4000" b="1" dirty="0">
                <a:cs typeface="+mn-cs"/>
              </a:rPr>
              <a:t>ปัจจัยด้านการจัดการความเครียดของผู้สูงอายุเพื่อการมีสุขภาพดี ข้อใดต่อไปนี้ไม่ควรปฏิบัติ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FBF8-79C3-451D-9414-B1E01F75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b="1" dirty="0"/>
              <a:t>ก. ชักชวนออกกำลังกายเมื่อผู้สูงอายุมีภาวะเครียด</a:t>
            </a:r>
          </a:p>
          <a:p>
            <a:pPr marL="0" indent="0">
              <a:buNone/>
            </a:pPr>
            <a:r>
              <a:rPr lang="th-TH" sz="3600" b="1" dirty="0"/>
              <a:t>ข. ส่งเสริมการเข้าวัดทำบุญ สวดมนต์ เมื่อผู้สูงอายุต้องการ</a:t>
            </a:r>
          </a:p>
          <a:p>
            <a:pPr marL="0" indent="0">
              <a:buNone/>
            </a:pPr>
            <a:r>
              <a:rPr lang="th-TH" sz="3600" b="1" dirty="0"/>
              <a:t>ค. บอกการเปลี่ยนแปลงทางร่างกายให้ผู้สูงอายุรับทราบทุก ๆ วัน</a:t>
            </a:r>
          </a:p>
          <a:p>
            <a:pPr marL="0" indent="0">
              <a:buNone/>
            </a:pPr>
            <a:r>
              <a:rPr lang="th-TH" sz="3600" b="1" dirty="0"/>
              <a:t>ง. เปิดโอกาสให้ตัดสินใจในการดูแลรักษาเมื่อร่างกายมีการเจ็บป่วย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0779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4E34-9F05-4773-8DDD-9123598A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ush Script MT" panose="03060802040406070304" pitchFamily="66" charset="0"/>
              </a:rPr>
              <a:t>Thank you for attention</a:t>
            </a:r>
            <a:endParaRPr lang="th-TH" dirty="0">
              <a:latin typeface="Brush Script MT" panose="030608020404060703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7FC1-E538-42C5-8DB7-1B7493E7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1" y="2682979"/>
            <a:ext cx="4798057" cy="319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72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ทฤษฎีอนุมูลอิสระ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Free Radical Theory)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กระบวนการออกซิเดชั่นของ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O2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ที่ไม่สมบูรณ์ในกระบวนการเผาผลาญสารจำพวกโปรตีน, คาร์โบไฮเดรทและอื่นๆ ทำให้เกิดอนุมูลอิสระ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ที่มีความสามารถในการทำลายผนังเซลล์ของโมเลกุลอนุมูลอิสระ เมื่อแตกออกจะไปจับกับโมเลกุลอื่นๆ ใกล้เคียง ทำให้เสียหน้าที่หมด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สารต้านอนุมูลอิสระ ได้แก่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Vitamin A, C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063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2556932"/>
            <a:ext cx="1064860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ทฤษฎีการเสื่อมสลาย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Wear and Tear Theory)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ความแก่เป็นกระบวนการเกิดขึ้นเองเมื่ออวัยวะมีการใช้งานมากย่อมเสื่อมได้ง่ายและเร็วขึ้น เมื่ออายุมากขึ้น ข้อจำกัดของทฤษฎีนี้ คือ อวัยวะส่วนใดของร่างกายที่ไม่ค่อยได้ทำงาน จะเสื่อมสภาพไปก่อนในขณะที่อวัยวะส่วนอื่นๆ ที่ทำงานกลับขยายใหญ่ขึ้น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อาจเกิดการผ่าเหล่าของ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DNA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ที่ทำหน้าที่ผิดปกติ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เน้นการสร้างเสริมสุขภาพและชะลอความเสื่อมของร่างกาย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124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88" y="2566359"/>
            <a:ext cx="10781607" cy="3503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ทฤษฎีการสะสม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Accumulative theory)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ความสูงอายุเกิดจากการสะสมสารที่เป็นอันตรายต่อร่างกาย สารนี้มีลักษณะสีดำเรียกว่า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Lipofuscin”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“รงควัตถุชรา”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Age pigment)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พบมากในตับ รังไข่ เซลล์ประสาท กล้ามเนื้อหัวใจ ผิวหนัง</a:t>
            </a:r>
          </a:p>
          <a:p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Vitamin E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Selenium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ทำลายโซ่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Lipofuscin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พบในผักใบเขียว เครื่องในสัตว์ ผลไม้ธัญพืช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1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ทฤษฎีความสูงอายุเชิงชีวภาพ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9709" y="2556932"/>
            <a:ext cx="10106888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ทฤษฎีการกลายพันธุ์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Somatic Mutation Theory)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เกิดจากการได้รับรังสีทีละเล็ก ทีละน้อยเป็นประจำ จนเกิดการเปลี่ยนแปลง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DNA 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ทฤษฎีการสะสมความผิดพลาดของ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 (Error Theory)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ทฤษฎีโมเลกุล (</a:t>
            </a:r>
            <a:r>
              <a:rPr lang="en-US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Mulecular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Theory)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อธิบายว่า ความแก่เกิดจากนิวเคลียสของ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มีการถ่ายทอด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DNA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ที่ผิดปกติไปจากเดิม</a:t>
            </a:r>
          </a:p>
        </p:txBody>
      </p:sp>
    </p:spTree>
    <p:extLst>
      <p:ext uri="{BB962C8B-B14F-4D97-AF65-F5344CB8AC3E}">
        <p14:creationId xmlns:p14="http://schemas.microsoft.com/office/powerpoint/2010/main" val="260968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ทฤษฎีความสูงอายุเชิงจิตสังคม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ทฤษฎีแยกตนเองหรือทฤษฎีการถอยห่าง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Disengagement Theory)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ทฤษฎีกิจกรรม (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Activity Theory 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ทฤษฎีความต่อเนื่อง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Continuity Theory)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4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ทฤษฎีความสูงอายุเชิงจิตสังคม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4" y="2556932"/>
            <a:ext cx="10823171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ทฤษฎีแยกตนเองหรือทฤษฎีการถอยห่าง (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Disengagement Theory) 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ผู้สูงอายุและสังคมจะลดบทบาทซึ่งกันและกัน อย่างค่อยเป็นค่อยไปตามความต้องการของร่างกายและไม่อาจหลีกเลี่ยงได้ เนื่องจากยอมรับว่าตนเองมีความสามารถลดลง สุขภาพเสื่อมลงจึงถอยหนีจากสังคมเพื่อลดความเครียดและรักษาพลังงาน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ต้องกระตุ้นให้ผู้สูงอายุเข้าร่วมกิจกรรมกับสมาชิกต่างวัย</a:t>
            </a:r>
          </a:p>
          <a:p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945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2828</Words>
  <Application>Microsoft Office PowerPoint</Application>
  <PresentationFormat>แบบจอกว้าง</PresentationFormat>
  <Paragraphs>170</Paragraphs>
  <Slides>39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5" baseType="lpstr">
      <vt:lpstr>Arial</vt:lpstr>
      <vt:lpstr>Brush Script MT</vt:lpstr>
      <vt:lpstr>DilleniaUPC</vt:lpstr>
      <vt:lpstr>Garamond</vt:lpstr>
      <vt:lpstr>TH Sarabun New</vt:lpstr>
      <vt:lpstr>Organic</vt:lpstr>
      <vt:lpstr>ทฤษฎีผู้สูงอายุ  (Theory of Aging)</vt:lpstr>
      <vt:lpstr>1. ทฤษฎีความสูงอายุเชิงชีวภาพ</vt:lpstr>
      <vt:lpstr>1. ทฤษฎีความสูงอายุเชิงชีวภาพ</vt:lpstr>
      <vt:lpstr>1. ทฤษฎีความสูงอายุเชิงชีวภาพ</vt:lpstr>
      <vt:lpstr>1. ทฤษฎีความสูงอายุเชิงชีวภาพ</vt:lpstr>
      <vt:lpstr>1. ทฤษฎีความสูงอายุเชิงชีวภาพ</vt:lpstr>
      <vt:lpstr>1. ทฤษฎีความสูงอายุเชิงชีวภาพ</vt:lpstr>
      <vt:lpstr>2. ทฤษฎีความสูงอายุเชิงจิตสังคม</vt:lpstr>
      <vt:lpstr>2. ทฤษฎีความสูงอายุเชิงจิตสังคม</vt:lpstr>
      <vt:lpstr>2. ทฤษฎีความสูงอายุเชิงจิตสังคม</vt:lpstr>
      <vt:lpstr>2. ทฤษฎีความสูงอายุเชิงจิตสังคม</vt:lpstr>
      <vt:lpstr>การเปลี่ยนแปลงทางร่างกายของผู้สูงอายุ</vt:lpstr>
      <vt:lpstr>1. ผิวหนัง</vt:lpstr>
      <vt:lpstr>2. ปากและฟัน </vt:lpstr>
      <vt:lpstr>3. ตา </vt:lpstr>
      <vt:lpstr>4. หู </vt:lpstr>
      <vt:lpstr>5. ผมและขน </vt:lpstr>
      <vt:lpstr>6. หัวใจและหลอดเลือด </vt:lpstr>
      <vt:lpstr>7. ระบบหายใจ</vt:lpstr>
      <vt:lpstr>8. ระบบทางเดินอาหารกระเพาะอาหาร </vt:lpstr>
      <vt:lpstr>9. ระบบขับถ่ายปัสสาวะ</vt:lpstr>
      <vt:lpstr>10. ระบบกระดูกและข้อ </vt:lpstr>
      <vt:lpstr>11. ระบบประสาท การเรียนรู้และความจำ</vt:lpstr>
      <vt:lpstr>12. ระบบสืบพันธุ์ </vt:lpstr>
      <vt:lpstr>ปัญหาด้านจิตสังคมของผู้สูงอายุ </vt:lpstr>
      <vt:lpstr> หลักการปฏิบัติตัวเพื่อป้องกันหรือชะลอความเสื่อมของร่างกาย  </vt:lpstr>
      <vt:lpstr>งานนำเสนอ PowerPoint</vt:lpstr>
      <vt:lpstr>คำถามเก็บคะแนนท้ายบท</vt:lpstr>
      <vt:lpstr>1. ผู้รับบริการชาย อายุ 70 ปี มารพ.ด้วยอาการตัว ตา เหลือง ท้องโต ตึง ซักประวัติพบว่าไม่มีโรคประจำตัว ผลตรวจทางห้องปฏิบัติการพบค่าตับสูงผิดปกติ ผู้สูงอายุรายนี้เกิดความเปลี่ยนแปลงตามทฤษฎีความสูงอายุเชิงชีวภาพด้านอะไร</vt:lpstr>
      <vt:lpstr>2. ผู้รับบริการหญิงอายุ 75 ปี ให้ประวัติว่า ผิวหนังเหี่ยวย่น แห้ง ความยืดหยุ่นลดลง ผู้สูงอายุรายนี้เกิดความเปลี่ยนแปลงตามทฤษฎีความสูงอายุเชิงชีวภาพด้านอะไร</vt:lpstr>
      <vt:lpstr>3. ทฤษฎีอนุมูลอิสระ (Free Radical Theory) ข้อใดกล่าวถูกต้อง</vt:lpstr>
      <vt:lpstr>4. ผู้รับบริการชาย 77 ปี มาโรงพยาบาลด้วยหกล้ม มีกระดูหัก ซักประวัติพบว่า มีสายตาฟ่าฟางบางครั้ง เดินช้าลง แต่ไม่ชอบใช้ไม้เท้า เพราะคิดว่าตนเองยังเดินไหว และยังแข็งแรง ผู้สูงอายุรายนี้เกิดความเปลี่ยนแปลงตามทฤษฎีจิตสังคมด้านอะไร </vt:lpstr>
      <vt:lpstr>5. ทฤษฎีความต่อเนื่อง (Continuity Theory) ข้อใดกล่าวถูกต้อง </vt:lpstr>
      <vt:lpstr>6. การเปลี่ยนแปลงทางร่างกายของผู้สูงอายุ คือข้อใด </vt:lpstr>
      <vt:lpstr>7. การเปลี่ยนแปลงทางร่างกายของผู้สูงอายุเพศชาย ข้อใดถูกต้อง </vt:lpstr>
      <vt:lpstr>8. ผู้สูงอายุรายใด มีปัญหาเกี่ยวกับความจำ Recent memory </vt:lpstr>
      <vt:lpstr>9. ผู้รับบริการสามีภรรยา อายุ 65 ปี ขอปรึกษาเรื่องการร่วมเพศ  นศ.จะแนะนำอย่างไร </vt:lpstr>
      <vt:lpstr>10. ปัจจัยด้านการจัดการความเครียดของผู้สูงอายุเพื่อการมีสุขภาพดี ข้อใดต่อไปนี้ไม่ควรปฏิบัติ 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ทฤษฎีการสูงอายุ  (Theory of Aging)</dc:title>
  <dc:creator>NURSE350556</dc:creator>
  <cp:lastModifiedBy>User</cp:lastModifiedBy>
  <cp:revision>32</cp:revision>
  <dcterms:created xsi:type="dcterms:W3CDTF">2019-11-07T06:24:42Z</dcterms:created>
  <dcterms:modified xsi:type="dcterms:W3CDTF">2024-06-07T04:53:16Z</dcterms:modified>
</cp:coreProperties>
</file>