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60" r:id="rId3"/>
    <p:sldId id="257" r:id="rId4"/>
    <p:sldId id="258" r:id="rId5"/>
    <p:sldId id="261" r:id="rId6"/>
    <p:sldId id="281" r:id="rId7"/>
    <p:sldId id="282" r:id="rId8"/>
    <p:sldId id="266" r:id="rId9"/>
    <p:sldId id="272" r:id="rId10"/>
    <p:sldId id="262" r:id="rId11"/>
    <p:sldId id="267" r:id="rId12"/>
    <p:sldId id="263" r:id="rId13"/>
    <p:sldId id="268" r:id="rId14"/>
    <p:sldId id="264" r:id="rId15"/>
    <p:sldId id="269" r:id="rId16"/>
    <p:sldId id="265" r:id="rId17"/>
    <p:sldId id="270" r:id="rId18"/>
    <p:sldId id="259" r:id="rId19"/>
    <p:sldId id="271" r:id="rId20"/>
    <p:sldId id="273" r:id="rId21"/>
    <p:sldId id="274" r:id="rId22"/>
    <p:sldId id="275" r:id="rId23"/>
    <p:sldId id="283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2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054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14050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644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15433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039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43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8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5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8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0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0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6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6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6/7/2024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4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82D14-7CE1-4E35-A8BD-1BA1BB4C4A4E}"/>
              </a:ext>
            </a:extLst>
          </p:cNvPr>
          <p:cNvSpPr txBox="1"/>
          <p:nvPr/>
        </p:nvSpPr>
        <p:spPr>
          <a:xfrm>
            <a:off x="1008668" y="1276928"/>
            <a:ext cx="8748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AngsanaUPC" panose="02020603050405020304" pitchFamily="18" charset="-34"/>
                <a:cs typeface="AngsanaUPC" panose="02020603050405020304" pitchFamily="18" charset="-34"/>
              </a:rPr>
              <a:t>CPN1110</a:t>
            </a:r>
            <a:r>
              <a:rPr lang="en-US" sz="6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h-TH" sz="6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การประเมินสุขภาวะผู้สูงอายุ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6D6AE5-D7AE-4FC8-B74B-1A56DF44A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726" y="2163819"/>
            <a:ext cx="5153891" cy="34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D1920C-141D-4FA1-9154-4069AD466B83}"/>
              </a:ext>
            </a:extLst>
          </p:cNvPr>
          <p:cNvSpPr txBox="1"/>
          <p:nvPr/>
        </p:nvSpPr>
        <p:spPr>
          <a:xfrm>
            <a:off x="3479799" y="440885"/>
            <a:ext cx="378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การตรวจร่างกาย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4F83A3-5DFC-40D6-B2FA-C83A2AAC092F}"/>
              </a:ext>
            </a:extLst>
          </p:cNvPr>
          <p:cNvSpPr txBox="1"/>
          <p:nvPr/>
        </p:nvSpPr>
        <p:spPr>
          <a:xfrm>
            <a:off x="1294089" y="1539202"/>
            <a:ext cx="81609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การตรวจหู</a:t>
            </a: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ภาวะหูตึง หูหนวก พบมากถึง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25-35%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ในผู้สูงอายุ </a:t>
            </a: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และพบมากขึ้นตามอยุที่เพิ่มขึ้น</a:t>
            </a: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800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สาเหตุ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ภาวะประสาทหูเสื่อมจากอายุ</a:t>
            </a:r>
          </a:p>
          <a:p>
            <a:pPr marL="285750" indent="-285750">
              <a:buFontTx/>
              <a:buChar char="-"/>
            </a:pP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หูชั้นนอกอุดกั้นจากขี้หู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&gt;&gt;&gt;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ไฟฉายส่อง ควรได้รับการตรวจอย่างสม่ำเสมอ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ภาวะประสาทหูเสื่อมจากการได้ยินเสียงดังมาก ๆ ในอดีต</a:t>
            </a:r>
          </a:p>
          <a:p>
            <a:pPr marL="285750" indent="-285750">
              <a:buFontTx/>
              <a:buChar char="-"/>
            </a:pPr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9F506-1889-408C-9122-C63C7BF6E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924" y="1604534"/>
            <a:ext cx="2975823" cy="22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FDF1BC-56D3-4F20-9CB4-744FDA0BB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527" y="296267"/>
            <a:ext cx="4035902" cy="1176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36B79D-41F4-4E64-BF81-4B257AAC368B}"/>
              </a:ext>
            </a:extLst>
          </p:cNvPr>
          <p:cNvSpPr txBox="1"/>
          <p:nvPr/>
        </p:nvSpPr>
        <p:spPr>
          <a:xfrm>
            <a:off x="882976" y="1242274"/>
            <a:ext cx="92979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การตรวจตา</a:t>
            </a: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ผู้สูงอายุจะมีโรคทางตาหรือความสามารถในการมองเห็นลดลง</a:t>
            </a: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800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สาเหตุ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โรคต้อกระจก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(Cataract)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โรคต้อหิน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(Glaucoma)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ภาวะประสาทจอรับภาพเสื่อม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(Macular Degeneration)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โดยเฉพาะคนที่อายุมาก ๆ</a:t>
            </a:r>
          </a:p>
          <a:p>
            <a:pPr marL="285750" indent="-285750">
              <a:buFontTx/>
              <a:buChar char="-"/>
            </a:pP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ภาวะสายตาสั้นหรือยาวผิดปกติ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&gt;&gt;&gt;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อาจทำได้คร่าวๆ ด้วยการวัดสายตา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(Visual Acuity)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โดยให้ผู้สูงอายุอ่านภาพตัวอักษรที่ห่างออกไป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6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เมตร หากพบความผิดปกติจึงส่งพบจักษุแพทย์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18C3C-0FC2-4ACB-96C6-D269BAA7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456" y="1597791"/>
            <a:ext cx="3632729" cy="2386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85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C5B11-2C4E-4FB9-958D-6718FAE4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511" y="159143"/>
            <a:ext cx="4035902" cy="1176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17D388-EC23-4D99-AF22-1C110906E3BA}"/>
              </a:ext>
            </a:extLst>
          </p:cNvPr>
          <p:cNvSpPr txBox="1"/>
          <p:nvPr/>
        </p:nvSpPr>
        <p:spPr>
          <a:xfrm>
            <a:off x="987893" y="821106"/>
            <a:ext cx="81655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เหงือกและฟัน</a:t>
            </a:r>
          </a:p>
          <a:p>
            <a:endParaRPr lang="th-TH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ผู้สูงอายุมากกว่า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50%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มีโรคเกี่ยวกับเหงือกและฟัน โดยเฉพาะผู้สูงอายุที่ไม่สามารถเคลื่อนไหวร่างกายเองได้ หรือมีเศร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ษฐฐา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นะยากจน</a:t>
            </a:r>
          </a:p>
          <a:p>
            <a:endParaRPr lang="th-TH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400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โรคที่พบบ่อย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ฟันผุ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เหงือกอักเสบ</a:t>
            </a:r>
          </a:p>
          <a:p>
            <a:pPr marL="285750" indent="-285750">
              <a:buFontTx/>
              <a:buChar char="-"/>
            </a:pPr>
            <a:r>
              <a:rPr lang="th-TH" sz="24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การทำ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ความสะอาดฟันปลอม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&gt;&gt;&gt; </a:t>
            </a:r>
          </a:p>
          <a:p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1.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หลีกเลี่ยงเคี้ยวอาหารแข็ง หรือเหนียว</a:t>
            </a:r>
          </a:p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ทำความสะอาดฟันปลอมทุกวัน โดยใช้น้ำอุณหภูมิปกติ ใช้แปรงสีฟันขนนุ่ม ร่วมกับน้ำสบู่หรือน้ำยาล้างจานถูให้ทั่ว</a:t>
            </a:r>
          </a:p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ไม่ความใส่ฟันปลอมขณะหลับ เพราะอาจจะทำให้เหงือกอักเสบได้</a:t>
            </a:r>
          </a:p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4.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ไม่ควรปล่อยให้ฟันปลอมแห้ง ควรแช่น้ำทุกครั้งเมื่อไม่ได้ใส่</a:t>
            </a:r>
          </a:p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5.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ควรพบทันตแพทย์ เพื่อตรวจช่องปากและฟันปลอม อย่างน้อยปีละ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ครั้ง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660C3-5AB3-419B-A2D7-5D4FF4DD7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227" y="2072283"/>
            <a:ext cx="2958499" cy="229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26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8D3BAC-E547-480E-AB35-93C578A21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880" y="296267"/>
            <a:ext cx="4035902" cy="1176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707C69-9C03-4BCF-8A0B-5DA2724BB405}"/>
              </a:ext>
            </a:extLst>
          </p:cNvPr>
          <p:cNvSpPr txBox="1"/>
          <p:nvPr/>
        </p:nvSpPr>
        <p:spPr>
          <a:xfrm>
            <a:off x="1225484" y="1472897"/>
            <a:ext cx="785252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ผิวหนัง</a:t>
            </a: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800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โรคที่พบบ่อย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การติดเชื้อราที่ผิวหนัง โดยเฉพาะผู้สูงอายุที่เป็นโรคเบาหวาน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ภาวะผิวแห้ง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มะเร็งผิวหนัง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ผื่นแพ้ยา</a:t>
            </a:r>
          </a:p>
          <a:p>
            <a:pPr marL="285750" indent="-285750">
              <a:buFontTx/>
              <a:buChar char="-"/>
            </a:pP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8B1FD-A437-47F2-999B-581F2642D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876" y="3664670"/>
            <a:ext cx="3782260" cy="26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8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82E77C-003E-4631-9EE4-34C3429E7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86" y="2533526"/>
            <a:ext cx="3897051" cy="2162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47920-45BB-482A-81F9-0E6D9136B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624" y="442290"/>
            <a:ext cx="4035902" cy="1176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2117D2-AE3D-4790-BA1E-AE9CAEFDD751}"/>
              </a:ext>
            </a:extLst>
          </p:cNvPr>
          <p:cNvSpPr txBox="1"/>
          <p:nvPr/>
        </p:nvSpPr>
        <p:spPr>
          <a:xfrm>
            <a:off x="1008669" y="1704186"/>
            <a:ext cx="78619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อวัยวะสืบพันธุ์ในสตรี</a:t>
            </a: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- โรคมะเร็งปากมดลูก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&gt;&gt;&gt;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แนะนำการตรวจ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Pap’s Smear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อย่างน้อยปีละ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1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ครั้ง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อวัยวะสืบพันธุ์เพศชาย</a:t>
            </a: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- โรคต่อมลูกหมาก / มะเร็งต่อมลูกหมาก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&gt;&gt;&gt;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แนะนำตรวจสุขภาพ อย่างน้อยปีละ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1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ครั้ง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3396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DD8B2-46C2-46E2-8438-D0C33997B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99" t="25568" r="22121" b="11889"/>
          <a:stretch/>
        </p:blipFill>
        <p:spPr>
          <a:xfrm>
            <a:off x="4688785" y="372969"/>
            <a:ext cx="6334811" cy="6444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DCAF7F-604A-4EED-ABFA-AE8BB94ECCE7}"/>
              </a:ext>
            </a:extLst>
          </p:cNvPr>
          <p:cNvSpPr txBox="1"/>
          <p:nvPr/>
        </p:nvSpPr>
        <p:spPr>
          <a:xfrm>
            <a:off x="613262" y="1374250"/>
            <a:ext cx="68061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การตรวจสุขภาพจิตในผู้สูงอายุ</a:t>
            </a:r>
          </a:p>
          <a:p>
            <a:endParaRPr lang="th-TH" sz="3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ภาวะซึมเศร้า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(Depression)</a:t>
            </a:r>
            <a:endParaRPr lang="th-TH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โดยใช้แบบประเมิน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TGDS 15</a:t>
            </a:r>
          </a:p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ให้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คะแนน ในข้อต่อไปนี้</a:t>
            </a:r>
          </a:p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ใช่ 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2-4,6,8-10.12,14-15</a:t>
            </a:r>
          </a:p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ไม่ใช่</a:t>
            </a:r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: 1,5,7,11,13</a:t>
            </a:r>
          </a:p>
          <a:p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1-5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คะแนน ไม่มีภาวะซึมเศร้า</a:t>
            </a:r>
          </a:p>
          <a:p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6-10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คะแนน มีเสี่ยงต่อภาวะซึมเศร้า </a:t>
            </a:r>
          </a:p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แนะนำให้พบจิตแพทย์</a:t>
            </a:r>
          </a:p>
          <a:p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&gt; 11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คะแนน มีภาวะซึมเศร้า ควรพบจิตแพทย์</a:t>
            </a:r>
          </a:p>
        </p:txBody>
      </p:sp>
    </p:spTree>
    <p:extLst>
      <p:ext uri="{BB962C8B-B14F-4D97-AF65-F5344CB8AC3E}">
        <p14:creationId xmlns:p14="http://schemas.microsoft.com/office/powerpoint/2010/main" val="2834944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8AAA2B-5A91-42A3-A231-BB46C2A2ACCD}"/>
              </a:ext>
            </a:extLst>
          </p:cNvPr>
          <p:cNvSpPr/>
          <p:nvPr/>
        </p:nvSpPr>
        <p:spPr>
          <a:xfrm>
            <a:off x="5859739" y="1264705"/>
            <a:ext cx="452557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การตรวจสุขภาพจิตในผู้สูงอายุ</a:t>
            </a: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ภาวะสมองเสื่อม 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(Dementia)</a:t>
            </a:r>
          </a:p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โดยใช้แบบประเมิน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TMSE ( Thai Mental State Examination )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คะแนนเต็ม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30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คะแนน </a:t>
            </a:r>
          </a:p>
          <a:p>
            <a:endParaRPr lang="th-TH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“คะแนนรวม น้อยกว่าหรือเท่ากับ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23 </a:t>
            </a:r>
            <a:endParaRPr lang="th-TH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แปลผลได้ว่า ผู้สูงอายุมีภาวะสมองเสื่อม”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14656-397C-40DC-8F6C-730528AD7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51" t="22406" r="25000" b="8728"/>
          <a:stretch/>
        </p:blipFill>
        <p:spPr>
          <a:xfrm>
            <a:off x="414779" y="178889"/>
            <a:ext cx="4986779" cy="66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96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B365B5-98A8-41B7-A55F-1CD435E41B5C}"/>
              </a:ext>
            </a:extLst>
          </p:cNvPr>
          <p:cNvSpPr txBox="1"/>
          <p:nvPr/>
        </p:nvSpPr>
        <p:spPr>
          <a:xfrm>
            <a:off x="1529796" y="101009"/>
            <a:ext cx="6500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การประเมินความสามารถในการดำเนินกิจวัตรประจำวัน</a:t>
            </a:r>
          </a:p>
          <a:p>
            <a:pPr algn="ctr"/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(Activity of Daily Living – ADL)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D10D8-670D-4AF0-B364-DF762D6D9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064" y="1178227"/>
            <a:ext cx="3897755" cy="5446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26748D-A36C-4DD7-AE5D-A1380BC01EBF}"/>
              </a:ext>
            </a:extLst>
          </p:cNvPr>
          <p:cNvSpPr txBox="1"/>
          <p:nvPr/>
        </p:nvSpPr>
        <p:spPr>
          <a:xfrm>
            <a:off x="7051249" y="2243579"/>
            <a:ext cx="4358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เกณฑ์คะแนน</a:t>
            </a:r>
          </a:p>
          <a:p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0-4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คะแนน 	ต้องการพึ่งพาผู้อื่นทั้งหมด</a:t>
            </a:r>
          </a:p>
          <a:p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5-8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คะแนน 	ต้องการพึ่งพาผู้อื่นเป็นส่วนใหญ่</a:t>
            </a:r>
          </a:p>
          <a:p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9-11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คะแนน 	ต้องการ</a:t>
            </a:r>
            <a:r>
              <a:rPr lang="th-TH" sz="2400" b="1">
                <a:latin typeface="AngsanaUPC" panose="02020603050405020304" pitchFamily="18" charset="-34"/>
                <a:cs typeface="AngsanaUPC" panose="02020603050405020304" pitchFamily="18" charset="-34"/>
              </a:rPr>
              <a:t>พึ่งพาผู้อื่น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ปานกลาง</a:t>
            </a:r>
          </a:p>
          <a:p>
            <a:r>
              <a:rPr lang="en-US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12 </a:t>
            </a: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คะแนนขึ้นไป ต้องการพึ่งพาผู้อื่นเพียงเล็กน้อย</a:t>
            </a:r>
          </a:p>
        </p:txBody>
      </p:sp>
    </p:spTree>
    <p:extLst>
      <p:ext uri="{BB962C8B-B14F-4D97-AF65-F5344CB8AC3E}">
        <p14:creationId xmlns:p14="http://schemas.microsoft.com/office/powerpoint/2010/main" val="3357474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C2687-8501-4EEB-8BD8-37F18BA73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682" y="2875485"/>
            <a:ext cx="1909329" cy="31822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B96A2D-98B9-47A3-95F1-D85761344AE2}"/>
              </a:ext>
            </a:extLst>
          </p:cNvPr>
          <p:cNvSpPr txBox="1"/>
          <p:nvPr/>
        </p:nvSpPr>
        <p:spPr>
          <a:xfrm>
            <a:off x="1300899" y="751344"/>
            <a:ext cx="68815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โรคที่พบมากในผู้สูงอายุ</a:t>
            </a:r>
          </a:p>
          <a:p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ความดันโลหิตสูง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&gt;&gt;&gt;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ตรวจร่างกาย วัดความดันโลหิตที่ต้นแขน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โรคหลอดเลือดหัวใจตีบตัน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&gt;&gt;&gt;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ซักประวัติ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มะเร็งเต้านม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&gt;&gt;&gt;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ซักประวัติ ตรวจร่างกาย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ภาวะกลั้นปัสสาวะไม่อยู่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&gt;&gt;&gt;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ซักประวัติ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การใช้ยาไม่เหมาะสมจนเกิดภาวะข้างเคียง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&gt;&gt;&gt;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ซักประวัติ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การแยกตัวจากสังคม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&gt;&gt;&gt;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ซักประวัติ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การหกล้มบ่อย ๆ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&gt;&gt;&gt;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ซักประวัติ ตรวจร่างกาย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ภาวะทุพโภชนาการ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&gt;&gt;&gt;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ซักประวัติ ตรวจร่างกาย</a:t>
            </a:r>
          </a:p>
          <a:p>
            <a:pPr marL="285750" indent="-285750">
              <a:buFontTx/>
              <a:buChar char="-"/>
            </a:pPr>
            <a:endParaRPr lang="th-TH" dirty="0"/>
          </a:p>
          <a:p>
            <a:pPr marL="285750" indent="-285750">
              <a:buFontTx/>
              <a:buChar char="-"/>
            </a:pPr>
            <a:endParaRPr lang="th-TH" dirty="0"/>
          </a:p>
          <a:p>
            <a:pPr marL="285750" indent="-285750">
              <a:buFontTx/>
              <a:buChar char="-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6260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96464-C7E4-4077-ACAF-142C5ED2F163}"/>
              </a:ext>
            </a:extLst>
          </p:cNvPr>
          <p:cNvSpPr txBox="1"/>
          <p:nvPr/>
        </p:nvSpPr>
        <p:spPr>
          <a:xfrm>
            <a:off x="1225485" y="1451728"/>
            <a:ext cx="69769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สาเหตุภายนอก</a:t>
            </a:r>
          </a:p>
          <a:p>
            <a:endParaRPr lang="th-TH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แสงสว่างไม่เพียงพอ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ไม่คุ้นเคยกับสถานที่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พื้นเปียก/ลื่น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สถานที่ไม่เหมาะสมต่อผู้สูงอายุ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21F92C-C6E7-486B-943E-C152D2B43196}"/>
              </a:ext>
            </a:extLst>
          </p:cNvPr>
          <p:cNvSpPr/>
          <p:nvPr/>
        </p:nvSpPr>
        <p:spPr>
          <a:xfrm>
            <a:off x="5154421" y="165178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สาเหตุจากผู้สูงอายุ</a:t>
            </a: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ความดันโลหิตตกเมื่อลุกขึ้น/เปลี่ยนท่ากะทันหัน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มีโรคหัวใจโรคหลอดเลือดแดง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มีโรคทางระบบประสาท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โรคกล้ามเนื้อ โรคข้อ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มีอาการเจ็บป่วยเฉียบพลัน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AD403-FC0F-47FB-AE63-09739BE5C789}"/>
              </a:ext>
            </a:extLst>
          </p:cNvPr>
          <p:cNvSpPr/>
          <p:nvPr/>
        </p:nvSpPr>
        <p:spPr>
          <a:xfrm>
            <a:off x="3492265" y="491854"/>
            <a:ext cx="3073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การหกล้มในผู้สูงอายุ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405B7-F8A4-424B-8139-0B126D666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941" y="4621441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1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5C3F7B-1F0E-4603-8C8C-DCB091AD3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589" y="-95013"/>
            <a:ext cx="1188823" cy="1469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BAF86-FE05-49E2-861B-6236B71FB346}"/>
              </a:ext>
            </a:extLst>
          </p:cNvPr>
          <p:cNvSpPr txBox="1"/>
          <p:nvPr/>
        </p:nvSpPr>
        <p:spPr>
          <a:xfrm>
            <a:off x="937110" y="568894"/>
            <a:ext cx="80451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ภาวะสุขภาพของผู้สูงอายุ</a:t>
            </a:r>
          </a:p>
          <a:p>
            <a:pPr algn="ctr"/>
            <a:endParaRPr lang="th-TH" sz="3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“เป็นสุขภาวะที่ สมบูรณ์ทางกาย ทางจิต ทางสังคม และทางจิตวิญญาณ”</a:t>
            </a:r>
          </a:p>
          <a:p>
            <a:pPr algn="ctr"/>
            <a:endParaRPr lang="th-TH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342900" indent="-342900">
              <a:buAutoNum type="arabicPeriod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สุขภาวะที่สมบูรณ์ทางกาย หมายถึง ร่างกายที่สมบูรณ์แข็งแรง คล่องแคล่ว มีกำลัง ไม่พิการ มีเศรษฐกิจหรือปัจจัย ที่จำเป็นพอเพียง ไม่มีอุบัติภัยหรืออันตราย มีสิ่งแวดล้อมที่ส่งเสริม สุขภาพ คำว่ากายหมายถึง ทางภายภาพด้วย </a:t>
            </a:r>
          </a:p>
          <a:p>
            <a:pPr marL="342900" indent="-342900">
              <a:buAutoNum type="arabicPeriod"/>
            </a:pPr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342900" indent="-342900">
              <a:buAutoNum type="arabicPeriod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สุขภาวะที่สมบูรณ์ทางจิต หมายถึง จิตใจที่มีความสุข รื่นเริง คล่องแคล่ว มีความ เมตตาสัมผัสกับความงามของสรรพสิ่ง มีสติ มีสมาธิ มีปัญญา รวมถึงการลดความเห็นแก่ตัวลงไป ด้วย เพราะตราบใดที่ยังมีความเห็นแก่ตัวก็จะมีสุขภาวะที่สมบูรณ์ทางจิตไม่ได้ </a:t>
            </a:r>
          </a:p>
        </p:txBody>
      </p:sp>
    </p:spTree>
    <p:extLst>
      <p:ext uri="{BB962C8B-B14F-4D97-AF65-F5344CB8AC3E}">
        <p14:creationId xmlns:p14="http://schemas.microsoft.com/office/powerpoint/2010/main" val="782427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AC79EE-7645-4D07-B30F-468948068FBA}"/>
              </a:ext>
            </a:extLst>
          </p:cNvPr>
          <p:cNvSpPr txBox="1"/>
          <p:nvPr/>
        </p:nvSpPr>
        <p:spPr>
          <a:xfrm>
            <a:off x="763571" y="1061628"/>
            <a:ext cx="903087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เป้าหมายการดูแลผู้สูงอายุที่มีโรคเรื้อรัง หรือภาวะทุพพลภาพ</a:t>
            </a:r>
          </a:p>
          <a:p>
            <a:endParaRPr lang="th-TH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5750" indent="-285750">
              <a:buFontTx/>
              <a:buChar char="-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ป้องกันโรค</a:t>
            </a:r>
          </a:p>
          <a:p>
            <a:pPr marL="285750" indent="-285750">
              <a:buFontTx/>
              <a:buChar char="-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รักษาสุขภาพไม่ให้ถดถอย</a:t>
            </a:r>
          </a:p>
          <a:p>
            <a:pPr marL="285750" indent="-285750">
              <a:buFontTx/>
              <a:buChar char="-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ส่งเสริมสุขภาพ</a:t>
            </a:r>
          </a:p>
          <a:p>
            <a:pPr marL="285750" indent="-285750">
              <a:buFontTx/>
              <a:buChar char="-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เฝ้าระวังการเกิดโรคอื่นร่วม </a:t>
            </a:r>
          </a:p>
          <a:p>
            <a:pPr marL="285750" indent="-285750">
              <a:buFontTx/>
              <a:buChar char="-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เฝ้าระวังการถดถอยของการช่วยเหลือตนเอง</a:t>
            </a:r>
          </a:p>
          <a:p>
            <a:pPr marL="285750" indent="-285750">
              <a:buFontTx/>
              <a:buChar char="-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ไม่เกิดอันตรายแก่ผู้สูงอายุ</a:t>
            </a:r>
          </a:p>
          <a:p>
            <a:endParaRPr lang="th-TH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EEF6E-BCAA-4B41-8D48-93EE3C287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986" y="1831598"/>
            <a:ext cx="3785793" cy="251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7970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9C5242-9905-41AF-B4B4-F6EFBA716739}"/>
              </a:ext>
            </a:extLst>
          </p:cNvPr>
          <p:cNvSpPr/>
          <p:nvPr/>
        </p:nvSpPr>
        <p:spPr>
          <a:xfrm>
            <a:off x="668516" y="884582"/>
            <a:ext cx="95501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เป้าหมายการดูแลผู้สูงอายุ</a:t>
            </a:r>
          </a:p>
          <a:p>
            <a:pPr algn="ctr"/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5750" indent="-285750">
              <a:buFontTx/>
              <a:buChar char="-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เพื่อคงความมีสุขภาพดี</a:t>
            </a:r>
          </a:p>
          <a:p>
            <a:pPr marL="285750" indent="-285750">
              <a:buFontTx/>
              <a:buChar char="-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ค้นพบโรค (กาย/ใจ) ในระยะแรก รักษาถูกต้อง ฟื้นฟูสภาพอย่างเหมาะสม</a:t>
            </a:r>
          </a:p>
          <a:p>
            <a:pPr marL="285750" indent="-285750">
              <a:buFontTx/>
              <a:buChar char="-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ให้สามารถพึ่งพาตนเองได้มากที่สุด โดยมีคุณภาพชีวิตที่ดี แม้จะมีโรคประจำตัว</a:t>
            </a:r>
          </a:p>
          <a:p>
            <a:pPr marL="285750" indent="-285750">
              <a:buFontTx/>
              <a:buChar char="-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ให้การดูแลระยะสุดท้ายอย่างสมศักดิ์ศรี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D2AF9-C3EE-49F0-994F-85EFE7C8A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075" y="4000893"/>
            <a:ext cx="2498152" cy="249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876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AF89B5-06E2-4DF8-9F52-14929C7F18AA}"/>
              </a:ext>
            </a:extLst>
          </p:cNvPr>
          <p:cNvSpPr/>
          <p:nvPr/>
        </p:nvSpPr>
        <p:spPr>
          <a:xfrm>
            <a:off x="752962" y="1424381"/>
            <a:ext cx="970403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ผู้สูงอายุที่อยู่ในระยะสุดท้ายมีความต้องการที่หลากหลายและซับซ้อน ที่จำเป็นต้องให้การดูแลตาม</a:t>
            </a:r>
          </a:p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ปัญหาและความต้องการของผู้ป่วยและครอบครัว</a:t>
            </a:r>
          </a:p>
          <a:p>
            <a:pPr marL="342900" indent="-342900">
              <a:buAutoNum type="arabicPeriod"/>
            </a:pPr>
            <a:endParaRPr lang="th-TH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342900" indent="-342900">
              <a:buAutoNum type="arabicPeriod"/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การควบคุมอาการปวดและอาการอื่น ๆ คงไว้ ซึ่งความสามารถในการช่วยเหลือตนเอง โดยอาการรบกวนในระยะสุดท้าย เช่น เหนื่อย คลื่นไส้อาเจียน ท้องผูก สะอึก โดยเฉพาะอาการปวด ซึ่งสร้างความทุกข์ ทรมานกับผู้ป่วยเป็นอย่างมาก และส่งผลกระทบทำให้ เกิดการนอนไม่หลับ เบื่ออาหาร รับประทานอาหารลดลง ท้องผูก การเคลื่อนไหวร่างกายลดลง</a:t>
            </a:r>
          </a:p>
          <a:p>
            <a:pPr marL="342900" indent="-342900">
              <a:buAutoNum type="arabicPeriod"/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การจัดการโรคเรื้อรังหลายโรคร่วม โดยการยึดผู้ป่วยสูงอายุเป็นศูนย์กลาง ได้แก่ การจัดการที่คำนึงถึง ความชอบของผู้สูงอายุและการให้ผู้สูงอายุมีส่วนร่วมใน การตัดสินใจเกี่ยวกับแผนการรักษา</a:t>
            </a:r>
          </a:p>
          <a:p>
            <a:pPr marL="342900" indent="-342900">
              <a:buAutoNum type="arabicPeriod"/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การมีส่วนร่วมในการตัดสินใจเกี่ยวกับการดูแลและการรักษา ทราบถึงอันตราย ความเสี่ยง และประโยชน์ของการรักษาเพื่อนำมาสู่การตัดสินใจได้อย่างเหมาะสม</a:t>
            </a:r>
          </a:p>
          <a:p>
            <a:pPr marL="342900" indent="-342900">
              <a:buAutoNum type="arabicPeriod"/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ความต่อเนื่องและการประสานการดูแล เนื่องจากผู้ป่วยสูงอายุในระยะสุดท้ายจะมีการเจ็บป่วย ที่มีอาการขึ้นๆ ลงๆ อาจต้องเปลี่ยนสถานที่ดูแลระหว่าง บ้านและโรงพยาบาล</a:t>
            </a:r>
          </a:p>
          <a:p>
            <a:pPr marL="342900" indent="-342900">
              <a:buAutoNum type="arabicPeriod"/>
            </a:pP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E75646-5813-46AA-9E0A-A8C45D7498D4}"/>
              </a:ext>
            </a:extLst>
          </p:cNvPr>
          <p:cNvSpPr/>
          <p:nvPr/>
        </p:nvSpPr>
        <p:spPr>
          <a:xfrm>
            <a:off x="891698" y="639618"/>
            <a:ext cx="9565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ความต้องการการดูแลแบบประคับประคองของผู้สูงอายุระยะสุดท้าย</a:t>
            </a:r>
          </a:p>
        </p:txBody>
      </p:sp>
    </p:spTree>
    <p:extLst>
      <p:ext uri="{BB962C8B-B14F-4D97-AF65-F5344CB8AC3E}">
        <p14:creationId xmlns:p14="http://schemas.microsoft.com/office/powerpoint/2010/main" val="185779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9FAD6-97CD-4112-816F-6EC2E59F7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93" y="883997"/>
            <a:ext cx="8596668" cy="388077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		แผนยุทธศาสตร์ระดับชาติว่าด้วยการสร้างเสริมสุขภาวะในระยะท้ายของชีวิต ได้มีการกำหนดเป้าหมายของการสร้างเสริมสุขภาวะใน ระยะท้ายของชีวิตคือมีคุณภาพชีวิตที่ดี (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Quality of Life)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และสามารถเผชิญความตายอย่างสมศักดิ์ศรีความ เป็นมนุษย์และตายดี (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Quality of Death)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ซึ่งการตาย ดี หมายถึง การตายที่ก่อนผู้ป่วยจะเสียชีวิต ได้รับการ บรรเทาอาการและความทุกข์ทรมานทางด้านร่างกาย และจิตใจอย่างเพียงพอเหมาะสม ได้รับการดูแลทางด้าน จิตวิญญาณตรงกับความเชื่อ ศาสนา วัฒนธรรมของตนเอง รวมถึงได้ทำในสิ่งที่คั่งค้าง สามารถแสดงความ ปรารถนาของตนเองว่าต้องการให้มีการดูแลอย่างไรใน ระยะท้ายเพื่อให้เสียชีวิตอย่างสงบ สมศักดิ์ศรีของความเป็นมนุษย์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5F528-A8B3-4712-8C88-6817B41E7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130" y="0"/>
            <a:ext cx="3212870" cy="883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4D3AAF-CA0B-4EDF-9F1D-E162DEE11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400" y="6525557"/>
            <a:ext cx="2749534" cy="49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055920-FA5C-49D6-8BCB-F0A93DEDD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559" y="4544947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76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00AE5-8554-4BA1-A3C2-5A23D0325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371" y="752081"/>
            <a:ext cx="5138296" cy="3539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CB9626-8882-4908-9C0E-64F657267D8F}"/>
              </a:ext>
            </a:extLst>
          </p:cNvPr>
          <p:cNvSpPr txBox="1"/>
          <p:nvPr/>
        </p:nvSpPr>
        <p:spPr>
          <a:xfrm>
            <a:off x="3800573" y="4421171"/>
            <a:ext cx="4590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คำถามท้ายบท</a:t>
            </a:r>
          </a:p>
        </p:txBody>
      </p:sp>
    </p:spTree>
    <p:extLst>
      <p:ext uri="{BB962C8B-B14F-4D97-AF65-F5344CB8AC3E}">
        <p14:creationId xmlns:p14="http://schemas.microsoft.com/office/powerpoint/2010/main" val="3817347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10116F-5BAE-474B-9351-2C4EA8F9DECB}"/>
              </a:ext>
            </a:extLst>
          </p:cNvPr>
          <p:cNvSpPr txBox="1"/>
          <p:nvPr/>
        </p:nvSpPr>
        <p:spPr>
          <a:xfrm>
            <a:off x="113122" y="5419420"/>
            <a:ext cx="5608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Blackadder ITC" panose="04020505051007020D02" pitchFamily="82" charset="0"/>
              </a:rPr>
              <a:t>Thank you</a:t>
            </a:r>
            <a:endParaRPr lang="th-TH" sz="6600" b="1" dirty="0">
              <a:latin typeface="Blackadder ITC" panose="04020505051007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6CB69-96F3-4E50-AC85-5D835B836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396" y="884582"/>
            <a:ext cx="5751529" cy="3450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721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4F4FBB-8675-43FD-8EBC-8A8D65936726}"/>
              </a:ext>
            </a:extLst>
          </p:cNvPr>
          <p:cNvSpPr/>
          <p:nvPr/>
        </p:nvSpPr>
        <p:spPr>
          <a:xfrm>
            <a:off x="1074656" y="639618"/>
            <a:ext cx="854068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ภาวะสุขภาพของผู้สูงอายุ</a:t>
            </a: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สุขภาวะที่สมบูรณ์ทางสังคม หมายถึง การอยู่ร่วมกันด้วยดี มีครอบครัวที่อบอุ่น ชุมชนเข้มแข็ง สังคมมีความยุติธรรมเสมอภาค มีภราดรภาพ มีสันติภาพ มีระบบการบริการที่ดี มีความเป็นประชาสังคม </a:t>
            </a: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4.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สุขภาวะที่สมบูรณ์ทางจิตวิญญาณ (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Spiritual Well-being)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สุขภาวะที่เกิดขึ้น เมื่อทำความดีหรือจิตสัมผัสกับสิ่งที่มีคุณค่าอันสูงส่งหรือสิ่งสูงสุด เช่น การเสียสละการมีความเมตตา การเข้าถึงพระรัตนตรัยหรือการเข้าถึงพระผู้เป็นเจ้า เป็นต้น ความสุขทางจิตวิญญาณเป็น ความสุขที่ไม่ระคนอยู่กับความเห็นแก่ตัว แต่เป็นสุขภาวะที่เกิดขึ้นเมื่อมนุษย์หลุดพ้นจากความมีตัวตน (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Self Transcending)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จึงมีอิสรภาพ มีความผ่อนคลายเบาสบาย มีความปิติแผ่ซ่าน มีความสุข อันประณีตและล้ำลึกหรือความสุขอันเป็นทิพย์ มีผลดีต่อสุขภาพทางกาย ทางจิต และทางสังคม </a:t>
            </a:r>
          </a:p>
        </p:txBody>
      </p:sp>
    </p:spTree>
    <p:extLst>
      <p:ext uri="{BB962C8B-B14F-4D97-AF65-F5344CB8AC3E}">
        <p14:creationId xmlns:p14="http://schemas.microsoft.com/office/powerpoint/2010/main" val="413288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9CE49-C93B-4BB3-B1C4-9EB67EBA6C6D}"/>
              </a:ext>
            </a:extLst>
          </p:cNvPr>
          <p:cNvSpPr txBox="1"/>
          <p:nvPr/>
        </p:nvSpPr>
        <p:spPr>
          <a:xfrm>
            <a:off x="1217730" y="884582"/>
            <a:ext cx="73429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การประเมินภาวะสุขภาพ</a:t>
            </a:r>
          </a:p>
          <a:p>
            <a:endParaRPr lang="th-TH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กระบวนการเก็บรวบรวมข้อมูลเกี่ยวกับภาวะสุขภาพของบุคคล และครอบครัวอย่างเป็นระบบ เพื่อนำไปสู่การวิเคราะห์ภาวะสุขภาพ และความต้องการของผู้สูงอายุ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7E647-BE4A-4AF9-88D5-14CD66F3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675" y="3752849"/>
            <a:ext cx="2697017" cy="2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7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621D14-6E73-41E5-B317-4F8D221B3C9C}"/>
              </a:ext>
            </a:extLst>
          </p:cNvPr>
          <p:cNvSpPr txBox="1"/>
          <p:nvPr/>
        </p:nvSpPr>
        <p:spPr>
          <a:xfrm>
            <a:off x="1205346" y="1457377"/>
            <a:ext cx="6664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การประเมินภาวะสุขภาพผู้สูงอายุ</a:t>
            </a:r>
          </a:p>
          <a:p>
            <a:endParaRPr lang="th-TH" sz="3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5750" indent="-285750">
              <a:buFontTx/>
              <a:buChar char="-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การซักประวัติ</a:t>
            </a:r>
          </a:p>
          <a:p>
            <a:pPr marL="285750" indent="-285750">
              <a:buFontTx/>
              <a:buChar char="-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การสัมภาษณ์</a:t>
            </a:r>
          </a:p>
          <a:p>
            <a:pPr marL="285750" indent="-285750">
              <a:buFontTx/>
              <a:buChar char="-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การตรวจร่างกาย</a:t>
            </a:r>
          </a:p>
          <a:p>
            <a:pPr marL="285750" indent="-285750">
              <a:buFontTx/>
              <a:buChar char="-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การบันทึกผลการประเมินภาวะสุขภาพ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3CD85-FAE3-4C54-B8FB-C89409F50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928" y="1374250"/>
            <a:ext cx="3731636" cy="37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E7BE4-F998-4780-98DC-CEA16648A9A5}"/>
              </a:ext>
            </a:extLst>
          </p:cNvPr>
          <p:cNvSpPr txBox="1"/>
          <p:nvPr/>
        </p:nvSpPr>
        <p:spPr>
          <a:xfrm>
            <a:off x="596555" y="3038364"/>
            <a:ext cx="10246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การซักประวัติผู้สูงอายุ</a:t>
            </a: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อยู่กับใคร ใครเป็นผู้ดูแล 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ลักษณะบ้านเป็นอย่างไร นอนที่ไหน ห้องน้ำใกล้ห้องครัวหรือไม่ ทางเดินมาราวจับหรือไม่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เศร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ษฐฐา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นะ ประกอบอาชีพ ค่าใช้จ่ายในบ้านใครเป็นผู้รับผิดชอบ ไปโรงพยาบาลใช้สิทธิ์รักษาอะไร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ความสัมพันธ์ของคนในครอบครัว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กิจวัตรประจำวัน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55232-44FB-47BD-B270-7A5AE2D2E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221" y="587982"/>
            <a:ext cx="3413610" cy="26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E7BE4-F998-4780-98DC-CEA16648A9A5}"/>
              </a:ext>
            </a:extLst>
          </p:cNvPr>
          <p:cNvSpPr txBox="1"/>
          <p:nvPr/>
        </p:nvSpPr>
        <p:spPr>
          <a:xfrm>
            <a:off x="829558" y="1105287"/>
            <a:ext cx="88989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การซักประวัติผู้สูงอายุตามระบบ</a:t>
            </a:r>
          </a:p>
          <a:p>
            <a:endParaRPr lang="th-TH" sz="3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571500" indent="-57150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อาการหอบ ไอ</a:t>
            </a:r>
          </a:p>
          <a:p>
            <a:pPr marL="571500" indent="-57150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ปัญหาการมองเห็น ปัญหาการได้ยิน หกล้ม 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เซ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อ่อนแรงหรือชาที่แขนขาข้างใดข้างหนึ่ง</a:t>
            </a:r>
          </a:p>
          <a:p>
            <a:pPr marL="571500" indent="-57150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นอนราบไม่ได้ ต้องลุกมานั่งหรือหนุนหมอน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2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ใบ เพราะหายใจอึดอัด บวม ใจสั่น เจ็บหน้าอก วิงเวียน เป็นลม</a:t>
            </a:r>
          </a:p>
          <a:p>
            <a:pPr marL="571500" indent="-57150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การกลืนลำบาก การเคี้ยวลำบาก อาการปวดท้อง การปัสสาวะ อุจจาระ</a:t>
            </a:r>
          </a:p>
          <a:p>
            <a:pPr marL="571500" indent="-57150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กลั้นปัสสาวะไม่อยู่ ปัสสาวะกลางคืน จำนวนครั้งที่ปัสสาวะ เมื่อปวดแล้วกลั้นปัสสาวะได้ไหม ปัสสาวะสะดุด</a:t>
            </a: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1069E-F231-4908-BB2D-D75A65E42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249" y="639618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0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E4B2B3-8BAD-459C-8A91-195A273C1F57}"/>
              </a:ext>
            </a:extLst>
          </p:cNvPr>
          <p:cNvSpPr txBox="1"/>
          <p:nvPr/>
        </p:nvSpPr>
        <p:spPr>
          <a:xfrm>
            <a:off x="872692" y="2118967"/>
            <a:ext cx="757372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การสัมภาษณ์ภาวะสุขภาพในผู้สูงอายุ</a:t>
            </a:r>
          </a:p>
          <a:p>
            <a:endParaRPr lang="th-TH" sz="3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ตั้งใจฟัง และสบตา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เคารพ สุภาพ ให้เกียรติ และเห็นอกเห็นใจ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พูดให้ชัดเจน ระดับเสียงพอสมควร ไม่ใช้เสียงดัง ไม่พูดยืดเยื้อ วกไปวนมา และระมัดระวังการพูดแทรก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ไม่ถามคำถามหลายข้อ หรือทำกิจกรรมหลายอย่างในเวลาเดียวกัน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D47D1-BA4D-4DC6-88CB-7903872C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59" y="884582"/>
            <a:ext cx="2666268" cy="2666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59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E3E0D-63FB-4040-B5A2-4B463673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227" y="-1"/>
            <a:ext cx="3209774" cy="884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6B784-98A7-4674-840F-B4A223E20EF2}"/>
              </a:ext>
            </a:extLst>
          </p:cNvPr>
          <p:cNvSpPr txBox="1"/>
          <p:nvPr/>
        </p:nvSpPr>
        <p:spPr>
          <a:xfrm>
            <a:off x="10843491" y="6595027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PIMSIRI.RN.SSRU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AAD82-AD08-43A7-8309-BB47B0FE02BE}"/>
              </a:ext>
            </a:extLst>
          </p:cNvPr>
          <p:cNvSpPr txBox="1"/>
          <p:nvPr/>
        </p:nvSpPr>
        <p:spPr>
          <a:xfrm>
            <a:off x="1682947" y="884582"/>
            <a:ext cx="5486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วิธีสนทนากับผู้สูงอายุที่มีการได้ยินเสื่อม</a:t>
            </a: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สนทนาในระดับสายตา อยู่ตรงหน้า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พูดเสียงดังขึ้นกว่าปกติเล็กน้อย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พูดช้าลง ประมาณ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120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คำต่อนาที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พูดชัดถ้อยชัดคำ แสดงกิริยาที่สุภาพ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มีแสงสว่างเพียงพอ</a:t>
            </a:r>
          </a:p>
          <a:p>
            <a:pPr marL="285750" indent="-285750">
              <a:buFontTx/>
              <a:buChar char="-"/>
            </a:pPr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43653-5D44-4538-BA2A-71AE1A054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899" y="3317059"/>
            <a:ext cx="3280577" cy="32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042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433</TotalTime>
  <Words>1471</Words>
  <Application>Microsoft Office PowerPoint</Application>
  <PresentationFormat>แบบจอกว้าง</PresentationFormat>
  <Paragraphs>198</Paragraphs>
  <Slides>25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1" baseType="lpstr">
      <vt:lpstr>AngsanaUPC</vt:lpstr>
      <vt:lpstr>Arial</vt:lpstr>
      <vt:lpstr>Blackadder ITC</vt:lpstr>
      <vt:lpstr>Trebuchet MS</vt:lpstr>
      <vt:lpstr>Wingdings 3</vt:lpstr>
      <vt:lpstr>Facet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fahaha</dc:creator>
  <cp:lastModifiedBy>User</cp:lastModifiedBy>
  <cp:revision>33</cp:revision>
  <dcterms:created xsi:type="dcterms:W3CDTF">2022-02-02T15:00:22Z</dcterms:created>
  <dcterms:modified xsi:type="dcterms:W3CDTF">2024-06-07T04:52:36Z</dcterms:modified>
</cp:coreProperties>
</file>