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77" r:id="rId3"/>
    <p:sldId id="387" r:id="rId4"/>
    <p:sldId id="440" r:id="rId5"/>
    <p:sldId id="386" r:id="rId6"/>
    <p:sldId id="402" r:id="rId7"/>
    <p:sldId id="308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DF0E7"/>
    <a:srgbClr val="FFCCFF"/>
    <a:srgbClr val="CCFFFF"/>
    <a:srgbClr val="CCFF99"/>
    <a:srgbClr val="BFD8EF"/>
    <a:srgbClr val="FFCCCC"/>
    <a:srgbClr val="CCFF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C7EDE-85F7-4D5B-9735-88CF650263A4}" type="datetimeFigureOut">
              <a:rPr lang="th-TH" smtClean="0"/>
              <a:t>28/05/66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7C889-48A6-462D-923E-FCB412D758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254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7C889-48A6-462D-923E-FCB412D758F3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7553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Worldwide, cancer challenges patients, families, caregivers and societies. </a:t>
            </a:r>
          </a:p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a leading cause of death and the number of new cases</a:t>
            </a:r>
          </a:p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expected to increase by approximately 70% over the next two decades (World Health Organization, 2015). </a:t>
            </a:r>
          </a:p>
          <a:p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Cancer is the second leading cause of death globally, and is responsible for an estimated 9.6 million deaths in 2018. Globally, about 1 in 6 deaths is due to cancer.</a:t>
            </a:r>
          </a:p>
          <a:p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Approximately 70% of deaths from cancer occur in low- and middle-income countries.</a:t>
            </a:r>
          </a:p>
          <a:p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Thailand, the number of patients with cancer is increasing every year (National Cancer Institute, 2014), and cancer remains the leading cause of death. </a:t>
            </a:r>
          </a:p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2015, the cancer mortality rate in Thailand was 112.8</a:t>
            </a:r>
          </a:p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patients per 100,000 population. Between 2011 and 2015, liver cancer, lung cancer and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leukaemia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were the cancer types with the highest mortality rates in Thailand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7C889-48A6-462D-923E-FCB412D758F3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4117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7C889-48A6-462D-923E-FCB412D758F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7537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7C889-48A6-462D-923E-FCB412D758F3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837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7C889-48A6-462D-923E-FCB412D758F3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6531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12182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7C889-48A6-462D-923E-FCB412D758F3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901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A02-1D98-4A83-8BB9-839E39AE153F}" type="datetime1">
              <a:rPr lang="th-TH" smtClean="0"/>
              <a:t>28/05/66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98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708D-05E1-43F9-B13A-33993CA353CF}" type="datetime1">
              <a:rPr lang="th-TH" smtClean="0"/>
              <a:t>28/05/66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942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6F43-3A3E-4EA6-B71F-DF0EC666CE10}" type="datetime1">
              <a:rPr lang="th-TH" smtClean="0"/>
              <a:t>28/05/66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80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3898-38CC-4BEE-A923-C7894E910D91}" type="datetime1">
              <a:rPr lang="th-TH" smtClean="0"/>
              <a:t>28/05/66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82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F0D7-AA3F-42FF-8AD4-76941A1DB0C7}" type="datetime1">
              <a:rPr lang="th-TH" smtClean="0"/>
              <a:t>28/05/66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122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9E94-FB86-4970-9D5C-BDB4511137EA}" type="datetime1">
              <a:rPr lang="th-TH" smtClean="0"/>
              <a:t>28/05/66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89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5E58-62BF-4C3D-ADB9-5BBB5FBF4950}" type="datetime1">
              <a:rPr lang="th-TH" smtClean="0"/>
              <a:t>28/05/66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764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0CAD-A90B-40ED-9D6E-C66499009BF5}" type="datetime1">
              <a:rPr lang="th-TH" smtClean="0"/>
              <a:t>28/05/66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508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1F5-D795-4F35-9A3F-7A06E00279E8}" type="datetime1">
              <a:rPr lang="th-TH" smtClean="0"/>
              <a:t>28/05/66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305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E9BA-ADDF-43D3-B134-2B37586C4481}" type="datetime1">
              <a:rPr lang="th-TH" smtClean="0"/>
              <a:t>28/05/66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753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AED1-2020-45B0-8752-AFBD2584E0AE}" type="datetime1">
              <a:rPr lang="th-TH" smtClean="0"/>
              <a:t>28/05/66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419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8FF4-C06E-4329-8F8C-CB87C685F68F}" type="datetime1">
              <a:rPr lang="th-TH" smtClean="0"/>
              <a:t>28/05/66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82DD6-FED4-42DE-BEEA-A416EDDF04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663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ho.int/mediacentre/news/releases/2014/palliative-care-20140128/e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955" y="1884710"/>
            <a:ext cx="11100758" cy="2933095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CANCER PATIENTS AT THE END OF LIFE IN PALLIATIVE CARE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US" sz="2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Nopbhornphetchara</a:t>
            </a:r>
            <a:r>
              <a:rPr lang="en-US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Maungtoug</a:t>
            </a:r>
            <a:br>
              <a:rPr lang="en-US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RN.,MSN.,PhD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h-TH" sz="72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524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8899" y="333561"/>
            <a:ext cx="7257693" cy="696137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the significance of the issue</a:t>
            </a:r>
            <a:endParaRPr lang="th-TH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2</a:t>
            </a:fld>
            <a:endParaRPr lang="th-TH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438" y="1224667"/>
            <a:ext cx="6802617" cy="5169989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66475" y="6256063"/>
            <a:ext cx="11732653" cy="601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/>
              <a:t>Sources: World Health Organization and Worldwide Palliative Care Alliance: </a:t>
            </a:r>
            <a:r>
              <a:rPr lang="en-US" sz="1800" b="1" i="1" dirty="0">
                <a:hlinkClick r:id="rId4"/>
              </a:rPr>
              <a:t>Global Atlas of Palliative Care at the End of Life</a:t>
            </a:r>
            <a:r>
              <a:rPr lang="en-US" sz="1800" b="1" i="1" dirty="0"/>
              <a:t>,2014</a:t>
            </a:r>
            <a:endParaRPr lang="th-TH" sz="1800" b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029200" y="6110775"/>
            <a:ext cx="1379717" cy="1474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80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3</a:t>
            </a:fld>
            <a:endParaRPr lang="th-TH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37" y="1343396"/>
            <a:ext cx="10515600" cy="4980443"/>
          </a:xfr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90623" y="326633"/>
            <a:ext cx="7477664" cy="709994"/>
          </a:xfrm>
          <a:solidFill>
            <a:srgbClr val="FFFF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of palliative cancer care</a:t>
            </a:r>
            <a:endParaRPr lang="th-TH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Striped Right Arrow 8">
            <a:extLst>
              <a:ext uri="{FF2B5EF4-FFF2-40B4-BE49-F238E27FC236}">
                <a16:creationId xmlns:a16="http://schemas.microsoft.com/office/drawing/2014/main" id="{F4E7A5F0-32DB-4B3E-A062-C6E70FD2E423}"/>
              </a:ext>
            </a:extLst>
          </p:cNvPr>
          <p:cNvSpPr/>
          <p:nvPr/>
        </p:nvSpPr>
        <p:spPr>
          <a:xfrm rot="5400000">
            <a:off x="7558527" y="2456072"/>
            <a:ext cx="949539" cy="797441"/>
          </a:xfrm>
          <a:prstGeom prst="strip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621024" y="6504317"/>
            <a:ext cx="7472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Sources</a:t>
            </a:r>
            <a:r>
              <a:rPr lang="en-US" sz="2000" dirty="0"/>
              <a:t> Model of palliative cancer care by Von </a:t>
            </a:r>
            <a:r>
              <a:rPr lang="en-US" sz="2000" dirty="0" err="1"/>
              <a:t>Roenn</a:t>
            </a:r>
            <a:r>
              <a:rPr lang="en-US" sz="2000" dirty="0"/>
              <a:t> &amp; </a:t>
            </a:r>
            <a:r>
              <a:rPr lang="en-US" sz="2000" dirty="0" err="1"/>
              <a:t>Temel</a:t>
            </a:r>
            <a:r>
              <a:rPr lang="en-US" sz="2000" dirty="0"/>
              <a:t> (2011)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44208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507" y="52123"/>
            <a:ext cx="7257693" cy="696137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map of palliative care development</a:t>
            </a:r>
            <a:endParaRPr lang="th-TH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4</a:t>
            </a:fld>
            <a:endParaRPr lang="th-TH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0353" y="6408473"/>
            <a:ext cx="11368776" cy="449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 Source: Lynch T, Connor S, Clark D. Mapping levels of palliative care development: a   global update. J Pain Symptom Manage 2013; 45: 1094e2010.</a:t>
            </a:r>
            <a:endParaRPr lang="th-TH" sz="18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96" y="800383"/>
            <a:ext cx="11368776" cy="54194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2" name="Right Arrow 11"/>
          <p:cNvSpPr/>
          <p:nvPr/>
        </p:nvSpPr>
        <p:spPr>
          <a:xfrm rot="20334871" flipV="1">
            <a:off x="3030563" y="4115849"/>
            <a:ext cx="6060043" cy="183678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5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1557457" y="252041"/>
            <a:ext cx="10087502" cy="790165"/>
          </a:xfrm>
          <a:solidFill>
            <a:srgbClr val="FFFF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THAILAND  PALLIATIVE  CARE POLICY 2017</a:t>
            </a:r>
            <a:endParaRPr lang="th-TH" sz="2800" b="1" dirty="0">
              <a:solidFill>
                <a:srgbClr val="002060"/>
              </a:solidFill>
              <a:latin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5188C1-45B6-4FDA-919E-D06B7935AC4C}"/>
              </a:ext>
            </a:extLst>
          </p:cNvPr>
          <p:cNvSpPr/>
          <p:nvPr/>
        </p:nvSpPr>
        <p:spPr>
          <a:xfrm>
            <a:off x="645506" y="1325893"/>
            <a:ext cx="11340033" cy="821734"/>
          </a:xfrm>
          <a:prstGeom prst="rect">
            <a:avLst/>
          </a:prstGeom>
          <a:solidFill>
            <a:srgbClr val="CCFFFF"/>
          </a:solidFill>
          <a:ln w="9525">
            <a:solidFill>
              <a:srgbClr val="ADCDB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Thailand Palliative Care Policy 2017 provide palliative care services, including through primary health care centers and homes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A64E72-87BC-4B86-87FA-C278051FEA9E}"/>
              </a:ext>
            </a:extLst>
          </p:cNvPr>
          <p:cNvSpPr/>
          <p:nvPr/>
        </p:nvSpPr>
        <p:spPr>
          <a:xfrm>
            <a:off x="665157" y="4497892"/>
            <a:ext cx="11311244" cy="6672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ADCDB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development, improve knowledge, skill for palliative care team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88968C-7A67-4D00-A2E5-B627389709C4}"/>
              </a:ext>
            </a:extLst>
          </p:cNvPr>
          <p:cNvSpPr/>
          <p:nvPr/>
        </p:nvSpPr>
        <p:spPr>
          <a:xfrm>
            <a:off x="683887" y="5262863"/>
            <a:ext cx="11292514" cy="743021"/>
          </a:xfrm>
          <a:prstGeom prst="rect">
            <a:avLst/>
          </a:prstGeom>
          <a:solidFill>
            <a:srgbClr val="FFFFCC"/>
          </a:solidFill>
          <a:ln w="9525">
            <a:solidFill>
              <a:srgbClr val="ADCDB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standard services, clinical practice guidelines.</a:t>
            </a:r>
            <a:endParaRPr lang="th-TH" sz="2400" spc="-100" dirty="0">
              <a:solidFill>
                <a:schemeClr val="tx1"/>
              </a:solidFill>
              <a:latin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8981" y="2270077"/>
            <a:ext cx="11336559" cy="1011027"/>
          </a:xfrm>
          <a:prstGeom prst="rect">
            <a:avLst/>
          </a:prstGeom>
          <a:solidFill>
            <a:srgbClr val="FFCCFF"/>
          </a:solidFill>
          <a:ln w="9525">
            <a:solidFill>
              <a:srgbClr val="ADCDB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 quality end of life care networking with Ministry of interior, Ministry of Social Development and Civil Society</a:t>
            </a:r>
            <a:endParaRPr lang="th-TH" sz="2400" b="1" spc="-100" dirty="0">
              <a:solidFill>
                <a:schemeClr val="tx1"/>
              </a:solidFill>
              <a:latin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5807" y="3380906"/>
            <a:ext cx="11309733" cy="1045479"/>
          </a:xfrm>
          <a:prstGeom prst="rect">
            <a:avLst/>
          </a:prstGeom>
          <a:solidFill>
            <a:srgbClr val="CCFFCC"/>
          </a:solidFill>
          <a:ln w="9525">
            <a:solidFill>
              <a:srgbClr val="ADCDB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 seamless palliative care services by creating referral system from central hospital › provincial hospital › community hospital › 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sub-district hospital to home care team</a:t>
            </a:r>
            <a:r>
              <a:rPr lang="en-US" sz="3200" dirty="0"/>
              <a:t>. 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5506" y="6103601"/>
            <a:ext cx="11330895" cy="699724"/>
          </a:xfrm>
          <a:prstGeom prst="rect">
            <a:avLst/>
          </a:prstGeom>
          <a:solidFill>
            <a:srgbClr val="BFD8EF"/>
          </a:solidFill>
          <a:ln w="9525">
            <a:solidFill>
              <a:srgbClr val="ADCDB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Opioid supply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provide strong opioids and medication for symptom management in community level</a:t>
            </a:r>
            <a:endParaRPr lang="th-TH" sz="2400" dirty="0">
              <a:solidFill>
                <a:schemeClr val="tx1"/>
              </a:solidFill>
              <a:latin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60257" y="2841502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Striped Right Arrow 8">
            <a:extLst>
              <a:ext uri="{FF2B5EF4-FFF2-40B4-BE49-F238E27FC236}">
                <a16:creationId xmlns:a16="http://schemas.microsoft.com/office/drawing/2014/main" id="{F4E7A5F0-32DB-4B3E-A062-C6E70FD2E423}"/>
              </a:ext>
            </a:extLst>
          </p:cNvPr>
          <p:cNvSpPr/>
          <p:nvPr/>
        </p:nvSpPr>
        <p:spPr>
          <a:xfrm>
            <a:off x="28818" y="1260266"/>
            <a:ext cx="616688" cy="797441"/>
          </a:xfrm>
          <a:prstGeom prst="strip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Striped Right Arrow 8">
            <a:extLst>
              <a:ext uri="{FF2B5EF4-FFF2-40B4-BE49-F238E27FC236}">
                <a16:creationId xmlns:a16="http://schemas.microsoft.com/office/drawing/2014/main" id="{F4E7A5F0-32DB-4B3E-A062-C6E70FD2E423}"/>
              </a:ext>
            </a:extLst>
          </p:cNvPr>
          <p:cNvSpPr/>
          <p:nvPr/>
        </p:nvSpPr>
        <p:spPr>
          <a:xfrm>
            <a:off x="9167" y="2375882"/>
            <a:ext cx="616688" cy="797441"/>
          </a:xfrm>
          <a:prstGeom prst="strip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Striped Right Arrow 8">
            <a:extLst>
              <a:ext uri="{FF2B5EF4-FFF2-40B4-BE49-F238E27FC236}">
                <a16:creationId xmlns:a16="http://schemas.microsoft.com/office/drawing/2014/main" id="{F4E7A5F0-32DB-4B3E-A062-C6E70FD2E423}"/>
              </a:ext>
            </a:extLst>
          </p:cNvPr>
          <p:cNvSpPr/>
          <p:nvPr/>
        </p:nvSpPr>
        <p:spPr>
          <a:xfrm>
            <a:off x="9167" y="3338362"/>
            <a:ext cx="616688" cy="797441"/>
          </a:xfrm>
          <a:prstGeom prst="strip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Striped Right Arrow 8">
            <a:extLst>
              <a:ext uri="{FF2B5EF4-FFF2-40B4-BE49-F238E27FC236}">
                <a16:creationId xmlns:a16="http://schemas.microsoft.com/office/drawing/2014/main" id="{F4E7A5F0-32DB-4B3E-A062-C6E70FD2E423}"/>
              </a:ext>
            </a:extLst>
          </p:cNvPr>
          <p:cNvSpPr/>
          <p:nvPr/>
        </p:nvSpPr>
        <p:spPr>
          <a:xfrm>
            <a:off x="47548" y="4207585"/>
            <a:ext cx="616688" cy="797441"/>
          </a:xfrm>
          <a:prstGeom prst="strip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Striped Right Arrow 8">
            <a:extLst>
              <a:ext uri="{FF2B5EF4-FFF2-40B4-BE49-F238E27FC236}">
                <a16:creationId xmlns:a16="http://schemas.microsoft.com/office/drawing/2014/main" id="{F4E7A5F0-32DB-4B3E-A062-C6E70FD2E423}"/>
              </a:ext>
            </a:extLst>
          </p:cNvPr>
          <p:cNvSpPr/>
          <p:nvPr/>
        </p:nvSpPr>
        <p:spPr>
          <a:xfrm>
            <a:off x="47548" y="5025464"/>
            <a:ext cx="616688" cy="797441"/>
          </a:xfrm>
          <a:prstGeom prst="strip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Striped Right Arrow 8">
            <a:extLst>
              <a:ext uri="{FF2B5EF4-FFF2-40B4-BE49-F238E27FC236}">
                <a16:creationId xmlns:a16="http://schemas.microsoft.com/office/drawing/2014/main" id="{F4E7A5F0-32DB-4B3E-A062-C6E70FD2E423}"/>
              </a:ext>
            </a:extLst>
          </p:cNvPr>
          <p:cNvSpPr/>
          <p:nvPr/>
        </p:nvSpPr>
        <p:spPr>
          <a:xfrm>
            <a:off x="47548" y="6005884"/>
            <a:ext cx="616688" cy="797441"/>
          </a:xfrm>
          <a:prstGeom prst="strip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09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6</a:t>
            </a:fld>
            <a:endParaRPr lang="en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469" y="1102467"/>
            <a:ext cx="9915183" cy="55811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C5B5BA-06AA-8D55-903B-54C828251449}"/>
              </a:ext>
            </a:extLst>
          </p:cNvPr>
          <p:cNvSpPr txBox="1"/>
          <p:nvPr/>
        </p:nvSpPr>
        <p:spPr>
          <a:xfrm>
            <a:off x="1395469" y="226142"/>
            <a:ext cx="9420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highlight>
                  <a:srgbClr val="FFFF00"/>
                </a:highlight>
              </a:rPr>
              <a:t>Pain Management</a:t>
            </a:r>
            <a:endParaRPr lang="th-TH" sz="4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0601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52327"/>
            <a:ext cx="9220200" cy="146661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  <a:br>
              <a:rPr lang="th-TH" b="1" dirty="0">
                <a:latin typeface="Times New Roman" panose="02020603050405020304" pitchFamily="18" charset="0"/>
              </a:rPr>
            </a:br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72086" cy="1201003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2334419"/>
            <a:ext cx="9220200" cy="333375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2DD6-FED4-42DE-BEEA-A416EDDF0494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5195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5957</TotalTime>
  <Words>396</Words>
  <Application>Microsoft Office PowerPoint</Application>
  <PresentationFormat>Widescreen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TH SarabunPSK</vt:lpstr>
      <vt:lpstr>Times New Roman</vt:lpstr>
      <vt:lpstr>Office Theme</vt:lpstr>
      <vt:lpstr>CANCER PATIENTS AT THE END OF LIFE IN PALLIATIVE CARE  Dr.Nopbhornphetchara  Maungtoug                                                                                   RN.,MSN.,PhD.</vt:lpstr>
      <vt:lpstr>Background and the significance of the issue</vt:lpstr>
      <vt:lpstr>Model of palliative cancer care</vt:lpstr>
      <vt:lpstr>World map of palliative care development</vt:lpstr>
      <vt:lpstr>THAILAND  PALLIATIVE  CARE POLICY 2017</vt:lpstr>
      <vt:lpstr>PowerPoint Presentation</vt:lpstr>
      <vt:lpstr> Thank you for your attention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NOPBHORNPHETCHARA</dc:creator>
  <cp:lastModifiedBy>nopbhornphet8941@outlook.com</cp:lastModifiedBy>
  <cp:revision>469</cp:revision>
  <dcterms:created xsi:type="dcterms:W3CDTF">2018-03-14T04:25:16Z</dcterms:created>
  <dcterms:modified xsi:type="dcterms:W3CDTF">2023-05-28T10:47:26Z</dcterms:modified>
</cp:coreProperties>
</file>