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332" r:id="rId3"/>
    <p:sldId id="343" r:id="rId4"/>
    <p:sldId id="290" r:id="rId5"/>
    <p:sldId id="295" r:id="rId6"/>
    <p:sldId id="296" r:id="rId7"/>
    <p:sldId id="299" r:id="rId8"/>
    <p:sldId id="301" r:id="rId9"/>
    <p:sldId id="300" r:id="rId10"/>
    <p:sldId id="302" r:id="rId11"/>
    <p:sldId id="346" r:id="rId12"/>
    <p:sldId id="347" r:id="rId13"/>
    <p:sldId id="348" r:id="rId14"/>
    <p:sldId id="337" r:id="rId15"/>
    <p:sldId id="285" r:id="rId16"/>
    <p:sldId id="288" r:id="rId17"/>
    <p:sldId id="338" r:id="rId18"/>
    <p:sldId id="353" r:id="rId19"/>
    <p:sldId id="351" r:id="rId20"/>
    <p:sldId id="352" r:id="rId21"/>
    <p:sldId id="342" r:id="rId22"/>
    <p:sldId id="349" r:id="rId23"/>
    <p:sldId id="307" r:id="rId24"/>
    <p:sldId id="334" r:id="rId25"/>
    <p:sldId id="306" r:id="rId26"/>
    <p:sldId id="311" r:id="rId27"/>
    <p:sldId id="293" r:id="rId28"/>
    <p:sldId id="313" r:id="rId29"/>
    <p:sldId id="314" r:id="rId30"/>
    <p:sldId id="309" r:id="rId31"/>
    <p:sldId id="316" r:id="rId32"/>
    <p:sldId id="261" r:id="rId33"/>
    <p:sldId id="339" r:id="rId34"/>
    <p:sldId id="263" r:id="rId35"/>
    <p:sldId id="330" r:id="rId36"/>
    <p:sldId id="340" r:id="rId37"/>
    <p:sldId id="331" r:id="rId38"/>
    <p:sldId id="333" r:id="rId39"/>
    <p:sldId id="344" r:id="rId40"/>
    <p:sldId id="345" r:id="rId41"/>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09" autoAdjust="0"/>
  </p:normalViewPr>
  <p:slideViewPr>
    <p:cSldViewPr>
      <p:cViewPr varScale="1">
        <p:scale>
          <a:sx n="70" d="100"/>
          <a:sy n="70" d="100"/>
        </p:scale>
        <p:origin x="1157" y="53"/>
      </p:cViewPr>
      <p:guideLst>
        <p:guide orient="horz" pos="2160"/>
        <p:guide pos="2880"/>
      </p:guideLst>
    </p:cSldViewPr>
  </p:slideViewPr>
  <p:outlineViewPr>
    <p:cViewPr>
      <p:scale>
        <a:sx n="33" d="100"/>
        <a:sy n="33" d="100"/>
      </p:scale>
      <p:origin x="0" y="-17803"/>
    </p:cViewPr>
  </p:outlineViewPr>
  <p:notesTextViewPr>
    <p:cViewPr>
      <p:scale>
        <a:sx n="100" d="100"/>
        <a:sy n="100" d="100"/>
      </p:scale>
      <p:origin x="0" y="0"/>
    </p:cViewPr>
  </p:notesTextViewPr>
  <p:sorterViewPr>
    <p:cViewPr varScale="1">
      <p:scale>
        <a:sx n="1" d="1"/>
        <a:sy n="1" d="1"/>
      </p:scale>
      <p:origin x="0" y="-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B07CB-E27D-4F89-A893-2F4B660749B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th-TH"/>
        </a:p>
      </dgm:t>
    </dgm:pt>
    <dgm:pt modelId="{70E26134-24DB-45B1-9A1D-61204875C222}">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3200" b="1" dirty="0">
              <a:solidFill>
                <a:schemeClr val="tx1"/>
              </a:solidFill>
              <a:latin typeface="+mj-lt"/>
              <a:cs typeface="+mn-cs"/>
            </a:rPr>
            <a:t>Evidence-Based Practice: EBP</a:t>
          </a:r>
          <a:endParaRPr lang="th-TH" sz="3200" b="1" dirty="0">
            <a:solidFill>
              <a:schemeClr val="tx1"/>
            </a:solidFill>
            <a:latin typeface="+mj-lt"/>
            <a:cs typeface="+mn-cs"/>
          </a:endParaRPr>
        </a:p>
      </dgm:t>
    </dgm:pt>
    <dgm:pt modelId="{6C3D3227-C658-4265-9056-7EAAB04427EB}" type="parTrans" cxnId="{15D5E24F-97A3-4F3D-A133-596452ECF848}">
      <dgm:prSet/>
      <dgm:spPr/>
      <dgm:t>
        <a:bodyPr/>
        <a:lstStyle/>
        <a:p>
          <a:endParaRPr lang="th-TH"/>
        </a:p>
      </dgm:t>
    </dgm:pt>
    <dgm:pt modelId="{31D74BDF-C125-4C31-B681-1DC31190A6AF}" type="sibTrans" cxnId="{15D5E24F-97A3-4F3D-A133-596452ECF848}">
      <dgm:prSet/>
      <dgm:spPr/>
      <dgm:t>
        <a:bodyPr/>
        <a:lstStyle/>
        <a:p>
          <a:endParaRPr lang="th-TH"/>
        </a:p>
      </dgm:t>
    </dgm:pt>
    <dgm:pt modelId="{0EC7B114-8EFE-4E81-BDB2-AFD41DE7608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b="1" dirty="0">
              <a:solidFill>
                <a:schemeClr val="tx1"/>
              </a:solidFill>
              <a:latin typeface="+mj-lt"/>
              <a:cs typeface="Times New Roman" pitchFamily="18" charset="0"/>
            </a:rPr>
            <a:t>Clinical Nursing Practice Guideline: CNPG</a:t>
          </a:r>
          <a:endParaRPr lang="th-TH" sz="2800" b="1" dirty="0">
            <a:solidFill>
              <a:schemeClr val="tx1"/>
            </a:solidFill>
            <a:latin typeface="+mj-lt"/>
          </a:endParaRPr>
        </a:p>
      </dgm:t>
    </dgm:pt>
    <dgm:pt modelId="{7BD4E90A-45BD-4D23-B452-15DC959AB97E}" type="parTrans" cxnId="{86DE191E-F6F1-4533-B5A7-EE3198CFE196}">
      <dgm:prSet/>
      <dgm:spPr/>
      <dgm:t>
        <a:bodyPr/>
        <a:lstStyle/>
        <a:p>
          <a:endParaRPr lang="th-TH"/>
        </a:p>
      </dgm:t>
    </dgm:pt>
    <dgm:pt modelId="{48214174-0531-4925-B1FB-2DE3F1736221}" type="sibTrans" cxnId="{86DE191E-F6F1-4533-B5A7-EE3198CFE196}">
      <dgm:prSet/>
      <dgm:spPr/>
      <dgm:t>
        <a:bodyPr/>
        <a:lstStyle/>
        <a:p>
          <a:endParaRPr lang="th-TH"/>
        </a:p>
      </dgm:t>
    </dgm:pt>
    <dgm:pt modelId="{7BEA48E8-82F5-4971-96EE-51F306CDA7B5}">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3200" b="1" dirty="0">
              <a:solidFill>
                <a:schemeClr val="tx1"/>
              </a:solidFill>
              <a:latin typeface="+mj-lt"/>
            </a:rPr>
            <a:t>Good Quality of Nursing </a:t>
          </a:r>
          <a:endParaRPr lang="th-TH" sz="3200" b="1" dirty="0">
            <a:solidFill>
              <a:schemeClr val="tx1"/>
            </a:solidFill>
            <a:latin typeface="+mj-lt"/>
          </a:endParaRPr>
        </a:p>
      </dgm:t>
    </dgm:pt>
    <dgm:pt modelId="{69857BF4-4B70-41B4-973D-41CCBF053A8C}" type="parTrans" cxnId="{48222259-304E-46B8-B793-1D1D07DF802A}">
      <dgm:prSet/>
      <dgm:spPr/>
      <dgm:t>
        <a:bodyPr/>
        <a:lstStyle/>
        <a:p>
          <a:endParaRPr lang="th-TH"/>
        </a:p>
      </dgm:t>
    </dgm:pt>
    <dgm:pt modelId="{5C18E35A-EB11-4AF0-A461-A0C915456FD2}" type="sibTrans" cxnId="{48222259-304E-46B8-B793-1D1D07DF802A}">
      <dgm:prSet/>
      <dgm:spPr/>
      <dgm:t>
        <a:bodyPr/>
        <a:lstStyle/>
        <a:p>
          <a:endParaRPr lang="th-TH"/>
        </a:p>
      </dgm:t>
    </dgm:pt>
    <dgm:pt modelId="{19B29CB9-F635-4B1A-A6EC-A12C21DC9F91}" type="pres">
      <dgm:prSet presAssocID="{71FB07CB-E27D-4F89-A893-2F4B660749BF}" presName="Name0" presStyleCnt="0">
        <dgm:presLayoutVars>
          <dgm:dir/>
          <dgm:animLvl val="lvl"/>
          <dgm:resizeHandles val="exact"/>
        </dgm:presLayoutVars>
      </dgm:prSet>
      <dgm:spPr/>
    </dgm:pt>
    <dgm:pt modelId="{ABBD7F0C-021F-46C1-A40B-9E8BBABBFAA6}" type="pres">
      <dgm:prSet presAssocID="{7BEA48E8-82F5-4971-96EE-51F306CDA7B5}" presName="boxAndChildren" presStyleCnt="0"/>
      <dgm:spPr/>
    </dgm:pt>
    <dgm:pt modelId="{9A8C0DE1-9D87-45D5-857B-CB8E6E92BA24}" type="pres">
      <dgm:prSet presAssocID="{7BEA48E8-82F5-4971-96EE-51F306CDA7B5}" presName="parentTextBox" presStyleLbl="node1" presStyleIdx="0" presStyleCnt="3"/>
      <dgm:spPr/>
    </dgm:pt>
    <dgm:pt modelId="{00F2298B-AE3F-405F-A361-BE45235994D9}" type="pres">
      <dgm:prSet presAssocID="{48214174-0531-4925-B1FB-2DE3F1736221}" presName="sp" presStyleCnt="0"/>
      <dgm:spPr/>
    </dgm:pt>
    <dgm:pt modelId="{2F391746-BF7A-4C52-8CEB-D22CE596B8C7}" type="pres">
      <dgm:prSet presAssocID="{0EC7B114-8EFE-4E81-BDB2-AFD41DE76089}" presName="arrowAndChildren" presStyleCnt="0"/>
      <dgm:spPr/>
    </dgm:pt>
    <dgm:pt modelId="{FCFC3107-73F2-4417-AFFA-00413DE6FCCA}" type="pres">
      <dgm:prSet presAssocID="{0EC7B114-8EFE-4E81-BDB2-AFD41DE76089}" presName="parentTextArrow" presStyleLbl="node1" presStyleIdx="1" presStyleCnt="3"/>
      <dgm:spPr/>
    </dgm:pt>
    <dgm:pt modelId="{FEE84E0D-DE02-4330-8EC7-DB3BA1BA22D7}" type="pres">
      <dgm:prSet presAssocID="{31D74BDF-C125-4C31-B681-1DC31190A6AF}" presName="sp" presStyleCnt="0"/>
      <dgm:spPr/>
    </dgm:pt>
    <dgm:pt modelId="{29FECB84-5CA6-4A87-A118-5A3D0194672F}" type="pres">
      <dgm:prSet presAssocID="{70E26134-24DB-45B1-9A1D-61204875C222}" presName="arrowAndChildren" presStyleCnt="0"/>
      <dgm:spPr/>
    </dgm:pt>
    <dgm:pt modelId="{E712E470-A038-41DD-AB29-0F582CE1DC36}" type="pres">
      <dgm:prSet presAssocID="{70E26134-24DB-45B1-9A1D-61204875C222}" presName="parentTextArrow" presStyleLbl="node1" presStyleIdx="2" presStyleCnt="3" custLinFactNeighborX="-435" custLinFactNeighborY="-46"/>
      <dgm:spPr/>
    </dgm:pt>
  </dgm:ptLst>
  <dgm:cxnLst>
    <dgm:cxn modelId="{86DE191E-F6F1-4533-B5A7-EE3198CFE196}" srcId="{71FB07CB-E27D-4F89-A893-2F4B660749BF}" destId="{0EC7B114-8EFE-4E81-BDB2-AFD41DE76089}" srcOrd="1" destOrd="0" parTransId="{7BD4E90A-45BD-4D23-B452-15DC959AB97E}" sibTransId="{48214174-0531-4925-B1FB-2DE3F1736221}"/>
    <dgm:cxn modelId="{9140065E-19C5-49A9-B60A-834C13C3F5F6}" type="presOf" srcId="{71FB07CB-E27D-4F89-A893-2F4B660749BF}" destId="{19B29CB9-F635-4B1A-A6EC-A12C21DC9F91}" srcOrd="0" destOrd="0" presId="urn:microsoft.com/office/officeart/2005/8/layout/process4"/>
    <dgm:cxn modelId="{15D5E24F-97A3-4F3D-A133-596452ECF848}" srcId="{71FB07CB-E27D-4F89-A893-2F4B660749BF}" destId="{70E26134-24DB-45B1-9A1D-61204875C222}" srcOrd="0" destOrd="0" parTransId="{6C3D3227-C658-4265-9056-7EAAB04427EB}" sibTransId="{31D74BDF-C125-4C31-B681-1DC31190A6AF}"/>
    <dgm:cxn modelId="{48222259-304E-46B8-B793-1D1D07DF802A}" srcId="{71FB07CB-E27D-4F89-A893-2F4B660749BF}" destId="{7BEA48E8-82F5-4971-96EE-51F306CDA7B5}" srcOrd="2" destOrd="0" parTransId="{69857BF4-4B70-41B4-973D-41CCBF053A8C}" sibTransId="{5C18E35A-EB11-4AF0-A461-A0C915456FD2}"/>
    <dgm:cxn modelId="{B45504A6-E784-43F3-ADFA-91A3B9BF409A}" type="presOf" srcId="{0EC7B114-8EFE-4E81-BDB2-AFD41DE76089}" destId="{FCFC3107-73F2-4417-AFFA-00413DE6FCCA}" srcOrd="0" destOrd="0" presId="urn:microsoft.com/office/officeart/2005/8/layout/process4"/>
    <dgm:cxn modelId="{87277EA6-2982-4D8B-8FF7-27BE0C57CE16}" type="presOf" srcId="{7BEA48E8-82F5-4971-96EE-51F306CDA7B5}" destId="{9A8C0DE1-9D87-45D5-857B-CB8E6E92BA24}" srcOrd="0" destOrd="0" presId="urn:microsoft.com/office/officeart/2005/8/layout/process4"/>
    <dgm:cxn modelId="{EB27D6CA-C44F-4A6B-BE90-4A33DD8F3A45}" type="presOf" srcId="{70E26134-24DB-45B1-9A1D-61204875C222}" destId="{E712E470-A038-41DD-AB29-0F582CE1DC36}" srcOrd="0" destOrd="0" presId="urn:microsoft.com/office/officeart/2005/8/layout/process4"/>
    <dgm:cxn modelId="{BA302B31-3AF6-4EA0-AB0E-7E75F6444038}" type="presParOf" srcId="{19B29CB9-F635-4B1A-A6EC-A12C21DC9F91}" destId="{ABBD7F0C-021F-46C1-A40B-9E8BBABBFAA6}" srcOrd="0" destOrd="0" presId="urn:microsoft.com/office/officeart/2005/8/layout/process4"/>
    <dgm:cxn modelId="{6F0322C7-CD6A-49BB-B212-3F5FC2DDD5BA}" type="presParOf" srcId="{ABBD7F0C-021F-46C1-A40B-9E8BBABBFAA6}" destId="{9A8C0DE1-9D87-45D5-857B-CB8E6E92BA24}" srcOrd="0" destOrd="0" presId="urn:microsoft.com/office/officeart/2005/8/layout/process4"/>
    <dgm:cxn modelId="{D9A9A760-16A5-4613-8F11-92DF08260A9F}" type="presParOf" srcId="{19B29CB9-F635-4B1A-A6EC-A12C21DC9F91}" destId="{00F2298B-AE3F-405F-A361-BE45235994D9}" srcOrd="1" destOrd="0" presId="urn:microsoft.com/office/officeart/2005/8/layout/process4"/>
    <dgm:cxn modelId="{3F907765-8FBD-4F6E-96B9-5B41F4F7EC06}" type="presParOf" srcId="{19B29CB9-F635-4B1A-A6EC-A12C21DC9F91}" destId="{2F391746-BF7A-4C52-8CEB-D22CE596B8C7}" srcOrd="2" destOrd="0" presId="urn:microsoft.com/office/officeart/2005/8/layout/process4"/>
    <dgm:cxn modelId="{B1768DEE-6D40-4B4D-B288-12191365421B}" type="presParOf" srcId="{2F391746-BF7A-4C52-8CEB-D22CE596B8C7}" destId="{FCFC3107-73F2-4417-AFFA-00413DE6FCCA}" srcOrd="0" destOrd="0" presId="urn:microsoft.com/office/officeart/2005/8/layout/process4"/>
    <dgm:cxn modelId="{26D3F1D6-99BE-459A-9131-0CE0A3503AA3}" type="presParOf" srcId="{19B29CB9-F635-4B1A-A6EC-A12C21DC9F91}" destId="{FEE84E0D-DE02-4330-8EC7-DB3BA1BA22D7}" srcOrd="3" destOrd="0" presId="urn:microsoft.com/office/officeart/2005/8/layout/process4"/>
    <dgm:cxn modelId="{28479B27-C8CE-494F-8F97-F8870CC2A9FA}" type="presParOf" srcId="{19B29CB9-F635-4B1A-A6EC-A12C21DC9F91}" destId="{29FECB84-5CA6-4A87-A118-5A3D0194672F}" srcOrd="4" destOrd="0" presId="urn:microsoft.com/office/officeart/2005/8/layout/process4"/>
    <dgm:cxn modelId="{C58EE0FB-C21E-493C-B35B-5E4C00BF7012}" type="presParOf" srcId="{29FECB84-5CA6-4A87-A118-5A3D0194672F}" destId="{E712E470-A038-41DD-AB29-0F582CE1DC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C0DE1-9D87-45D5-857B-CB8E6E92BA24}">
      <dsp:nvSpPr>
        <dsp:cNvPr id="0" name=""/>
        <dsp:cNvSpPr/>
      </dsp:nvSpPr>
      <dsp:spPr>
        <a:xfrm>
          <a:off x="0" y="4390542"/>
          <a:ext cx="8280920" cy="1441074"/>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Good Quality of Nursing </a:t>
          </a:r>
          <a:endParaRPr lang="th-TH" sz="3200" b="1" kern="1200" dirty="0">
            <a:solidFill>
              <a:schemeClr val="tx1"/>
            </a:solidFill>
            <a:latin typeface="+mj-lt"/>
          </a:endParaRPr>
        </a:p>
      </dsp:txBody>
      <dsp:txXfrm>
        <a:off x="0" y="4390542"/>
        <a:ext cx="8280920" cy="1441074"/>
      </dsp:txXfrm>
    </dsp:sp>
    <dsp:sp modelId="{FCFC3107-73F2-4417-AFFA-00413DE6FCCA}">
      <dsp:nvSpPr>
        <dsp:cNvPr id="0" name=""/>
        <dsp:cNvSpPr/>
      </dsp:nvSpPr>
      <dsp:spPr>
        <a:xfrm rot="10800000">
          <a:off x="0" y="2195786"/>
          <a:ext cx="8280920" cy="2216372"/>
        </a:xfrm>
        <a:prstGeom prst="upArrowCallou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latin typeface="+mj-lt"/>
              <a:cs typeface="Times New Roman" pitchFamily="18" charset="0"/>
            </a:rPr>
            <a:t>Clinical Nursing Practice Guideline: CNPG</a:t>
          </a:r>
          <a:endParaRPr lang="th-TH" sz="2800" b="1" kern="1200" dirty="0">
            <a:solidFill>
              <a:schemeClr val="tx1"/>
            </a:solidFill>
            <a:latin typeface="+mj-lt"/>
          </a:endParaRPr>
        </a:p>
      </dsp:txBody>
      <dsp:txXfrm rot="10800000">
        <a:off x="0" y="2195786"/>
        <a:ext cx="8280920" cy="1440132"/>
      </dsp:txXfrm>
    </dsp:sp>
    <dsp:sp modelId="{E712E470-A038-41DD-AB29-0F582CE1DC36}">
      <dsp:nvSpPr>
        <dsp:cNvPr id="0" name=""/>
        <dsp:cNvSpPr/>
      </dsp:nvSpPr>
      <dsp:spPr>
        <a:xfrm rot="10800000">
          <a:off x="0" y="11"/>
          <a:ext cx="8280920" cy="2216372"/>
        </a:xfrm>
        <a:prstGeom prst="upArrowCallou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cs typeface="+mn-cs"/>
            </a:rPr>
            <a:t>Evidence-Based Practice: EBP</a:t>
          </a:r>
          <a:endParaRPr lang="th-TH" sz="3200" b="1" kern="1200" dirty="0">
            <a:solidFill>
              <a:schemeClr val="tx1"/>
            </a:solidFill>
            <a:latin typeface="+mj-lt"/>
            <a:cs typeface="+mn-cs"/>
          </a:endParaRPr>
        </a:p>
      </dsp:txBody>
      <dsp:txXfrm rot="10800000">
        <a:off x="0" y="11"/>
        <a:ext cx="8280920" cy="14401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th-TH"/>
          </a:p>
        </p:txBody>
      </p:sp>
      <p:sp>
        <p:nvSpPr>
          <p:cNvPr id="4" name="Date Placeholder 3"/>
          <p:cNvSpPr>
            <a:spLocks noGrp="1"/>
          </p:cNvSpPr>
          <p:nvPr>
            <p:ph type="dt" sz="half" idx="10"/>
          </p:nvPr>
        </p:nvSpPr>
        <p:spPr/>
        <p:txBody>
          <a:bodyPr/>
          <a:lstStyle/>
          <a:p>
            <a:fld id="{BCAB109C-2D4F-40A4-BFAE-84913A347A02}" type="datetimeFigureOut">
              <a:rPr lang="th-TH" smtClean="0"/>
              <a:pPr/>
              <a:t>08/05/66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BCAB109C-2D4F-40A4-BFAE-84913A347A02}" type="datetimeFigureOut">
              <a:rPr lang="th-TH" smtClean="0"/>
              <a:pPr/>
              <a:t>08/05/66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BCAB109C-2D4F-40A4-BFAE-84913A347A02}" type="datetimeFigureOut">
              <a:rPr lang="th-TH" smtClean="0"/>
              <a:pPr/>
              <a:t>08/05/66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10"/>
          </p:nvPr>
        </p:nvSpPr>
        <p:spPr/>
        <p:txBody>
          <a:bodyPr/>
          <a:lstStyle/>
          <a:p>
            <a:fld id="{BCAB109C-2D4F-40A4-BFAE-84913A347A02}" type="datetimeFigureOut">
              <a:rPr lang="th-TH" smtClean="0"/>
              <a:pPr/>
              <a:t>08/05/66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AB109C-2D4F-40A4-BFAE-84913A347A02}" type="datetimeFigureOut">
              <a:rPr lang="th-TH" smtClean="0"/>
              <a:pPr/>
              <a:t>08/05/66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p:cNvSpPr>
            <a:spLocks noGrp="1"/>
          </p:cNvSpPr>
          <p:nvPr>
            <p:ph type="dt" sz="half" idx="10"/>
          </p:nvPr>
        </p:nvSpPr>
        <p:spPr/>
        <p:txBody>
          <a:bodyPr/>
          <a:lstStyle/>
          <a:p>
            <a:fld id="{BCAB109C-2D4F-40A4-BFAE-84913A347A02}" type="datetimeFigureOut">
              <a:rPr lang="th-TH" smtClean="0"/>
              <a:pPr/>
              <a:t>08/05/66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p:cNvSpPr>
            <a:spLocks noGrp="1"/>
          </p:cNvSpPr>
          <p:nvPr>
            <p:ph type="dt" sz="half" idx="10"/>
          </p:nvPr>
        </p:nvSpPr>
        <p:spPr/>
        <p:txBody>
          <a:bodyPr/>
          <a:lstStyle/>
          <a:p>
            <a:fld id="{BCAB109C-2D4F-40A4-BFAE-84913A347A02}" type="datetimeFigureOut">
              <a:rPr lang="th-TH" smtClean="0"/>
              <a:pPr/>
              <a:t>08/05/66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h-TH"/>
          </a:p>
        </p:txBody>
      </p:sp>
      <p:sp>
        <p:nvSpPr>
          <p:cNvPr id="3" name="Date Placeholder 2"/>
          <p:cNvSpPr>
            <a:spLocks noGrp="1"/>
          </p:cNvSpPr>
          <p:nvPr>
            <p:ph type="dt" sz="half" idx="10"/>
          </p:nvPr>
        </p:nvSpPr>
        <p:spPr/>
        <p:txBody>
          <a:bodyPr/>
          <a:lstStyle/>
          <a:p>
            <a:fld id="{BCAB109C-2D4F-40A4-BFAE-84913A347A02}" type="datetimeFigureOut">
              <a:rPr lang="th-TH" smtClean="0"/>
              <a:pPr/>
              <a:t>08/05/66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B109C-2D4F-40A4-BFAE-84913A347A02}" type="datetimeFigureOut">
              <a:rPr lang="th-TH" smtClean="0"/>
              <a:pPr/>
              <a:t>08/05/66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AB109C-2D4F-40A4-BFAE-84913A347A02}" type="datetimeFigureOut">
              <a:rPr lang="th-TH" smtClean="0"/>
              <a:pPr/>
              <a:t>08/05/66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AB109C-2D4F-40A4-BFAE-84913A347A02}" type="datetimeFigureOut">
              <a:rPr lang="th-TH" smtClean="0"/>
              <a:pPr/>
              <a:t>08/05/66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D1AF7A1E-AAF5-4624-BECA-6E36682FA1F6}"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B109C-2D4F-40A4-BFAE-84913A347A02}" type="datetimeFigureOut">
              <a:rPr lang="th-TH" smtClean="0"/>
              <a:pPr/>
              <a:t>08/05/66</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F7A1E-AAF5-4624-BECA-6E36682FA1F6}"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LindaNazarko/march-2016-competency-development-for-advanced-nursin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5871720/pdf/yam-61-001.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tnmc.or.th/images/userfiles/files/A555.pdf" TargetMode="External"/><Relationship Id="rId3" Type="http://schemas.openxmlformats.org/officeDocument/2006/relationships/hyperlink" Target="https://www.tnmc.or.th/news/15" TargetMode="External"/><Relationship Id="rId7" Type="http://schemas.openxmlformats.org/officeDocument/2006/relationships/hyperlink" Target="https://www.tnmc.or.th/images/userfiles/files/A444.pdf" TargetMode="External"/><Relationship Id="rId2" Type="http://schemas.openxmlformats.org/officeDocument/2006/relationships/hyperlink" Target="https://www.tnmc.or.th/" TargetMode="External"/><Relationship Id="rId1" Type="http://schemas.openxmlformats.org/officeDocument/2006/relationships/slideLayout" Target="../slideLayouts/slideLayout2.xml"/><Relationship Id="rId6" Type="http://schemas.openxmlformats.org/officeDocument/2006/relationships/hyperlink" Target="https://www.tnmc.or.th/images/userfiles/files/A333.pdf" TargetMode="External"/><Relationship Id="rId5" Type="http://schemas.openxmlformats.org/officeDocument/2006/relationships/hyperlink" Target="https://www.tnmc.or.th/images/userfiles/files/A222.PDF" TargetMode="External"/><Relationship Id="rId4" Type="http://schemas.openxmlformats.org/officeDocument/2006/relationships/hyperlink" Target="https://www.tnmc.or.th/images/userfiles/files/A111.PDF"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110.164.68.234/nurse_/files/ethics04.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nmc.or.th/images/userfiles/files/H014.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nmc.or.th/images/userfiles/files/004.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abs/pii/S0001209208003256"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j5sU5H-IBS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opkinsmedicine.org/nursing/center-nursing-inquiry/nursing-inquiry/evidence-based-practice.html#:~:text=EBP%20is%20a%20process%20used,et%20al.%2C%202022" TargetMode="External"/><Relationship Id="rId2" Type="http://schemas.openxmlformats.org/officeDocument/2006/relationships/hyperlink" Target="https://www.sigmamarketplace.org/johns-hopkins-evidence-based-practice-for-nurses-and-healthcare-professionals-fourth-edi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bguides.umsl.edu/ebp/process"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opkinsmedicine.org/nursing/center-nursing-inquiry/nursing-inquiry/evidence-based-practice.html#:~:text=EBP%20is%20a%20process%20used,et%20al.%2C%202022"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s://jbi.global/sites/default/files/2021-10/JBI-ES-2062-2%20Non-Sterile%20Gloves_%20Appropriate%20Use%20in%20Healthcare%20Settings.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med.swu.ac.th/msmc/w8-1/images/km/KM%200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he02.tci-thaijo.org/index.php/nur-psu/article/view/100457/78129"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C-mSFvxep3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youtu.be/ZO99vpbTW-0" TargetMode="External"/><Relationship Id="rId4" Type="http://schemas.openxmlformats.org/officeDocument/2006/relationships/hyperlink" Target="https://youtu.be/gJm_7cKo-A8"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jacksonvilleu.com/blog/nursing/how-to-become-a-registered-nurse/"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jacksonvilleu.com/blog/nursing/qualities-of-a-good-nurs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406640" cy="792088"/>
          </a:xfrm>
        </p:spPr>
        <p:txBody>
          <a:bodyPr>
            <a:noAutofit/>
          </a:bodyPr>
          <a:lstStyle/>
          <a:p>
            <a:pPr algn="ctr"/>
            <a:br>
              <a:rPr lang="en-US" sz="3600" b="1" dirty="0">
                <a:solidFill>
                  <a:srgbClr val="FF0000"/>
                </a:solidFill>
                <a:cs typeface="Times New Roman" pitchFamily="18" charset="0"/>
              </a:rPr>
            </a:br>
            <a:r>
              <a:rPr lang="en-US" sz="3600" b="1" dirty="0">
                <a:solidFill>
                  <a:srgbClr val="FF0000"/>
                </a:solidFill>
                <a:cs typeface="Times New Roman" pitchFamily="18" charset="0"/>
              </a:rPr>
              <a:t>Nursing Professional Practice</a:t>
            </a:r>
            <a:endParaRPr lang="th-TH" sz="5400" b="1" dirty="0">
              <a:solidFill>
                <a:srgbClr val="FF0000"/>
              </a:solidFill>
              <a:cs typeface="Browallia New" pitchFamily="34" charset="-34"/>
            </a:endParaRPr>
          </a:p>
        </p:txBody>
      </p:sp>
      <p:sp>
        <p:nvSpPr>
          <p:cNvPr id="3" name="Subtitle 2"/>
          <p:cNvSpPr>
            <a:spLocks noGrp="1"/>
          </p:cNvSpPr>
          <p:nvPr>
            <p:ph type="subTitle" idx="1"/>
          </p:nvPr>
        </p:nvSpPr>
        <p:spPr>
          <a:xfrm>
            <a:off x="0" y="5105400"/>
            <a:ext cx="9144000" cy="1752600"/>
          </a:xfrm>
        </p:spPr>
        <p:txBody>
          <a:bodyPr>
            <a:normAutofit fontScale="85000" lnSpcReduction="20000"/>
          </a:bodyPr>
          <a:lstStyle/>
          <a:p>
            <a:pPr algn="r"/>
            <a:endParaRPr lang="en-US" sz="3600" b="1" dirty="0"/>
          </a:p>
          <a:p>
            <a:pPr algn="r"/>
            <a:endParaRPr lang="en-US" sz="3600" b="1" dirty="0"/>
          </a:p>
          <a:p>
            <a:pPr algn="r"/>
            <a:endParaRPr lang="en-US" sz="3200" b="1" dirty="0"/>
          </a:p>
          <a:p>
            <a:pPr algn="r"/>
            <a:r>
              <a:rPr lang="en-US" sz="2800" b="1" dirty="0">
                <a:latin typeface="+mj-lt"/>
                <a:cs typeface="Times New Roman" pitchFamily="18" charset="0"/>
              </a:rPr>
              <a:t>Asst. Prof. Dr. </a:t>
            </a:r>
            <a:r>
              <a:rPr lang="en-US" sz="2800" b="1" dirty="0" err="1">
                <a:latin typeface="+mj-lt"/>
                <a:cs typeface="Times New Roman" pitchFamily="18" charset="0"/>
              </a:rPr>
              <a:t>Muntanavadee</a:t>
            </a:r>
            <a:r>
              <a:rPr lang="en-US" sz="2800" b="1" dirty="0">
                <a:latin typeface="+mj-lt"/>
                <a:cs typeface="Times New Roman" pitchFamily="18" charset="0"/>
              </a:rPr>
              <a:t> </a:t>
            </a:r>
            <a:r>
              <a:rPr lang="en-US" sz="2800" b="1" dirty="0" err="1">
                <a:latin typeface="+mj-lt"/>
                <a:cs typeface="Times New Roman" pitchFamily="18" charset="0"/>
              </a:rPr>
              <a:t>Maytapattana</a:t>
            </a:r>
            <a:endParaRPr lang="th-TH" sz="2800" b="1" dirty="0">
              <a:latin typeface="+mj-lt"/>
            </a:endParaRPr>
          </a:p>
        </p:txBody>
      </p:sp>
      <p:pic>
        <p:nvPicPr>
          <p:cNvPr id="37890" name="Picture 2" descr="hospital background doctor nurse icons colored cartoon"/>
          <p:cNvPicPr>
            <a:picLocks noChangeAspect="1" noChangeArrowheads="1"/>
          </p:cNvPicPr>
          <p:nvPr/>
        </p:nvPicPr>
        <p:blipFill>
          <a:blip r:embed="rId2" cstate="print"/>
          <a:srcRect/>
          <a:stretch>
            <a:fillRect/>
          </a:stretch>
        </p:blipFill>
        <p:spPr bwMode="auto">
          <a:xfrm>
            <a:off x="0" y="2060848"/>
            <a:ext cx="9144000" cy="43277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arch 2016 Competency development for advanced nursing"/>
          <p:cNvPicPr>
            <a:picLocks noChangeAspect="1" noChangeArrowheads="1"/>
          </p:cNvPicPr>
          <p:nvPr/>
        </p:nvPicPr>
        <p:blipFill>
          <a:blip r:embed="rId2" cstate="print"/>
          <a:srcRect/>
          <a:stretch>
            <a:fillRect/>
          </a:stretch>
        </p:blipFill>
        <p:spPr bwMode="auto">
          <a:xfrm>
            <a:off x="0" y="0"/>
            <a:ext cx="9144000" cy="5949280"/>
          </a:xfrm>
          <a:prstGeom prst="rect">
            <a:avLst/>
          </a:prstGeom>
          <a:noFill/>
        </p:spPr>
      </p:pic>
      <p:sp>
        <p:nvSpPr>
          <p:cNvPr id="5" name="Rectangle 4"/>
          <p:cNvSpPr/>
          <p:nvPr/>
        </p:nvSpPr>
        <p:spPr>
          <a:xfrm>
            <a:off x="0" y="5473005"/>
            <a:ext cx="9144000" cy="1384995"/>
          </a:xfrm>
          <a:prstGeom prst="rect">
            <a:avLst/>
          </a:prstGeom>
        </p:spPr>
        <p:txBody>
          <a:bodyPr wrap="square">
            <a:spAutoFit/>
          </a:bodyPr>
          <a:lstStyle/>
          <a:p>
            <a:r>
              <a:rPr lang="en-US" dirty="0">
                <a:hlinkClick r:id="rId3"/>
              </a:rPr>
              <a:t>Retrieved from https://www.slideshare.net/LindaNazarko/march-2016-competency-development-for-advanced-nursing</a:t>
            </a:r>
            <a:endParaRPr lang="th-TH"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23D8-8A02-30A4-1D5B-CEE3DE24A819}"/>
              </a:ext>
            </a:extLst>
          </p:cNvPr>
          <p:cNvSpPr>
            <a:spLocks noGrp="1"/>
          </p:cNvSpPr>
          <p:nvPr>
            <p:ph type="title"/>
          </p:nvPr>
        </p:nvSpPr>
        <p:spPr>
          <a:xfrm>
            <a:off x="457200" y="116632"/>
            <a:ext cx="8229600" cy="1143000"/>
          </a:xfrm>
        </p:spPr>
        <p:txBody>
          <a:bodyPr/>
          <a:lstStyle/>
          <a:p>
            <a:r>
              <a:rPr lang="en-US" b="1" dirty="0">
                <a:solidFill>
                  <a:schemeClr val="tx2"/>
                </a:solidFill>
              </a:rPr>
              <a:t>Nursing Competency meaning</a:t>
            </a:r>
            <a:endParaRPr lang="th-TH" b="1" dirty="0">
              <a:solidFill>
                <a:schemeClr val="tx2"/>
              </a:solidFill>
            </a:endParaRPr>
          </a:p>
        </p:txBody>
      </p:sp>
      <p:sp>
        <p:nvSpPr>
          <p:cNvPr id="3" name="Content Placeholder 2">
            <a:extLst>
              <a:ext uri="{FF2B5EF4-FFF2-40B4-BE49-F238E27FC236}">
                <a16:creationId xmlns:a16="http://schemas.microsoft.com/office/drawing/2014/main" id="{2C0F714F-C091-1185-7933-7DB49DE2E2BA}"/>
              </a:ext>
            </a:extLst>
          </p:cNvPr>
          <p:cNvSpPr>
            <a:spLocks noGrp="1"/>
          </p:cNvSpPr>
          <p:nvPr>
            <p:ph idx="1"/>
          </p:nvPr>
        </p:nvSpPr>
        <p:spPr>
          <a:xfrm>
            <a:off x="447395" y="1052736"/>
            <a:ext cx="8229600" cy="5328592"/>
          </a:xfrm>
        </p:spPr>
        <p:txBody>
          <a:bodyPr>
            <a:normAutofit/>
          </a:bodyPr>
          <a:lstStyle/>
          <a:p>
            <a:r>
              <a:rPr lang="en-US" sz="3000" b="0" i="0" dirty="0">
                <a:solidFill>
                  <a:srgbClr val="212121"/>
                </a:solidFill>
                <a:effectLst/>
                <a:latin typeface="Cambria" panose="02040503050406030204" pitchFamily="18" charset="0"/>
              </a:rPr>
              <a:t>A core competency of nursing is “the ability to practice nursing that meets the needs of clients cared for using logical thinking and accurate nursing skills.” </a:t>
            </a:r>
          </a:p>
          <a:p>
            <a:r>
              <a:rPr lang="en-US" sz="3000" b="0" i="0" dirty="0">
                <a:solidFill>
                  <a:srgbClr val="212121"/>
                </a:solidFill>
                <a:effectLst/>
                <a:latin typeface="Cambria" panose="02040503050406030204" pitchFamily="18" charset="0"/>
              </a:rPr>
              <a:t>The nursing competency structure consists of four abilities: the ability to understand needs, the ability to provide care, the ability to collaborate and the ability to support decision-making. These four abilities are closely related and utilized in all types of nursing practice settings. (</a:t>
            </a:r>
            <a:r>
              <a:rPr lang="en-US" sz="3000" b="0" i="0" dirty="0" err="1">
                <a:solidFill>
                  <a:srgbClr val="212121"/>
                </a:solidFill>
                <a:effectLst/>
                <a:latin typeface="Cambria" panose="02040503050406030204" pitchFamily="18" charset="0"/>
              </a:rPr>
              <a:t>Fukada</a:t>
            </a:r>
            <a:r>
              <a:rPr lang="en-US" sz="3000" b="0" i="0" dirty="0">
                <a:solidFill>
                  <a:srgbClr val="212121"/>
                </a:solidFill>
                <a:effectLst/>
                <a:latin typeface="Cambria" panose="02040503050406030204" pitchFamily="18" charset="0"/>
              </a:rPr>
              <a:t>, 2018)</a:t>
            </a:r>
          </a:p>
          <a:p>
            <a:pPr marL="0" indent="0">
              <a:buNone/>
            </a:pPr>
            <a:endParaRPr lang="en-US" b="0" i="0" dirty="0">
              <a:solidFill>
                <a:srgbClr val="212121"/>
              </a:solidFill>
              <a:effectLst/>
              <a:latin typeface="Cambria" panose="02040503050406030204" pitchFamily="18" charset="0"/>
            </a:endParaRPr>
          </a:p>
          <a:p>
            <a:pPr marL="0" indent="0">
              <a:buNone/>
            </a:pPr>
            <a:endParaRPr lang="th-TH" sz="2600" dirty="0"/>
          </a:p>
        </p:txBody>
      </p:sp>
      <p:pic>
        <p:nvPicPr>
          <p:cNvPr id="4" name="Picture 2" descr="hospital background doctor nurse icons colored cartoon">
            <a:extLst>
              <a:ext uri="{FF2B5EF4-FFF2-40B4-BE49-F238E27FC236}">
                <a16:creationId xmlns:a16="http://schemas.microsoft.com/office/drawing/2014/main" id="{A89F9CF0-E7A4-CCAF-1CD6-1C9355EA0F63}"/>
              </a:ext>
            </a:extLst>
          </p:cNvPr>
          <p:cNvPicPr>
            <a:picLocks noChangeAspect="1" noChangeArrowheads="1"/>
          </p:cNvPicPr>
          <p:nvPr/>
        </p:nvPicPr>
        <p:blipFill>
          <a:blip r:embed="rId2" cstate="print"/>
          <a:srcRect/>
          <a:stretch>
            <a:fillRect/>
          </a:stretch>
        </p:blipFill>
        <p:spPr bwMode="auto">
          <a:xfrm>
            <a:off x="6156176" y="5805264"/>
            <a:ext cx="2987824" cy="1052736"/>
          </a:xfrm>
          <a:prstGeom prst="rect">
            <a:avLst/>
          </a:prstGeom>
          <a:noFill/>
        </p:spPr>
      </p:pic>
      <p:sp>
        <p:nvSpPr>
          <p:cNvPr id="6" name="TextBox 5">
            <a:extLst>
              <a:ext uri="{FF2B5EF4-FFF2-40B4-BE49-F238E27FC236}">
                <a16:creationId xmlns:a16="http://schemas.microsoft.com/office/drawing/2014/main" id="{3D41DEC3-2D39-D0A0-2977-D06E24F1AD8D}"/>
              </a:ext>
            </a:extLst>
          </p:cNvPr>
          <p:cNvSpPr txBox="1"/>
          <p:nvPr/>
        </p:nvSpPr>
        <p:spPr>
          <a:xfrm>
            <a:off x="251520" y="6117103"/>
            <a:ext cx="5688632" cy="1200329"/>
          </a:xfrm>
          <a:prstGeom prst="rect">
            <a:avLst/>
          </a:prstGeom>
          <a:noFill/>
        </p:spPr>
        <p:txBody>
          <a:bodyPr wrap="square">
            <a:spAutoFit/>
          </a:bodyPr>
          <a:lstStyle/>
          <a:p>
            <a:r>
              <a:rPr lang="th-TH" sz="2400" dirty="0">
                <a:hlinkClick r:id="rId3"/>
              </a:rPr>
              <a:t>https://www.ncbi.nlm.nih.gov/pmc/articles/PMC5871720/pdf/yam-61-001.pdf</a:t>
            </a:r>
            <a:endParaRPr lang="th-TH" sz="2400" dirty="0"/>
          </a:p>
          <a:p>
            <a:endParaRPr lang="th-TH" sz="2400" dirty="0"/>
          </a:p>
        </p:txBody>
      </p:sp>
    </p:spTree>
    <p:extLst>
      <p:ext uri="{BB962C8B-B14F-4D97-AF65-F5344CB8AC3E}">
        <p14:creationId xmlns:p14="http://schemas.microsoft.com/office/powerpoint/2010/main" val="3853907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D8AC-C4CF-BCEE-1CB9-52BFEA371E6E}"/>
              </a:ext>
            </a:extLst>
          </p:cNvPr>
          <p:cNvSpPr>
            <a:spLocks noGrp="1"/>
          </p:cNvSpPr>
          <p:nvPr>
            <p:ph type="title"/>
          </p:nvPr>
        </p:nvSpPr>
        <p:spPr>
          <a:xfrm>
            <a:off x="228600" y="1340768"/>
            <a:ext cx="8686800" cy="1143000"/>
          </a:xfrm>
        </p:spPr>
        <p:txBody>
          <a:bodyPr>
            <a:normAutofit fontScale="90000"/>
          </a:bodyPr>
          <a:lstStyle/>
          <a:p>
            <a:r>
              <a:rPr lang="en-US" b="1" dirty="0">
                <a:solidFill>
                  <a:schemeClr val="tx2"/>
                </a:solidFill>
              </a:rPr>
              <a:t>Thailand Nursing and Midwifery Council</a:t>
            </a:r>
            <a:endParaRPr lang="th-TH" b="1" dirty="0">
              <a:solidFill>
                <a:schemeClr val="tx2"/>
              </a:solidFill>
            </a:endParaRPr>
          </a:p>
        </p:txBody>
      </p:sp>
      <p:sp>
        <p:nvSpPr>
          <p:cNvPr id="3" name="Content Placeholder 2">
            <a:extLst>
              <a:ext uri="{FF2B5EF4-FFF2-40B4-BE49-F238E27FC236}">
                <a16:creationId xmlns:a16="http://schemas.microsoft.com/office/drawing/2014/main" id="{9563385C-B084-728D-122A-5B0F5EC23222}"/>
              </a:ext>
            </a:extLst>
          </p:cNvPr>
          <p:cNvSpPr>
            <a:spLocks noGrp="1"/>
          </p:cNvSpPr>
          <p:nvPr>
            <p:ph idx="1"/>
          </p:nvPr>
        </p:nvSpPr>
        <p:spPr>
          <a:xfrm>
            <a:off x="179512" y="836271"/>
            <a:ext cx="8784976" cy="6021729"/>
          </a:xfrm>
        </p:spPr>
        <p:txBody>
          <a:bodyPr>
            <a:normAutofit fontScale="77500" lnSpcReduction="20000"/>
          </a:bodyPr>
          <a:lstStyle/>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sz="3600" dirty="0">
                <a:hlinkClick r:id="rId2"/>
              </a:rPr>
              <a:t>https://www.tnmc.or.th/</a:t>
            </a:r>
            <a:endParaRPr lang="en-US" sz="3600" dirty="0"/>
          </a:p>
          <a:p>
            <a:pPr marL="0" indent="0">
              <a:buNone/>
            </a:pPr>
            <a:r>
              <a:rPr lang="en-US" sz="3600" dirty="0">
                <a:hlinkClick r:id="rId3"/>
              </a:rPr>
              <a:t>https://www.tnmc.or.th/news/15</a:t>
            </a:r>
            <a:endParaRPr lang="en-US" sz="3600" dirty="0"/>
          </a:p>
          <a:p>
            <a:pPr marL="0" indent="0">
              <a:buNone/>
            </a:pPr>
            <a:r>
              <a:rPr lang="en-US" sz="3600" dirty="0">
                <a:hlinkClick r:id="rId4"/>
              </a:rPr>
              <a:t>https://www.tnmc.or.th/images/userfiles/files/A111.PDF</a:t>
            </a:r>
            <a:endParaRPr lang="th-TH" sz="3600" dirty="0"/>
          </a:p>
          <a:p>
            <a:pPr marL="0" indent="0">
              <a:buNone/>
            </a:pPr>
            <a:r>
              <a:rPr lang="en-US" sz="3600" dirty="0">
                <a:hlinkClick r:id="rId5"/>
              </a:rPr>
              <a:t>https://www.tnmc.or.th/images/userfiles/files/A222.PDF</a:t>
            </a:r>
            <a:endParaRPr lang="en-US" sz="3600" dirty="0"/>
          </a:p>
          <a:p>
            <a:pPr marL="0" indent="0">
              <a:buNone/>
            </a:pPr>
            <a:r>
              <a:rPr lang="en-US" sz="3600" dirty="0">
                <a:hlinkClick r:id="rId6"/>
              </a:rPr>
              <a:t>https://www.tnmc.or.th/images/userfiles/files/A333.pdf</a:t>
            </a:r>
            <a:endParaRPr lang="en-US" sz="3600" dirty="0"/>
          </a:p>
          <a:p>
            <a:pPr marL="0" indent="0">
              <a:buNone/>
            </a:pPr>
            <a:r>
              <a:rPr lang="en-US" sz="3600" dirty="0">
                <a:hlinkClick r:id="rId7"/>
              </a:rPr>
              <a:t>https://www.tnmc.or.th/images/userfiles/files/A444.pdf</a:t>
            </a:r>
            <a:endParaRPr lang="en-US" sz="3600" dirty="0"/>
          </a:p>
          <a:p>
            <a:pPr marL="0" indent="0">
              <a:buNone/>
            </a:pPr>
            <a:r>
              <a:rPr lang="en-US" sz="3600" dirty="0">
                <a:hlinkClick r:id="rId8"/>
              </a:rPr>
              <a:t>https://www.tnmc.or.th/images/userfiles/files/A555.pdf</a:t>
            </a:r>
            <a:endParaRPr lang="en-US" sz="3600" dirty="0"/>
          </a:p>
          <a:p>
            <a:pPr marL="0" indent="0">
              <a:buNone/>
            </a:pPr>
            <a:endParaRPr lang="en-US" dirty="0"/>
          </a:p>
          <a:p>
            <a:pPr marL="0" indent="0">
              <a:buNone/>
            </a:pPr>
            <a:endParaRPr lang="th-TH" dirty="0"/>
          </a:p>
          <a:p>
            <a:pPr marL="0" indent="0">
              <a:buNone/>
            </a:pPr>
            <a:endParaRPr lang="th-TH" dirty="0"/>
          </a:p>
          <a:p>
            <a:pPr marL="0" indent="0">
              <a:buNone/>
            </a:pPr>
            <a:endParaRPr lang="th-TH" dirty="0"/>
          </a:p>
        </p:txBody>
      </p:sp>
      <p:pic>
        <p:nvPicPr>
          <p:cNvPr id="1026" name="Picture 2" descr="Thailand Nursing and Midwifery Council : สภาการพยาบาล">
            <a:extLst>
              <a:ext uri="{FF2B5EF4-FFF2-40B4-BE49-F238E27FC236}">
                <a16:creationId xmlns:a16="http://schemas.microsoft.com/office/drawing/2014/main" id="{DCA5D71E-0EC4-1D93-3119-4D7BFADFE3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125589"/>
            <a:ext cx="1422174"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3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6A9C-8F3E-E80E-6FD8-E0AC0C20A798}"/>
              </a:ext>
            </a:extLst>
          </p:cNvPr>
          <p:cNvSpPr>
            <a:spLocks noGrp="1"/>
          </p:cNvSpPr>
          <p:nvPr>
            <p:ph type="title"/>
          </p:nvPr>
        </p:nvSpPr>
        <p:spPr>
          <a:xfrm>
            <a:off x="457200" y="0"/>
            <a:ext cx="8229600" cy="1143000"/>
          </a:xfrm>
        </p:spPr>
        <p:txBody>
          <a:bodyPr>
            <a:normAutofit fontScale="90000"/>
          </a:bodyPr>
          <a:lstStyle/>
          <a:p>
            <a:r>
              <a:rPr lang="en-US" sz="4400" b="1" dirty="0">
                <a:solidFill>
                  <a:srgbClr val="FF0000"/>
                </a:solidFill>
              </a:rPr>
              <a:t>Competency of Nursing Professional</a:t>
            </a:r>
            <a:endParaRPr lang="th-TH" dirty="0"/>
          </a:p>
        </p:txBody>
      </p:sp>
      <p:pic>
        <p:nvPicPr>
          <p:cNvPr id="4" name="Picture 3">
            <a:extLst>
              <a:ext uri="{FF2B5EF4-FFF2-40B4-BE49-F238E27FC236}">
                <a16:creationId xmlns:a16="http://schemas.microsoft.com/office/drawing/2014/main" id="{C6B6CF7F-950D-D730-9CC2-F850BC9B5342}"/>
              </a:ext>
            </a:extLst>
          </p:cNvPr>
          <p:cNvPicPr>
            <a:picLocks noChangeAspect="1" noChangeArrowheads="1"/>
          </p:cNvPicPr>
          <p:nvPr/>
        </p:nvPicPr>
        <p:blipFill>
          <a:blip r:embed="rId2" cstate="print"/>
          <a:srcRect/>
          <a:stretch>
            <a:fillRect/>
          </a:stretch>
        </p:blipFill>
        <p:spPr bwMode="auto">
          <a:xfrm>
            <a:off x="0" y="836712"/>
            <a:ext cx="9110464" cy="3960440"/>
          </a:xfrm>
          <a:prstGeom prst="rect">
            <a:avLst/>
          </a:prstGeom>
          <a:noFill/>
          <a:ln w="9525">
            <a:noFill/>
            <a:miter lim="800000"/>
            <a:headEnd/>
            <a:tailEnd/>
          </a:ln>
        </p:spPr>
      </p:pic>
      <p:sp>
        <p:nvSpPr>
          <p:cNvPr id="6" name="TextBox 5">
            <a:extLst>
              <a:ext uri="{FF2B5EF4-FFF2-40B4-BE49-F238E27FC236}">
                <a16:creationId xmlns:a16="http://schemas.microsoft.com/office/drawing/2014/main" id="{4ACB5310-163C-6AE7-942E-93545B0BEB94}"/>
              </a:ext>
            </a:extLst>
          </p:cNvPr>
          <p:cNvSpPr txBox="1"/>
          <p:nvPr/>
        </p:nvSpPr>
        <p:spPr>
          <a:xfrm>
            <a:off x="971600" y="5903893"/>
            <a:ext cx="7848872" cy="954107"/>
          </a:xfrm>
          <a:prstGeom prst="rect">
            <a:avLst/>
          </a:prstGeom>
          <a:noFill/>
        </p:spPr>
        <p:txBody>
          <a:bodyPr wrap="square">
            <a:spAutoFit/>
          </a:bodyPr>
          <a:lstStyle/>
          <a:p>
            <a:r>
              <a:rPr lang="en-US" dirty="0">
                <a:hlinkClick r:id="rId3"/>
              </a:rPr>
              <a:t>Retrieved from http://110.164.68.234/nurse_/files/ethics04.pdf</a:t>
            </a:r>
            <a:endParaRPr lang="th-TH" dirty="0"/>
          </a:p>
        </p:txBody>
      </p:sp>
    </p:spTree>
    <p:extLst>
      <p:ext uri="{BB962C8B-B14F-4D97-AF65-F5344CB8AC3E}">
        <p14:creationId xmlns:p14="http://schemas.microsoft.com/office/powerpoint/2010/main" val="100983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9143999" cy="5915025"/>
          </a:xfrm>
          <a:prstGeom prst="rect">
            <a:avLst/>
          </a:prstGeom>
          <a:noFill/>
          <a:ln w="9525">
            <a:noFill/>
            <a:miter lim="800000"/>
            <a:headEnd/>
            <a:tailEnd/>
          </a:ln>
        </p:spPr>
      </p:pic>
      <p:sp>
        <p:nvSpPr>
          <p:cNvPr id="5" name="Rectangle 4"/>
          <p:cNvSpPr/>
          <p:nvPr/>
        </p:nvSpPr>
        <p:spPr>
          <a:xfrm>
            <a:off x="395536" y="5903893"/>
            <a:ext cx="8748464" cy="954107"/>
          </a:xfrm>
          <a:prstGeom prst="rect">
            <a:avLst/>
          </a:prstGeom>
        </p:spPr>
        <p:txBody>
          <a:bodyPr wrap="square">
            <a:spAutoFit/>
          </a:bodyPr>
          <a:lstStyle/>
          <a:p>
            <a:r>
              <a:rPr lang="en-US" dirty="0">
                <a:hlinkClick r:id="rId3"/>
              </a:rPr>
              <a:t>Retrieved from https://www.tnmc.or.th/images/userfiles/files/H014.pdf</a:t>
            </a:r>
            <a:endParaRPr lang="th-TH"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pic>
        <p:nvPicPr>
          <p:cNvPr id="39938" name="Picture 2"/>
          <p:cNvPicPr>
            <a:picLocks noGrp="1" noChangeAspect="1" noChangeArrowheads="1"/>
          </p:cNvPicPr>
          <p:nvPr>
            <p:ph idx="1"/>
          </p:nvPr>
        </p:nvPicPr>
        <p:blipFill>
          <a:blip r:embed="rId2" cstate="print"/>
          <a:srcRect/>
          <a:stretch>
            <a:fillRect/>
          </a:stretch>
        </p:blipFill>
        <p:spPr bwMode="auto">
          <a:xfrm>
            <a:off x="0" y="0"/>
            <a:ext cx="9144000" cy="5373216"/>
          </a:xfrm>
          <a:prstGeom prst="rect">
            <a:avLst/>
          </a:prstGeom>
          <a:noFill/>
          <a:ln w="9525">
            <a:noFill/>
            <a:miter lim="800000"/>
            <a:headEnd/>
            <a:tailEnd/>
          </a:ln>
        </p:spPr>
      </p:pic>
      <p:sp>
        <p:nvSpPr>
          <p:cNvPr id="8" name="Rectangle 7"/>
          <p:cNvSpPr/>
          <p:nvPr/>
        </p:nvSpPr>
        <p:spPr>
          <a:xfrm>
            <a:off x="539552" y="5589240"/>
            <a:ext cx="8136904" cy="954107"/>
          </a:xfrm>
          <a:prstGeom prst="rect">
            <a:avLst/>
          </a:prstGeom>
        </p:spPr>
        <p:txBody>
          <a:bodyPr wrap="square">
            <a:spAutoFit/>
          </a:bodyPr>
          <a:lstStyle/>
          <a:p>
            <a:r>
              <a:rPr lang="en-US" dirty="0">
                <a:hlinkClick r:id="rId3"/>
              </a:rPr>
              <a:t>Retrieved from https://www.tnmc.or.th/images/userfiles/files/004.pdf</a:t>
            </a:r>
            <a:endParaRPr lang="th-TH"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erioperative Nursing Competency - ScienceDirect"/>
          <p:cNvPicPr>
            <a:picLocks noChangeAspect="1" noChangeArrowheads="1"/>
          </p:cNvPicPr>
          <p:nvPr/>
        </p:nvPicPr>
        <p:blipFill>
          <a:blip r:embed="rId2" cstate="print"/>
          <a:srcRect/>
          <a:stretch>
            <a:fillRect/>
          </a:stretch>
        </p:blipFill>
        <p:spPr bwMode="auto">
          <a:xfrm>
            <a:off x="395536" y="260648"/>
            <a:ext cx="8280920" cy="5273824"/>
          </a:xfrm>
          <a:prstGeom prst="rect">
            <a:avLst/>
          </a:prstGeom>
          <a:noFill/>
        </p:spPr>
      </p:pic>
      <p:sp>
        <p:nvSpPr>
          <p:cNvPr id="5" name="Rectangle 4"/>
          <p:cNvSpPr/>
          <p:nvPr/>
        </p:nvSpPr>
        <p:spPr>
          <a:xfrm>
            <a:off x="0" y="5473005"/>
            <a:ext cx="9144000" cy="1384995"/>
          </a:xfrm>
          <a:prstGeom prst="rect">
            <a:avLst/>
          </a:prstGeom>
        </p:spPr>
        <p:txBody>
          <a:bodyPr wrap="square">
            <a:spAutoFit/>
          </a:bodyPr>
          <a:lstStyle/>
          <a:p>
            <a:r>
              <a:rPr lang="en-US" dirty="0">
                <a:hlinkClick r:id="rId3"/>
              </a:rPr>
              <a:t>Retrieved from https://www.sciencedirect.com/science/article/abs/pii/S0001209208003256</a:t>
            </a:r>
            <a:endParaRPr lang="th-TH" dirty="0"/>
          </a:p>
        </p:txBody>
      </p:sp>
    </p:spTree>
    <p:extLst>
      <p:ext uri="{BB962C8B-B14F-4D97-AF65-F5344CB8AC3E}">
        <p14:creationId xmlns:p14="http://schemas.microsoft.com/office/powerpoint/2010/main" val="124119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0+ Nursing Care Plan Templates -Free Sample, Example Format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41404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68A3-F91A-3C7F-14AE-479A4DD0D4A8}"/>
              </a:ext>
            </a:extLst>
          </p:cNvPr>
          <p:cNvSpPr>
            <a:spLocks noGrp="1"/>
          </p:cNvSpPr>
          <p:nvPr>
            <p:ph type="title"/>
          </p:nvPr>
        </p:nvSpPr>
        <p:spPr>
          <a:xfrm>
            <a:off x="427112" y="332656"/>
            <a:ext cx="8229600" cy="936104"/>
          </a:xfrm>
        </p:spPr>
        <p:txBody>
          <a:bodyPr>
            <a:noAutofit/>
          </a:bodyPr>
          <a:lstStyle/>
          <a:p>
            <a:r>
              <a:rPr lang="en-US" sz="4800" b="1" dirty="0">
                <a:solidFill>
                  <a:srgbClr val="FF0000"/>
                </a:solidFill>
                <a:latin typeface="+mj-lt"/>
                <a:cs typeface="Times New Roman" pitchFamily="18" charset="0"/>
              </a:rPr>
              <a:t>Evidence-Based Practice</a:t>
            </a:r>
            <a:br>
              <a:rPr lang="en-US" sz="4800" b="1" dirty="0">
                <a:solidFill>
                  <a:srgbClr val="FF0000"/>
                </a:solidFill>
                <a:latin typeface="+mj-lt"/>
                <a:cs typeface="Times New Roman" pitchFamily="18" charset="0"/>
              </a:rPr>
            </a:br>
            <a:endParaRPr lang="th-TH" sz="4800" dirty="0"/>
          </a:p>
        </p:txBody>
      </p:sp>
      <p:sp>
        <p:nvSpPr>
          <p:cNvPr id="3" name="Content Placeholder 2">
            <a:extLst>
              <a:ext uri="{FF2B5EF4-FFF2-40B4-BE49-F238E27FC236}">
                <a16:creationId xmlns:a16="http://schemas.microsoft.com/office/drawing/2014/main" id="{7EC1DF11-E8FD-EB7F-AE8B-16D215438C34}"/>
              </a:ext>
            </a:extLst>
          </p:cNvPr>
          <p:cNvSpPr>
            <a:spLocks noGrp="1"/>
          </p:cNvSpPr>
          <p:nvPr>
            <p:ph idx="1"/>
          </p:nvPr>
        </p:nvSpPr>
        <p:spPr>
          <a:xfrm>
            <a:off x="683568" y="800708"/>
            <a:ext cx="8229600" cy="4713387"/>
          </a:xfrm>
        </p:spPr>
        <p:txBody>
          <a:bodyPr/>
          <a:lstStyle/>
          <a:p>
            <a:r>
              <a:rPr lang="en-US" sz="3600" dirty="0">
                <a:hlinkClick r:id="rId2"/>
              </a:rPr>
              <a:t>https://youtu.be/j5sU5H-IBSg</a:t>
            </a:r>
            <a:endParaRPr lang="en-US" sz="3600" dirty="0"/>
          </a:p>
          <a:p>
            <a:endParaRPr lang="th-TH" dirty="0"/>
          </a:p>
        </p:txBody>
      </p:sp>
      <p:pic>
        <p:nvPicPr>
          <p:cNvPr id="4" name="Picture 2">
            <a:extLst>
              <a:ext uri="{FF2B5EF4-FFF2-40B4-BE49-F238E27FC236}">
                <a16:creationId xmlns:a16="http://schemas.microsoft.com/office/drawing/2014/main" id="{285DAA66-CB7D-DFF1-0B11-3886FD171AFF}"/>
              </a:ext>
            </a:extLst>
          </p:cNvPr>
          <p:cNvPicPr>
            <a:picLocks noChangeAspect="1" noChangeArrowheads="1"/>
          </p:cNvPicPr>
          <p:nvPr/>
        </p:nvPicPr>
        <p:blipFill>
          <a:blip r:embed="rId3" cstate="print"/>
          <a:srcRect/>
          <a:stretch>
            <a:fillRect/>
          </a:stretch>
        </p:blipFill>
        <p:spPr bwMode="auto">
          <a:xfrm>
            <a:off x="0" y="1584176"/>
            <a:ext cx="9144000" cy="5273824"/>
          </a:xfrm>
          <a:prstGeom prst="rect">
            <a:avLst/>
          </a:prstGeom>
          <a:noFill/>
          <a:ln w="9525">
            <a:noFill/>
            <a:miter lim="800000"/>
            <a:headEnd/>
            <a:tailEnd/>
          </a:ln>
        </p:spPr>
      </p:pic>
    </p:spTree>
    <p:extLst>
      <p:ext uri="{BB962C8B-B14F-4D97-AF65-F5344CB8AC3E}">
        <p14:creationId xmlns:p14="http://schemas.microsoft.com/office/powerpoint/2010/main" val="871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A909-412E-2BB4-D943-C943874C98D0}"/>
              </a:ext>
            </a:extLst>
          </p:cNvPr>
          <p:cNvSpPr>
            <a:spLocks noGrp="1"/>
          </p:cNvSpPr>
          <p:nvPr>
            <p:ph type="title"/>
          </p:nvPr>
        </p:nvSpPr>
        <p:spPr/>
        <p:txBody>
          <a:bodyPr>
            <a:normAutofit fontScale="90000"/>
          </a:bodyPr>
          <a:lstStyle/>
          <a:p>
            <a:r>
              <a:rPr lang="en-US" sz="4400" b="1" dirty="0">
                <a:solidFill>
                  <a:srgbClr val="FF0000"/>
                </a:solidFill>
                <a:latin typeface="+mj-lt"/>
                <a:cs typeface="Times New Roman" pitchFamily="18" charset="0"/>
              </a:rPr>
              <a:t>What is the Evidence-Based Practice?</a:t>
            </a:r>
            <a:br>
              <a:rPr lang="en-US" sz="4400" b="1" dirty="0">
                <a:solidFill>
                  <a:srgbClr val="FF0000"/>
                </a:solidFill>
                <a:latin typeface="+mj-lt"/>
                <a:cs typeface="Times New Roman" pitchFamily="18" charset="0"/>
              </a:rPr>
            </a:br>
            <a:endParaRPr lang="th-TH" b="1" dirty="0">
              <a:solidFill>
                <a:srgbClr val="FF0000"/>
              </a:solidFill>
            </a:endParaRPr>
          </a:p>
        </p:txBody>
      </p:sp>
      <p:sp>
        <p:nvSpPr>
          <p:cNvPr id="3" name="Content Placeholder 2">
            <a:extLst>
              <a:ext uri="{FF2B5EF4-FFF2-40B4-BE49-F238E27FC236}">
                <a16:creationId xmlns:a16="http://schemas.microsoft.com/office/drawing/2014/main" id="{260E11D0-EF79-0108-0F84-3E1CEE739F64}"/>
              </a:ext>
            </a:extLst>
          </p:cNvPr>
          <p:cNvSpPr>
            <a:spLocks noGrp="1"/>
          </p:cNvSpPr>
          <p:nvPr>
            <p:ph idx="1"/>
          </p:nvPr>
        </p:nvSpPr>
        <p:spPr>
          <a:xfrm>
            <a:off x="107504" y="1166018"/>
            <a:ext cx="8928992" cy="4525963"/>
          </a:xfrm>
        </p:spPr>
        <p:txBody>
          <a:bodyPr/>
          <a:lstStyle/>
          <a:p>
            <a:r>
              <a:rPr lang="en-US" b="0" i="0" dirty="0">
                <a:solidFill>
                  <a:srgbClr val="1C1C1C"/>
                </a:solidFill>
                <a:effectLst/>
                <a:latin typeface="Noto Sans" panose="020B0502040504020204" pitchFamily="34" charset="0"/>
              </a:rPr>
              <a:t>EBP is a process used to review, analyze, and translate the latest scientific evidence. The goal is to quickly incorporate the best available research, along with clinical experience and patient preference, into clinical practice, so nurses can make informed patient-care decisions (</a:t>
            </a:r>
            <a:r>
              <a:rPr lang="en-US" b="0" i="0" u="sng" dirty="0">
                <a:solidFill>
                  <a:srgbClr val="0068C1"/>
                </a:solidFill>
                <a:effectLst/>
                <a:latin typeface="Noto Sans" panose="020B0502040504020204" pitchFamily="34" charset="0"/>
                <a:hlinkClick r:id="rId2"/>
              </a:rPr>
              <a:t>Dang et al., 2022</a:t>
            </a:r>
            <a:r>
              <a:rPr lang="en-US" b="0" i="0" dirty="0">
                <a:solidFill>
                  <a:srgbClr val="1C1C1C"/>
                </a:solidFill>
                <a:effectLst/>
                <a:latin typeface="Noto Sans" panose="020B0502040504020204" pitchFamily="34" charset="0"/>
              </a:rPr>
              <a:t>).</a:t>
            </a:r>
            <a:endParaRPr lang="th-TH" dirty="0"/>
          </a:p>
        </p:txBody>
      </p:sp>
      <p:sp>
        <p:nvSpPr>
          <p:cNvPr id="5" name="TextBox 4">
            <a:extLst>
              <a:ext uri="{FF2B5EF4-FFF2-40B4-BE49-F238E27FC236}">
                <a16:creationId xmlns:a16="http://schemas.microsoft.com/office/drawing/2014/main" id="{B21DE2F7-992B-BD61-32FA-B9AE101DB231}"/>
              </a:ext>
            </a:extLst>
          </p:cNvPr>
          <p:cNvSpPr txBox="1"/>
          <p:nvPr/>
        </p:nvSpPr>
        <p:spPr>
          <a:xfrm>
            <a:off x="457200" y="5534561"/>
            <a:ext cx="8579296" cy="1323439"/>
          </a:xfrm>
          <a:prstGeom prst="rect">
            <a:avLst/>
          </a:prstGeom>
          <a:noFill/>
        </p:spPr>
        <p:txBody>
          <a:bodyPr wrap="square">
            <a:spAutoFit/>
          </a:bodyPr>
          <a:lstStyle/>
          <a:p>
            <a:r>
              <a:rPr lang="th-TH" sz="2000" dirty="0">
                <a:hlinkClick r:id="rId3"/>
              </a:rPr>
              <a:t>https://www.hopkinsmedicine.org/nursing/center-nursing-inquiry/nursing-inquiry/evidence-based-practice.html#:~:text=EBP%20is%20a%20process%20used,et%20al.%2C%202022</a:t>
            </a:r>
            <a:r>
              <a:rPr lang="th-TH" sz="2000" dirty="0"/>
              <a:t>)</a:t>
            </a:r>
          </a:p>
          <a:p>
            <a:r>
              <a:rPr lang="th-TH" sz="2000" dirty="0"/>
              <a:t>.</a:t>
            </a:r>
          </a:p>
        </p:txBody>
      </p:sp>
    </p:spTree>
    <p:extLst>
      <p:ext uri="{BB962C8B-B14F-4D97-AF65-F5344CB8AC3E}">
        <p14:creationId xmlns:p14="http://schemas.microsoft.com/office/powerpoint/2010/main" val="118323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ชื่อเรื่อง 1">
            <a:extLst>
              <a:ext uri="{FF2B5EF4-FFF2-40B4-BE49-F238E27FC236}">
                <a16:creationId xmlns:a16="http://schemas.microsoft.com/office/drawing/2014/main" id="{8D174198-626F-4273-A50E-5A5488FFB725}"/>
              </a:ext>
            </a:extLst>
          </p:cNvPr>
          <p:cNvSpPr>
            <a:spLocks noGrp="1"/>
          </p:cNvSpPr>
          <p:nvPr>
            <p:ph type="title"/>
          </p:nvPr>
        </p:nvSpPr>
        <p:spPr>
          <a:xfrm>
            <a:off x="540039" y="38224"/>
            <a:ext cx="3602727" cy="1014512"/>
          </a:xfrm>
        </p:spPr>
        <p:txBody>
          <a:bodyPr>
            <a:normAutofit/>
          </a:bodyPr>
          <a:lstStyle/>
          <a:p>
            <a:r>
              <a:rPr lang="en-US" b="1" dirty="0">
                <a:solidFill>
                  <a:srgbClr val="FF0000"/>
                </a:solidFill>
                <a:cs typeface="Times New Roman" pitchFamily="18" charset="0"/>
              </a:rPr>
              <a:t>Contents</a:t>
            </a:r>
            <a:endParaRPr lang="th-TH" dirty="0">
              <a:solidFill>
                <a:srgbClr val="FF0000"/>
              </a:solidFill>
            </a:endParaRPr>
          </a:p>
        </p:txBody>
      </p:sp>
      <p:sp>
        <p:nvSpPr>
          <p:cNvPr id="3" name="ตัวแทนเนื้อหา 2">
            <a:extLst>
              <a:ext uri="{FF2B5EF4-FFF2-40B4-BE49-F238E27FC236}">
                <a16:creationId xmlns:a16="http://schemas.microsoft.com/office/drawing/2014/main" id="{1F6D5FC7-E5E2-4C25-9A4B-1B57BE193D73}"/>
              </a:ext>
            </a:extLst>
          </p:cNvPr>
          <p:cNvSpPr>
            <a:spLocks noGrp="1"/>
          </p:cNvSpPr>
          <p:nvPr>
            <p:ph idx="1"/>
          </p:nvPr>
        </p:nvSpPr>
        <p:spPr>
          <a:xfrm>
            <a:off x="9128" y="763788"/>
            <a:ext cx="5026308" cy="5989512"/>
          </a:xfrm>
        </p:spPr>
        <p:txBody>
          <a:bodyPr anchor="ctr">
            <a:normAutofit lnSpcReduction="10000"/>
          </a:bodyPr>
          <a:lstStyle/>
          <a:p>
            <a:pPr marL="0" indent="0">
              <a:buNone/>
            </a:pPr>
            <a:r>
              <a:rPr lang="en-US" dirty="0">
                <a:solidFill>
                  <a:srgbClr val="000000"/>
                </a:solidFill>
                <a:latin typeface="+mj-lt"/>
              </a:rPr>
              <a:t>1. C</a:t>
            </a:r>
            <a:r>
              <a:rPr lang="en-US" dirty="0"/>
              <a:t>haracteristics of a Good Nurse</a:t>
            </a:r>
            <a:endParaRPr lang="th-TH" dirty="0"/>
          </a:p>
          <a:p>
            <a:pPr marL="514350" indent="-514350">
              <a:buNone/>
            </a:pPr>
            <a:r>
              <a:rPr lang="en-US" dirty="0">
                <a:solidFill>
                  <a:srgbClr val="000000"/>
                </a:solidFill>
                <a:latin typeface="+mj-lt"/>
              </a:rPr>
              <a:t>2. Competency of Nursing </a:t>
            </a:r>
          </a:p>
          <a:p>
            <a:pPr marL="514350" indent="-514350">
              <a:buNone/>
            </a:pPr>
            <a:r>
              <a:rPr lang="en-US" dirty="0">
                <a:solidFill>
                  <a:srgbClr val="000000"/>
                </a:solidFill>
                <a:latin typeface="+mj-lt"/>
              </a:rPr>
              <a:t>Professional</a:t>
            </a:r>
            <a:endParaRPr lang="th-TH" dirty="0">
              <a:solidFill>
                <a:srgbClr val="000000"/>
              </a:solidFill>
              <a:latin typeface="+mj-lt"/>
            </a:endParaRPr>
          </a:p>
          <a:p>
            <a:pPr>
              <a:buNone/>
            </a:pPr>
            <a:r>
              <a:rPr lang="en-US" dirty="0">
                <a:solidFill>
                  <a:srgbClr val="000000"/>
                </a:solidFill>
                <a:latin typeface="+mj-lt"/>
              </a:rPr>
              <a:t>3. Evidence-Based Practice  (EBP)  </a:t>
            </a:r>
          </a:p>
          <a:p>
            <a:pPr>
              <a:buNone/>
            </a:pPr>
            <a:r>
              <a:rPr lang="en-US" dirty="0">
                <a:solidFill>
                  <a:srgbClr val="000000"/>
                </a:solidFill>
                <a:latin typeface="+mj-lt"/>
              </a:rPr>
              <a:t>4. Trends of Nursing Practice </a:t>
            </a:r>
          </a:p>
          <a:p>
            <a:pPr>
              <a:buNone/>
            </a:pPr>
            <a:r>
              <a:rPr lang="en-US" dirty="0">
                <a:solidFill>
                  <a:srgbClr val="000000"/>
                </a:solidFill>
                <a:latin typeface="+mj-lt"/>
              </a:rPr>
              <a:t>in many Countries</a:t>
            </a:r>
          </a:p>
          <a:p>
            <a:pPr>
              <a:buNone/>
            </a:pPr>
            <a:r>
              <a:rPr lang="en-US" dirty="0">
                <a:solidFill>
                  <a:srgbClr val="000000"/>
                </a:solidFill>
                <a:latin typeface="+mj-lt"/>
              </a:rPr>
              <a:t>5. “</a:t>
            </a:r>
            <a:r>
              <a:rPr lang="en-US" sz="3200" dirty="0"/>
              <a:t>Thai Nursing Quality VS Other Countries Nursing Quality</a:t>
            </a:r>
            <a:r>
              <a:rPr lang="en-US" dirty="0">
                <a:solidFill>
                  <a:srgbClr val="000000"/>
                </a:solidFill>
                <a:latin typeface="+mj-lt"/>
              </a:rPr>
              <a:t>”</a:t>
            </a:r>
            <a:endParaRPr lang="th-TH" sz="1700" dirty="0">
              <a:solidFill>
                <a:srgbClr val="000000"/>
              </a:solidFill>
            </a:endParaRP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hospital background doctor nurse icons colored cartoon">
            <a:extLst>
              <a:ext uri="{FF2B5EF4-FFF2-40B4-BE49-F238E27FC236}">
                <a16:creationId xmlns:a16="http://schemas.microsoft.com/office/drawing/2014/main" id="{F463791C-696D-47FB-9D55-DB6B212A7AC2}"/>
              </a:ext>
            </a:extLst>
          </p:cNvPr>
          <p:cNvPicPr>
            <a:picLocks noChangeAspect="1" noChangeArrowheads="1"/>
          </p:cNvPicPr>
          <p:nvPr/>
        </p:nvPicPr>
        <p:blipFill rotWithShape="1">
          <a:blip r:embed="rId3" cstate="print"/>
          <a:srcRect l="14722" r="20267" b="1"/>
          <a:stretch/>
        </p:blipFill>
        <p:spPr bwMode="auto">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spTree>
    <p:extLst>
      <p:ext uri="{BB962C8B-B14F-4D97-AF65-F5344CB8AC3E}">
        <p14:creationId xmlns:p14="http://schemas.microsoft.com/office/powerpoint/2010/main" val="28194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D29B-72F1-515F-7B50-35F2F09F7926}"/>
              </a:ext>
            </a:extLst>
          </p:cNvPr>
          <p:cNvSpPr>
            <a:spLocks noGrp="1"/>
          </p:cNvSpPr>
          <p:nvPr>
            <p:ph type="title"/>
          </p:nvPr>
        </p:nvSpPr>
        <p:spPr>
          <a:xfrm>
            <a:off x="457200" y="160337"/>
            <a:ext cx="8229600" cy="1143000"/>
          </a:xfrm>
        </p:spPr>
        <p:txBody>
          <a:bodyPr>
            <a:normAutofit fontScale="90000"/>
          </a:bodyPr>
          <a:lstStyle/>
          <a:p>
            <a:r>
              <a:rPr lang="en-US" sz="4900" b="1" i="0" dirty="0">
                <a:solidFill>
                  <a:srgbClr val="FF0000"/>
                </a:solidFill>
                <a:effectLst/>
                <a:latin typeface="Calibri" panose="020F0502020204030204" pitchFamily="34" charset="0"/>
                <a:cs typeface="Calibri" panose="020F0502020204030204" pitchFamily="34" charset="0"/>
              </a:rPr>
              <a:t>Six steps in EBP process</a:t>
            </a:r>
            <a:br>
              <a:rPr lang="en-US" b="1" i="0" dirty="0">
                <a:solidFill>
                  <a:srgbClr val="FF0000"/>
                </a:solidFill>
                <a:effectLst/>
                <a:latin typeface="Calibri" panose="020F0502020204030204" pitchFamily="34" charset="0"/>
                <a:cs typeface="Calibri" panose="020F0502020204030204" pitchFamily="34" charset="0"/>
              </a:rPr>
            </a:br>
            <a:endParaRPr lang="th-TH" dirty="0"/>
          </a:p>
        </p:txBody>
      </p:sp>
      <p:pic>
        <p:nvPicPr>
          <p:cNvPr id="3074" name="Picture 2" descr="The six steps of the EBP process">
            <a:extLst>
              <a:ext uri="{FF2B5EF4-FFF2-40B4-BE49-F238E27FC236}">
                <a16:creationId xmlns:a16="http://schemas.microsoft.com/office/drawing/2014/main" id="{79C41C00-3AE5-D501-BD44-69472F6F0B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303337"/>
            <a:ext cx="5553937" cy="4279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A4ECAC-E401-964F-ED16-247E119517CD}"/>
              </a:ext>
            </a:extLst>
          </p:cNvPr>
          <p:cNvSpPr txBox="1"/>
          <p:nvPr/>
        </p:nvSpPr>
        <p:spPr>
          <a:xfrm>
            <a:off x="3059832" y="6173775"/>
            <a:ext cx="6336704" cy="954107"/>
          </a:xfrm>
          <a:prstGeom prst="rect">
            <a:avLst/>
          </a:prstGeom>
          <a:noFill/>
        </p:spPr>
        <p:txBody>
          <a:bodyPr wrap="square">
            <a:spAutoFit/>
          </a:bodyPr>
          <a:lstStyle/>
          <a:p>
            <a:r>
              <a:rPr lang="th-TH" dirty="0">
                <a:hlinkClick r:id="rId3"/>
              </a:rPr>
              <a:t>https://libguides.umsl.edu/ebp/process</a:t>
            </a:r>
            <a:endParaRPr lang="th-TH" dirty="0"/>
          </a:p>
          <a:p>
            <a:endParaRPr lang="th-TH" dirty="0"/>
          </a:p>
        </p:txBody>
      </p:sp>
    </p:spTree>
    <p:extLst>
      <p:ext uri="{BB962C8B-B14F-4D97-AF65-F5344CB8AC3E}">
        <p14:creationId xmlns:p14="http://schemas.microsoft.com/office/powerpoint/2010/main" val="60548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8919D88-EAC0-4188-99AE-35E6B16CCD1D}"/>
              </a:ext>
            </a:extLst>
          </p:cNvPr>
          <p:cNvGraphicFramePr>
            <a:graphicFrameLocks noGrp="1"/>
          </p:cNvGraphicFramePr>
          <p:nvPr>
            <p:extLst>
              <p:ext uri="{D42A27DB-BD31-4B8C-83A1-F6EECF244321}">
                <p14:modId xmlns:p14="http://schemas.microsoft.com/office/powerpoint/2010/main" val="4198342656"/>
              </p:ext>
            </p:extLst>
          </p:nvPr>
        </p:nvGraphicFramePr>
        <p:xfrm>
          <a:off x="106552" y="980728"/>
          <a:ext cx="8826382" cy="5792151"/>
        </p:xfrm>
        <a:graphic>
          <a:graphicData uri="http://schemas.openxmlformats.org/drawingml/2006/table">
            <a:tbl>
              <a:tblPr/>
              <a:tblGrid>
                <a:gridCol w="2005006">
                  <a:extLst>
                    <a:ext uri="{9D8B030D-6E8A-4147-A177-3AD203B41FA5}">
                      <a16:colId xmlns:a16="http://schemas.microsoft.com/office/drawing/2014/main" val="1614254489"/>
                    </a:ext>
                  </a:extLst>
                </a:gridCol>
                <a:gridCol w="6821376">
                  <a:extLst>
                    <a:ext uri="{9D8B030D-6E8A-4147-A177-3AD203B41FA5}">
                      <a16:colId xmlns:a16="http://schemas.microsoft.com/office/drawing/2014/main" val="4217538478"/>
                    </a:ext>
                  </a:extLst>
                </a:gridCol>
              </a:tblGrid>
              <a:tr h="958656">
                <a:tc>
                  <a:txBody>
                    <a:bodyPr/>
                    <a:lstStyle/>
                    <a:p>
                      <a:r>
                        <a:rPr lang="en-US" sz="1600" b="1" dirty="0"/>
                        <a:t>ASSESS</a:t>
                      </a:r>
                      <a:br>
                        <a:rPr lang="en-US" sz="1600" b="1" dirty="0"/>
                      </a:br>
                      <a:r>
                        <a:rPr lang="en-US" sz="1600" b="1" dirty="0"/>
                        <a:t>the patient</a:t>
                      </a:r>
                      <a:endParaRPr lang="en-US" sz="1600" dirty="0"/>
                    </a:p>
                  </a:txBody>
                  <a:tcPr marL="0" marR="0" marT="0" marB="0">
                    <a:lnL>
                      <a:noFill/>
                    </a:lnL>
                    <a:lnR>
                      <a:noFill/>
                    </a:lnR>
                    <a:lnT>
                      <a:noFill/>
                    </a:lnT>
                    <a:lnB>
                      <a:noFill/>
                    </a:lnB>
                  </a:tcPr>
                </a:tc>
                <a:tc>
                  <a:txBody>
                    <a:bodyPr/>
                    <a:lstStyle/>
                    <a:p>
                      <a:r>
                        <a:rPr lang="en-US" sz="1600" b="1" dirty="0"/>
                        <a:t>1. Start with the patient -- a clinical problem or question arises from the care of the patient</a:t>
                      </a:r>
                      <a:endParaRPr lang="en-US" sz="1600" dirty="0"/>
                    </a:p>
                  </a:txBody>
                  <a:tcPr marL="0" marR="0" marT="0" marB="0">
                    <a:lnL>
                      <a:noFill/>
                    </a:lnL>
                    <a:lnR>
                      <a:noFill/>
                    </a:lnR>
                    <a:lnT>
                      <a:noFill/>
                    </a:lnT>
                    <a:lnB>
                      <a:noFill/>
                    </a:lnB>
                  </a:tcPr>
                </a:tc>
                <a:extLst>
                  <a:ext uri="{0D108BD9-81ED-4DB2-BD59-A6C34878D82A}">
                    <a16:rowId xmlns:a16="http://schemas.microsoft.com/office/drawing/2014/main" val="4293536862"/>
                  </a:ext>
                </a:extLst>
              </a:tr>
              <a:tr h="958656">
                <a:tc>
                  <a:txBody>
                    <a:bodyPr/>
                    <a:lstStyle/>
                    <a:p>
                      <a:r>
                        <a:rPr lang="en-US" sz="1600" b="1" dirty="0"/>
                        <a:t>ASK</a:t>
                      </a:r>
                      <a:br>
                        <a:rPr lang="en-US" sz="1600" b="1" dirty="0"/>
                      </a:br>
                      <a:r>
                        <a:rPr lang="en-US" sz="1600" b="1" dirty="0"/>
                        <a:t>the question</a:t>
                      </a:r>
                      <a:endParaRPr lang="en-US" sz="1600" dirty="0"/>
                    </a:p>
                  </a:txBody>
                  <a:tcPr marL="0" marR="0" marT="0" marB="0">
                    <a:lnL>
                      <a:noFill/>
                    </a:lnL>
                    <a:lnR>
                      <a:noFill/>
                    </a:lnR>
                    <a:lnT>
                      <a:noFill/>
                    </a:lnT>
                    <a:lnB>
                      <a:noFill/>
                    </a:lnB>
                  </a:tcPr>
                </a:tc>
                <a:tc>
                  <a:txBody>
                    <a:bodyPr/>
                    <a:lstStyle/>
                    <a:p>
                      <a:r>
                        <a:rPr lang="en-US" sz="1600" b="1" dirty="0"/>
                        <a:t>2. Construct a well built clinical question derived from the case </a:t>
                      </a:r>
                      <a:endParaRPr lang="en-US" sz="1600" dirty="0"/>
                    </a:p>
                  </a:txBody>
                  <a:tcPr marL="0" marR="0" marT="0" marB="0">
                    <a:lnL>
                      <a:noFill/>
                    </a:lnL>
                    <a:lnR>
                      <a:noFill/>
                    </a:lnR>
                    <a:lnT>
                      <a:noFill/>
                    </a:lnT>
                    <a:lnB>
                      <a:noFill/>
                    </a:lnB>
                  </a:tcPr>
                </a:tc>
                <a:extLst>
                  <a:ext uri="{0D108BD9-81ED-4DB2-BD59-A6C34878D82A}">
                    <a16:rowId xmlns:a16="http://schemas.microsoft.com/office/drawing/2014/main" val="34065215"/>
                  </a:ext>
                </a:extLst>
              </a:tr>
              <a:tr h="958656">
                <a:tc>
                  <a:txBody>
                    <a:bodyPr/>
                    <a:lstStyle/>
                    <a:p>
                      <a:r>
                        <a:rPr lang="en-US" sz="1600" b="1" dirty="0"/>
                        <a:t>ACQUIRE</a:t>
                      </a:r>
                      <a:br>
                        <a:rPr lang="en-US" sz="1600" b="1" dirty="0"/>
                      </a:br>
                      <a:r>
                        <a:rPr lang="en-US" sz="1600" b="1" dirty="0"/>
                        <a:t>the evidence</a:t>
                      </a:r>
                      <a:endParaRPr lang="en-US" sz="1600" dirty="0"/>
                    </a:p>
                  </a:txBody>
                  <a:tcPr marL="0" marR="0" marT="0" marB="0">
                    <a:lnL>
                      <a:noFill/>
                    </a:lnL>
                    <a:lnR>
                      <a:noFill/>
                    </a:lnR>
                    <a:lnT>
                      <a:noFill/>
                    </a:lnT>
                    <a:lnB>
                      <a:noFill/>
                    </a:lnB>
                  </a:tcPr>
                </a:tc>
                <a:tc>
                  <a:txBody>
                    <a:bodyPr/>
                    <a:lstStyle/>
                    <a:p>
                      <a:r>
                        <a:rPr lang="en-US" sz="1600" b="1"/>
                        <a:t>3. Select the appropriate resource(s) and conduct a search</a:t>
                      </a:r>
                      <a:endParaRPr lang="en-US" sz="1600"/>
                    </a:p>
                  </a:txBody>
                  <a:tcPr marL="0" marR="0" marT="0" marB="0">
                    <a:lnL>
                      <a:noFill/>
                    </a:lnL>
                    <a:lnR>
                      <a:noFill/>
                    </a:lnR>
                    <a:lnT>
                      <a:noFill/>
                    </a:lnT>
                    <a:lnB>
                      <a:noFill/>
                    </a:lnB>
                  </a:tcPr>
                </a:tc>
                <a:extLst>
                  <a:ext uri="{0D108BD9-81ED-4DB2-BD59-A6C34878D82A}">
                    <a16:rowId xmlns:a16="http://schemas.microsoft.com/office/drawing/2014/main" val="4282715220"/>
                  </a:ext>
                </a:extLst>
              </a:tr>
              <a:tr h="958656">
                <a:tc>
                  <a:txBody>
                    <a:bodyPr/>
                    <a:lstStyle/>
                    <a:p>
                      <a:r>
                        <a:rPr lang="en-US" sz="1600" b="1" dirty="0"/>
                        <a:t>APPRAISE</a:t>
                      </a:r>
                      <a:br>
                        <a:rPr lang="en-US" sz="1600" b="1" dirty="0"/>
                      </a:br>
                      <a:r>
                        <a:rPr lang="en-US" sz="1600" b="1" dirty="0"/>
                        <a:t>the evidence</a:t>
                      </a:r>
                      <a:endParaRPr lang="en-US" sz="1600" dirty="0"/>
                    </a:p>
                  </a:txBody>
                  <a:tcPr marL="0" marR="0" marT="0" marB="0">
                    <a:lnL>
                      <a:noFill/>
                    </a:lnL>
                    <a:lnR>
                      <a:noFill/>
                    </a:lnR>
                    <a:lnT>
                      <a:noFill/>
                    </a:lnT>
                    <a:lnB>
                      <a:noFill/>
                    </a:lnB>
                  </a:tcPr>
                </a:tc>
                <a:tc>
                  <a:txBody>
                    <a:bodyPr/>
                    <a:lstStyle/>
                    <a:p>
                      <a:r>
                        <a:rPr lang="en-US" sz="1600" b="1"/>
                        <a:t>4. Appraise that evidence for its validity (closeness to the truth) and applicability (usefulness in clinical practice)</a:t>
                      </a:r>
                      <a:endParaRPr lang="en-US" sz="1600"/>
                    </a:p>
                  </a:txBody>
                  <a:tcPr marL="0" marR="0" marT="0" marB="0">
                    <a:lnL>
                      <a:noFill/>
                    </a:lnL>
                    <a:lnR>
                      <a:noFill/>
                    </a:lnR>
                    <a:lnT>
                      <a:noFill/>
                    </a:lnT>
                    <a:lnB>
                      <a:noFill/>
                    </a:lnB>
                  </a:tcPr>
                </a:tc>
                <a:extLst>
                  <a:ext uri="{0D108BD9-81ED-4DB2-BD59-A6C34878D82A}">
                    <a16:rowId xmlns:a16="http://schemas.microsoft.com/office/drawing/2014/main" val="294646834"/>
                  </a:ext>
                </a:extLst>
              </a:tr>
              <a:tr h="1437983">
                <a:tc>
                  <a:txBody>
                    <a:bodyPr/>
                    <a:lstStyle/>
                    <a:p>
                      <a:r>
                        <a:rPr lang="en-US" sz="1600" b="1" dirty="0"/>
                        <a:t>APPLY:</a:t>
                      </a:r>
                      <a:br>
                        <a:rPr lang="en-US" sz="1600" b="1" dirty="0"/>
                      </a:br>
                      <a:r>
                        <a:rPr lang="en-US" sz="1600" b="1" dirty="0"/>
                        <a:t>talk with the patient</a:t>
                      </a:r>
                      <a:endParaRPr lang="en-US" sz="1600" dirty="0"/>
                    </a:p>
                  </a:txBody>
                  <a:tcPr marL="0" marR="0" marT="0" marB="0">
                    <a:lnL>
                      <a:noFill/>
                    </a:lnL>
                    <a:lnR>
                      <a:noFill/>
                    </a:lnR>
                    <a:lnT>
                      <a:noFill/>
                    </a:lnT>
                    <a:lnB>
                      <a:noFill/>
                    </a:lnB>
                  </a:tcPr>
                </a:tc>
                <a:tc>
                  <a:txBody>
                    <a:bodyPr/>
                    <a:lstStyle/>
                    <a:p>
                      <a:r>
                        <a:rPr lang="en-US" sz="1600" b="1" dirty="0"/>
                        <a:t>5. Return to the patient -- integrate that evidence with clinical expertise, patient preferences and apply it to practice</a:t>
                      </a:r>
                      <a:endParaRPr lang="en-US" sz="1600" dirty="0"/>
                    </a:p>
                  </a:txBody>
                  <a:tcPr marL="0" marR="0" marT="0" marB="0">
                    <a:lnL>
                      <a:noFill/>
                    </a:lnL>
                    <a:lnR>
                      <a:noFill/>
                    </a:lnR>
                    <a:lnT>
                      <a:noFill/>
                    </a:lnT>
                    <a:lnB>
                      <a:noFill/>
                    </a:lnB>
                  </a:tcPr>
                </a:tc>
                <a:extLst>
                  <a:ext uri="{0D108BD9-81ED-4DB2-BD59-A6C34878D82A}">
                    <a16:rowId xmlns:a16="http://schemas.microsoft.com/office/drawing/2014/main" val="2314756986"/>
                  </a:ext>
                </a:extLst>
              </a:tr>
              <a:tr h="519544">
                <a:tc>
                  <a:txBody>
                    <a:bodyPr/>
                    <a:lstStyle/>
                    <a:p>
                      <a:r>
                        <a:rPr lang="en-US" sz="1600" b="1" dirty="0"/>
                        <a:t>Self-evaluation</a:t>
                      </a:r>
                      <a:endParaRPr lang="en-US" sz="1600" dirty="0"/>
                    </a:p>
                  </a:txBody>
                  <a:tcPr marL="0" marR="0" marT="0" marB="0">
                    <a:lnL>
                      <a:noFill/>
                    </a:lnL>
                    <a:lnR>
                      <a:noFill/>
                    </a:lnR>
                    <a:lnT>
                      <a:noFill/>
                    </a:lnT>
                    <a:lnB>
                      <a:noFill/>
                    </a:lnB>
                  </a:tcPr>
                </a:tc>
                <a:tc>
                  <a:txBody>
                    <a:bodyPr/>
                    <a:lstStyle/>
                    <a:p>
                      <a:r>
                        <a:rPr lang="en-US" sz="1600" b="1" dirty="0"/>
                        <a:t>6. Evaluate your performance with this patient</a:t>
                      </a:r>
                      <a:endParaRPr lang="th-TH" sz="1600" b="1" dirty="0"/>
                    </a:p>
                    <a:p>
                      <a:pPr algn="r"/>
                      <a:r>
                        <a:rPr lang="en-US" sz="1600" b="0" i="0" kern="1200" dirty="0" err="1">
                          <a:solidFill>
                            <a:schemeClr val="tx1"/>
                          </a:solidFill>
                          <a:effectLst/>
                          <a:latin typeface="+mn-lt"/>
                          <a:ea typeface="+mn-ea"/>
                          <a:cs typeface="+mn-cs"/>
                        </a:rPr>
                        <a:t>Schardt</a:t>
                      </a:r>
                      <a:r>
                        <a:rPr lang="en-US" sz="1600" b="0" i="0" kern="1200" dirty="0">
                          <a:solidFill>
                            <a:schemeClr val="tx1"/>
                          </a:solidFill>
                          <a:effectLst/>
                          <a:latin typeface="+mn-lt"/>
                          <a:ea typeface="+mn-ea"/>
                          <a:cs typeface="+mn-cs"/>
                        </a:rPr>
                        <a:t>, C. and Mayer, J. 2010</a:t>
                      </a:r>
                      <a:endParaRPr lang="en-US" sz="1600" dirty="0"/>
                    </a:p>
                  </a:txBody>
                  <a:tcPr marL="0" marR="0" marT="0" marB="0">
                    <a:lnL>
                      <a:noFill/>
                    </a:lnL>
                    <a:lnR>
                      <a:noFill/>
                    </a:lnR>
                    <a:lnT>
                      <a:noFill/>
                    </a:lnT>
                    <a:lnB>
                      <a:noFill/>
                    </a:lnB>
                  </a:tcPr>
                </a:tc>
                <a:extLst>
                  <a:ext uri="{0D108BD9-81ED-4DB2-BD59-A6C34878D82A}">
                    <a16:rowId xmlns:a16="http://schemas.microsoft.com/office/drawing/2014/main" val="3594571642"/>
                  </a:ext>
                </a:extLst>
              </a:tr>
            </a:tbl>
          </a:graphicData>
        </a:graphic>
      </p:graphicFrame>
      <p:sp>
        <p:nvSpPr>
          <p:cNvPr id="9" name="TextBox 8">
            <a:extLst>
              <a:ext uri="{FF2B5EF4-FFF2-40B4-BE49-F238E27FC236}">
                <a16:creationId xmlns:a16="http://schemas.microsoft.com/office/drawing/2014/main" id="{426F034D-5C44-44D6-B2A8-97C84532B6D4}"/>
              </a:ext>
            </a:extLst>
          </p:cNvPr>
          <p:cNvSpPr txBox="1"/>
          <p:nvPr/>
        </p:nvSpPr>
        <p:spPr>
          <a:xfrm>
            <a:off x="713968" y="188641"/>
            <a:ext cx="8218966" cy="523220"/>
          </a:xfrm>
          <a:prstGeom prst="rect">
            <a:avLst/>
          </a:prstGeom>
          <a:noFill/>
        </p:spPr>
        <p:txBody>
          <a:bodyPr wrap="square">
            <a:spAutoFit/>
          </a:bodyPr>
          <a:lstStyle/>
          <a:p>
            <a:pPr algn="ctr"/>
            <a:r>
              <a:rPr lang="en-US" b="1" i="0" dirty="0">
                <a:solidFill>
                  <a:srgbClr val="FF0000"/>
                </a:solidFill>
                <a:effectLst/>
                <a:latin typeface="Calibri" panose="020F0502020204030204" pitchFamily="34" charset="0"/>
                <a:cs typeface="Calibri" panose="020F0502020204030204" pitchFamily="34" charset="0"/>
              </a:rPr>
              <a:t>The Steps in the EBP Process</a:t>
            </a:r>
          </a:p>
        </p:txBody>
      </p:sp>
    </p:spTree>
    <p:extLst>
      <p:ext uri="{BB962C8B-B14F-4D97-AF65-F5344CB8AC3E}">
        <p14:creationId xmlns:p14="http://schemas.microsoft.com/office/powerpoint/2010/main" val="72596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P Model">
            <a:extLst>
              <a:ext uri="{FF2B5EF4-FFF2-40B4-BE49-F238E27FC236}">
                <a16:creationId xmlns:a16="http://schemas.microsoft.com/office/drawing/2014/main" id="{8DA6B0EA-DB1C-2AC1-BBEB-ABACB0FC0D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662" y="872716"/>
            <a:ext cx="8229600" cy="4860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921884-FB35-9B6C-5BBD-F0D3EEC8E005}"/>
              </a:ext>
            </a:extLst>
          </p:cNvPr>
          <p:cNvSpPr txBox="1"/>
          <p:nvPr/>
        </p:nvSpPr>
        <p:spPr>
          <a:xfrm>
            <a:off x="492561" y="-7303"/>
            <a:ext cx="8460432" cy="1015663"/>
          </a:xfrm>
          <a:prstGeom prst="rect">
            <a:avLst/>
          </a:prstGeom>
          <a:noFill/>
        </p:spPr>
        <p:txBody>
          <a:bodyPr wrap="square">
            <a:spAutoFit/>
          </a:bodyPr>
          <a:lstStyle/>
          <a:p>
            <a:pPr algn="l"/>
            <a:r>
              <a:rPr lang="en-US" sz="4800" b="1" i="0" dirty="0">
                <a:solidFill>
                  <a:srgbClr val="FF0000"/>
                </a:solidFill>
                <a:effectLst/>
                <a:latin typeface="+mj-lt"/>
              </a:rPr>
              <a:t>How do I get involved in EBP?</a:t>
            </a:r>
          </a:p>
          <a:p>
            <a:pPr algn="l"/>
            <a:endParaRPr lang="en-US" sz="1200" b="0" i="0" dirty="0">
              <a:solidFill>
                <a:srgbClr val="1C1C1C"/>
              </a:solidFill>
              <a:effectLst/>
              <a:latin typeface="Noto Sans" panose="020B0502040204020203" pitchFamily="34" charset="0"/>
            </a:endParaRPr>
          </a:p>
        </p:txBody>
      </p:sp>
      <p:sp>
        <p:nvSpPr>
          <p:cNvPr id="9" name="TextBox 8">
            <a:extLst>
              <a:ext uri="{FF2B5EF4-FFF2-40B4-BE49-F238E27FC236}">
                <a16:creationId xmlns:a16="http://schemas.microsoft.com/office/drawing/2014/main" id="{B3693786-C062-B649-C081-662E8FB16484}"/>
              </a:ext>
            </a:extLst>
          </p:cNvPr>
          <p:cNvSpPr txBox="1"/>
          <p:nvPr/>
        </p:nvSpPr>
        <p:spPr>
          <a:xfrm>
            <a:off x="755576" y="5733256"/>
            <a:ext cx="8629465" cy="1446550"/>
          </a:xfrm>
          <a:prstGeom prst="rect">
            <a:avLst/>
          </a:prstGeom>
          <a:noFill/>
        </p:spPr>
        <p:txBody>
          <a:bodyPr wrap="square">
            <a:spAutoFit/>
          </a:bodyPr>
          <a:lstStyle/>
          <a:p>
            <a:r>
              <a:rPr lang="th-TH" sz="2000" dirty="0">
                <a:hlinkClick r:id="rId3"/>
              </a:rPr>
              <a:t>https://www.hopkinsmedicine.org/nursing/center-nursing-inquiry/nursing-inquiry/evidence-based-practice.html#:~:text=EBP%20is%20a%20process%20used,et%20al.%2C%202022</a:t>
            </a:r>
            <a:r>
              <a:rPr lang="th-TH" sz="2000" dirty="0"/>
              <a:t>)</a:t>
            </a:r>
          </a:p>
          <a:p>
            <a:r>
              <a:rPr lang="th-TH" sz="2800" dirty="0"/>
              <a:t>.</a:t>
            </a:r>
          </a:p>
        </p:txBody>
      </p:sp>
    </p:spTree>
    <p:extLst>
      <p:ext uri="{BB962C8B-B14F-4D97-AF65-F5344CB8AC3E}">
        <p14:creationId xmlns:p14="http://schemas.microsoft.com/office/powerpoint/2010/main" val="771865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831546165"/>
              </p:ext>
            </p:extLst>
          </p:nvPr>
        </p:nvGraphicFramePr>
        <p:xfrm>
          <a:off x="467544" y="692696"/>
          <a:ext cx="828092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3DB5C38-077C-4A50-BB97-CDAF52833E11}"/>
              </a:ext>
            </a:extLst>
          </p:cNvPr>
          <p:cNvSpPr>
            <a:spLocks noGrp="1"/>
          </p:cNvSpPr>
          <p:nvPr>
            <p:ph type="title"/>
          </p:nvPr>
        </p:nvSpPr>
        <p:spPr>
          <a:xfrm>
            <a:off x="5104050" y="269325"/>
            <a:ext cx="3932445" cy="927427"/>
          </a:xfrm>
        </p:spPr>
        <p:txBody>
          <a:bodyPr vert="horz" lIns="91440" tIns="45720" rIns="91440" bIns="45720" rtlCol="0" anchor="b">
            <a:noAutofit/>
          </a:bodyPr>
          <a:lstStyle/>
          <a:p>
            <a:pPr algn="l">
              <a:lnSpc>
                <a:spcPct val="90000"/>
              </a:lnSpc>
            </a:pPr>
            <a:r>
              <a:rPr lang="en-US" sz="5400" b="1" dirty="0">
                <a:solidFill>
                  <a:srgbClr val="FF0000"/>
                </a:solidFill>
              </a:rPr>
              <a:t>Best Practice</a:t>
            </a:r>
            <a:endParaRPr lang="en-US" sz="5400" dirty="0"/>
          </a:p>
        </p:txBody>
      </p:sp>
      <p:pic>
        <p:nvPicPr>
          <p:cNvPr id="4" name="Picture 2" descr="hospital background doctor nurse icons colored cartoon">
            <a:extLst>
              <a:ext uri="{FF2B5EF4-FFF2-40B4-BE49-F238E27FC236}">
                <a16:creationId xmlns:a16="http://schemas.microsoft.com/office/drawing/2014/main" id="{FB994B09-A470-4B9C-9C4B-4FBA1A4663E2}"/>
              </a:ext>
            </a:extLst>
          </p:cNvPr>
          <p:cNvPicPr>
            <a:picLocks noGrp="1" noChangeAspect="1" noChangeArrowheads="1"/>
          </p:cNvPicPr>
          <p:nvPr>
            <p:ph idx="1"/>
          </p:nvPr>
        </p:nvPicPr>
        <p:blipFill rotWithShape="1">
          <a:blip r:embed="rId2" cstate="print"/>
          <a:srcRect l="9980" r="15524"/>
          <a:stretch/>
        </p:blipFill>
        <p:spPr bwMode="auto">
          <a:xfrm>
            <a:off x="706947" y="556118"/>
            <a:ext cx="3865053" cy="5632704"/>
          </a:xfrm>
          <a:prstGeom prst="rect">
            <a:avLst/>
          </a:prstGeom>
          <a:noFill/>
        </p:spPr>
      </p:pic>
      <p:sp>
        <p:nvSpPr>
          <p:cNvPr id="5" name="สี่เหลี่ยมผืนผ้า 4">
            <a:extLst>
              <a:ext uri="{FF2B5EF4-FFF2-40B4-BE49-F238E27FC236}">
                <a16:creationId xmlns:a16="http://schemas.microsoft.com/office/drawing/2014/main" id="{6EC5A7AC-6069-4703-9A7A-BD296A879483}"/>
              </a:ext>
            </a:extLst>
          </p:cNvPr>
          <p:cNvSpPr/>
          <p:nvPr/>
        </p:nvSpPr>
        <p:spPr>
          <a:xfrm>
            <a:off x="5104050" y="1916832"/>
            <a:ext cx="3644414" cy="3970318"/>
          </a:xfrm>
          <a:prstGeom prst="rect">
            <a:avLst/>
          </a:prstGeom>
        </p:spPr>
        <p:txBody>
          <a:bodyPr wrap="square">
            <a:spAutoFit/>
          </a:bodyPr>
          <a:lstStyle/>
          <a:p>
            <a:r>
              <a:rPr lang="en-US" dirty="0">
                <a:hlinkClick r:id="rId3"/>
              </a:rPr>
              <a:t>https://jbi.global/sites/default/files/2021-10/JBI-ES-2062-2%20Non-Sterile%20Gloves_%20Appropriate%20Use%20in%20Healthcare%20Settings.pdf</a:t>
            </a:r>
            <a:endParaRPr lang="en-US" dirty="0"/>
          </a:p>
          <a:p>
            <a:endParaRPr lang="en-US" dirty="0"/>
          </a:p>
        </p:txBody>
      </p:sp>
    </p:spTree>
    <p:extLst>
      <p:ext uri="{BB962C8B-B14F-4D97-AF65-F5344CB8AC3E}">
        <p14:creationId xmlns:p14="http://schemas.microsoft.com/office/powerpoint/2010/main" val="18576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lvl="0"/>
            <a:r>
              <a:rPr lang="en-US" b="1" dirty="0">
                <a:solidFill>
                  <a:srgbClr val="FF0000"/>
                </a:solidFill>
                <a:cs typeface="Times New Roman" pitchFamily="18" charset="0"/>
              </a:rPr>
              <a:t>Clinical Nursing Practice Guideline: CNPG</a:t>
            </a:r>
            <a:endParaRPr lang="th-TH" b="1" dirty="0">
              <a:solidFill>
                <a:srgbClr val="FF0000"/>
              </a:solidFill>
            </a:endParaRPr>
          </a:p>
        </p:txBody>
      </p:sp>
      <p:sp>
        <p:nvSpPr>
          <p:cNvPr id="3" name="Content Placeholder 2"/>
          <p:cNvSpPr>
            <a:spLocks noGrp="1"/>
          </p:cNvSpPr>
          <p:nvPr>
            <p:ph idx="1"/>
          </p:nvPr>
        </p:nvSpPr>
        <p:spPr>
          <a:xfrm>
            <a:off x="395536" y="1556792"/>
            <a:ext cx="8748464" cy="4525963"/>
          </a:xfrm>
        </p:spPr>
        <p:txBody>
          <a:bodyPr/>
          <a:lstStyle/>
          <a:p>
            <a:r>
              <a:rPr lang="en-US" dirty="0">
                <a:hlinkClick r:id="rId2"/>
              </a:rPr>
              <a:t>http://med.swu.ac.th/msmc/w8-1/images/km/KM%2001.pdf</a:t>
            </a:r>
            <a:endParaRPr lang="en-US" dirty="0"/>
          </a:p>
          <a:p>
            <a:endParaRPr lang="th-TH" dirty="0"/>
          </a:p>
        </p:txBody>
      </p:sp>
      <p:pic>
        <p:nvPicPr>
          <p:cNvPr id="4" name="Picture 2" descr="hospital background doctor nurse icons colored cartoon"/>
          <p:cNvPicPr>
            <a:picLocks noChangeAspect="1" noChangeArrowheads="1"/>
          </p:cNvPicPr>
          <p:nvPr/>
        </p:nvPicPr>
        <p:blipFill>
          <a:blip r:embed="rId3" cstate="print"/>
          <a:srcRect/>
          <a:stretch>
            <a:fillRect/>
          </a:stretch>
        </p:blipFill>
        <p:spPr bwMode="auto">
          <a:xfrm>
            <a:off x="0" y="3933056"/>
            <a:ext cx="9144000" cy="292494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3" y="692696"/>
            <a:ext cx="9144000" cy="1143000"/>
          </a:xfrm>
        </p:spPr>
        <p:txBody>
          <a:bodyPr>
            <a:noAutofit/>
          </a:bodyPr>
          <a:lstStyle/>
          <a:p>
            <a:r>
              <a:rPr lang="en-US" sz="3600" b="1" dirty="0">
                <a:solidFill>
                  <a:srgbClr val="FF0000"/>
                </a:solidFill>
                <a:latin typeface="+mn-lt"/>
                <a:cs typeface="+mn-cs"/>
              </a:rPr>
              <a:t>Clinical practice guidelines for diagnosis, treatment, and prevention of infection in hospitals: In case of corona virus infection (COVID-19)</a:t>
            </a:r>
            <a:endParaRPr lang="th-TH" sz="3600" b="1" dirty="0">
              <a:solidFill>
                <a:srgbClr val="FF0000"/>
              </a:solidFill>
              <a:latin typeface="+mn-lt"/>
              <a:cs typeface="+mn-cs"/>
            </a:endParaRPr>
          </a:p>
        </p:txBody>
      </p:sp>
      <p:sp>
        <p:nvSpPr>
          <p:cNvPr id="3" name="Content Placeholder 2"/>
          <p:cNvSpPr>
            <a:spLocks noGrp="1"/>
          </p:cNvSpPr>
          <p:nvPr>
            <p:ph idx="1"/>
          </p:nvPr>
        </p:nvSpPr>
        <p:spPr>
          <a:xfrm>
            <a:off x="331440" y="2338866"/>
            <a:ext cx="8229600" cy="4525963"/>
          </a:xfrm>
        </p:spPr>
        <p:txBody>
          <a:bodyPr/>
          <a:lstStyle/>
          <a:p>
            <a:pPr marL="0" indent="0">
              <a:buNone/>
            </a:pPr>
            <a:r>
              <a:rPr lang="en-US" dirty="0"/>
              <a:t>https://covid19.dms.go.th/backend///Content//Content_File/Covid_Health/Attach/25660418150721PM_CPG_COVID-19_v.27_n_18042023.pdf</a:t>
            </a:r>
            <a:endParaRPr lang="th-TH" dirty="0"/>
          </a:p>
        </p:txBody>
      </p:sp>
      <p:pic>
        <p:nvPicPr>
          <p:cNvPr id="4" name="Picture 2" descr="hospital background doctor nurse icons colored cartoon"/>
          <p:cNvPicPr>
            <a:picLocks noChangeAspect="1" noChangeArrowheads="1"/>
          </p:cNvPicPr>
          <p:nvPr/>
        </p:nvPicPr>
        <p:blipFill>
          <a:blip r:embed="rId2" cstate="print"/>
          <a:srcRect/>
          <a:stretch>
            <a:fillRect/>
          </a:stretch>
        </p:blipFill>
        <p:spPr bwMode="auto">
          <a:xfrm>
            <a:off x="0" y="3933056"/>
            <a:ext cx="9144000" cy="292494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0+ Nursing Care Plan Templates -Free Sample, Example Format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836712"/>
            <a:ext cx="8712968" cy="1143000"/>
          </a:xfrm>
        </p:spPr>
        <p:txBody>
          <a:bodyPr>
            <a:normAutofit/>
          </a:bodyPr>
          <a:lstStyle/>
          <a:p>
            <a:r>
              <a:rPr lang="en-US" b="1" dirty="0">
                <a:solidFill>
                  <a:srgbClr val="FF0000"/>
                </a:solidFill>
                <a:cs typeface="Times New Roman" pitchFamily="18" charset="0"/>
              </a:rPr>
              <a:t>Trends of Nursing Practice</a:t>
            </a:r>
            <a:endParaRPr lang="th-TH" b="1" dirty="0">
              <a:solidFill>
                <a:srgbClr val="FF0000"/>
              </a:solidFill>
            </a:endParaRPr>
          </a:p>
        </p:txBody>
      </p:sp>
      <p:pic>
        <p:nvPicPr>
          <p:cNvPr id="4" name="Picture 2" descr="hospital background doctor nurse icons colored cartoon"/>
          <p:cNvPicPr>
            <a:picLocks noChangeAspect="1" noChangeArrowheads="1"/>
          </p:cNvPicPr>
          <p:nvPr/>
        </p:nvPicPr>
        <p:blipFill>
          <a:blip r:embed="rId2" cstate="print"/>
          <a:srcRect/>
          <a:stretch>
            <a:fillRect/>
          </a:stretch>
        </p:blipFill>
        <p:spPr bwMode="auto">
          <a:xfrm>
            <a:off x="0" y="2636912"/>
            <a:ext cx="9144000" cy="381642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r>
              <a:rPr lang="en-US" b="1" dirty="0">
                <a:solidFill>
                  <a:srgbClr val="FF0000"/>
                </a:solidFill>
              </a:rPr>
              <a:t>In Thailand</a:t>
            </a:r>
            <a:endParaRPr lang="th-TH" dirty="0"/>
          </a:p>
        </p:txBody>
      </p:sp>
      <p:pic>
        <p:nvPicPr>
          <p:cNvPr id="4" name="Picture 2" descr="hospital background doctor nurse icons colored cartoon"/>
          <p:cNvPicPr>
            <a:picLocks noGrp="1" noChangeAspect="1" noChangeArrowheads="1"/>
          </p:cNvPicPr>
          <p:nvPr>
            <p:ph idx="1"/>
          </p:nvPr>
        </p:nvPicPr>
        <p:blipFill>
          <a:blip r:embed="rId2" cstate="print"/>
          <a:srcRect/>
          <a:stretch>
            <a:fillRect/>
          </a:stretch>
        </p:blipFill>
        <p:spPr bwMode="auto">
          <a:xfrm>
            <a:off x="0" y="1532147"/>
            <a:ext cx="9144000" cy="4032448"/>
          </a:xfrm>
          <a:prstGeom prst="rect">
            <a:avLst/>
          </a:prstGeom>
          <a:noFill/>
        </p:spPr>
      </p:pic>
      <p:sp>
        <p:nvSpPr>
          <p:cNvPr id="5" name="TextBox 4">
            <a:extLst>
              <a:ext uri="{FF2B5EF4-FFF2-40B4-BE49-F238E27FC236}">
                <a16:creationId xmlns:a16="http://schemas.microsoft.com/office/drawing/2014/main" id="{713EE8E6-3FB9-C947-A9DA-B6956A6F18D4}"/>
              </a:ext>
            </a:extLst>
          </p:cNvPr>
          <p:cNvSpPr txBox="1"/>
          <p:nvPr/>
        </p:nvSpPr>
        <p:spPr>
          <a:xfrm>
            <a:off x="0" y="5733256"/>
            <a:ext cx="9648056" cy="1384995"/>
          </a:xfrm>
          <a:prstGeom prst="rect">
            <a:avLst/>
          </a:prstGeom>
          <a:noFill/>
        </p:spPr>
        <p:txBody>
          <a:bodyPr wrap="square">
            <a:spAutoFit/>
          </a:bodyPr>
          <a:lstStyle/>
          <a:p>
            <a:r>
              <a:rPr lang="th-TH" dirty="0">
                <a:hlinkClick r:id="rId3"/>
              </a:rPr>
              <a:t>https://he02.tci-thaijo.org/index.php/nur-psu/article/view/100457/78129</a:t>
            </a:r>
            <a:endParaRPr lang="th-TH" dirty="0"/>
          </a:p>
          <a:p>
            <a:endParaRPr lang="th-TH"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0+ Nursing Care Plan Templates -Free Sample, Example Format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a:extLst>
              <a:ext uri="{FF2B5EF4-FFF2-40B4-BE49-F238E27FC236}">
                <a16:creationId xmlns:a16="http://schemas.microsoft.com/office/drawing/2014/main" id="{67601A66-F3C3-49AB-B2E4-B9B8A4611274}"/>
              </a:ext>
            </a:extLst>
          </p:cNvPr>
          <p:cNvSpPr txBox="1"/>
          <p:nvPr/>
        </p:nvSpPr>
        <p:spPr>
          <a:xfrm>
            <a:off x="323528" y="6093296"/>
            <a:ext cx="5400600" cy="954107"/>
          </a:xfrm>
          <a:prstGeom prst="rect">
            <a:avLst/>
          </a:prstGeom>
          <a:noFill/>
        </p:spPr>
        <p:txBody>
          <a:bodyPr wrap="square">
            <a:spAutoFit/>
          </a:bodyPr>
          <a:lstStyle/>
          <a:p>
            <a:r>
              <a:rPr lang="th-TH" dirty="0">
                <a:hlinkClick r:id="rId3"/>
              </a:rPr>
              <a:t>https://youtu.be/C-mSFvxep38</a:t>
            </a:r>
            <a:endParaRPr lang="th-TH" dirty="0"/>
          </a:p>
          <a:p>
            <a:endParaRPr lang="th-TH" dirty="0"/>
          </a:p>
        </p:txBody>
      </p:sp>
    </p:spTree>
    <p:extLst>
      <p:ext uri="{BB962C8B-B14F-4D97-AF65-F5344CB8AC3E}">
        <p14:creationId xmlns:p14="http://schemas.microsoft.com/office/powerpoint/2010/main" val="3671045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11265" name="Picture 1"/>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 y="548680"/>
            <a:ext cx="9144000" cy="1143000"/>
          </a:xfrm>
        </p:spPr>
        <p:txBody>
          <a:bodyPr>
            <a:normAutofit/>
          </a:bodyPr>
          <a:lstStyle/>
          <a:p>
            <a:r>
              <a:rPr lang="en-US" b="1" dirty="0">
                <a:solidFill>
                  <a:srgbClr val="FF0000"/>
                </a:solidFill>
              </a:rPr>
              <a:t>In other Countries</a:t>
            </a:r>
            <a:endParaRPr lang="th-TH" dirty="0"/>
          </a:p>
        </p:txBody>
      </p:sp>
      <p:pic>
        <p:nvPicPr>
          <p:cNvPr id="4" name="Picture 2" descr="hospital background doctor nurse icons colored cartoon"/>
          <p:cNvPicPr>
            <a:picLocks noGrp="1" noChangeAspect="1" noChangeArrowheads="1"/>
          </p:cNvPicPr>
          <p:nvPr>
            <p:ph idx="1"/>
          </p:nvPr>
        </p:nvPicPr>
        <p:blipFill>
          <a:blip r:embed="rId2" cstate="print"/>
          <a:srcRect/>
          <a:stretch>
            <a:fillRect/>
          </a:stretch>
        </p:blipFill>
        <p:spPr bwMode="auto">
          <a:xfrm>
            <a:off x="0" y="2564904"/>
            <a:ext cx="9144000" cy="410445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b="1" dirty="0">
                <a:solidFill>
                  <a:srgbClr val="FF0000"/>
                </a:solidFill>
              </a:rPr>
              <a:t>In other Countries</a:t>
            </a:r>
            <a:endParaRPr lang="th-TH" b="1" dirty="0">
              <a:solidFill>
                <a:srgbClr val="FF0000"/>
              </a:solidFill>
            </a:endParaRPr>
          </a:p>
        </p:txBody>
      </p:sp>
      <p:sp>
        <p:nvSpPr>
          <p:cNvPr id="3" name="Content Placeholder 2"/>
          <p:cNvSpPr>
            <a:spLocks noGrp="1"/>
          </p:cNvSpPr>
          <p:nvPr>
            <p:ph idx="1"/>
          </p:nvPr>
        </p:nvSpPr>
        <p:spPr>
          <a:xfrm>
            <a:off x="467544" y="1052736"/>
            <a:ext cx="8229600" cy="5256584"/>
          </a:xfrm>
        </p:spPr>
        <p:txBody>
          <a:bodyPr>
            <a:normAutofit lnSpcReduction="10000"/>
          </a:bodyPr>
          <a:lstStyle/>
          <a:p>
            <a:r>
              <a:rPr lang="en-US" dirty="0"/>
              <a:t>Evidence-Based nursing practice</a:t>
            </a:r>
          </a:p>
          <a:p>
            <a:r>
              <a:rPr lang="en-US" dirty="0"/>
              <a:t>Community-Based nursing</a:t>
            </a:r>
          </a:p>
          <a:p>
            <a:r>
              <a:rPr lang="en-US" dirty="0"/>
              <a:t>Trans-cultural nursing </a:t>
            </a:r>
          </a:p>
          <a:p>
            <a:r>
              <a:rPr lang="en-US" dirty="0"/>
              <a:t>Disaster preparedness</a:t>
            </a:r>
          </a:p>
          <a:p>
            <a:r>
              <a:rPr lang="en-US" dirty="0"/>
              <a:t>Rising of nurse informatics</a:t>
            </a:r>
          </a:p>
          <a:p>
            <a:r>
              <a:rPr lang="en-US" dirty="0"/>
              <a:t>Increasing consumer sophistication</a:t>
            </a:r>
          </a:p>
          <a:p>
            <a:r>
              <a:rPr lang="en-US" dirty="0"/>
              <a:t>Specialization and education</a:t>
            </a:r>
          </a:p>
          <a:p>
            <a:r>
              <a:rPr lang="en-US" dirty="0"/>
              <a:t>Nursing shortages</a:t>
            </a:r>
          </a:p>
          <a:p>
            <a:r>
              <a:rPr lang="en-US" dirty="0"/>
              <a:t>Recruitment and Retention</a:t>
            </a:r>
          </a:p>
          <a:p>
            <a:pPr>
              <a:buNone/>
            </a:pPr>
            <a:endParaRPr lang="en-US" b="1" dirty="0"/>
          </a:p>
          <a:p>
            <a:endParaRPr lang="en-US" b="1" dirty="0"/>
          </a:p>
          <a:p>
            <a:endParaRPr lang="en-US" b="1" dirty="0"/>
          </a:p>
          <a:p>
            <a:endParaRPr lang="en-US" b="1" dirty="0"/>
          </a:p>
          <a:p>
            <a:endParaRPr lang="th-TH" dirty="0"/>
          </a:p>
        </p:txBody>
      </p:sp>
      <p:pic>
        <p:nvPicPr>
          <p:cNvPr id="4" name="Picture 2" descr="hospital background doctor nurse icons colored cartoon"/>
          <p:cNvPicPr>
            <a:picLocks noChangeAspect="1" noChangeArrowheads="1"/>
          </p:cNvPicPr>
          <p:nvPr/>
        </p:nvPicPr>
        <p:blipFill>
          <a:blip r:embed="rId2" cstate="print"/>
          <a:srcRect/>
          <a:stretch>
            <a:fillRect/>
          </a:stretch>
        </p:blipFill>
        <p:spPr bwMode="auto">
          <a:xfrm>
            <a:off x="6012160" y="4149080"/>
            <a:ext cx="3131840" cy="270892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0+ Nursing Care Plan Templates -Free Sample, Example Format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01978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2816"/>
          </a:xfrm>
        </p:spPr>
        <p:txBody>
          <a:bodyPr>
            <a:normAutofit fontScale="90000"/>
          </a:bodyPr>
          <a:lstStyle/>
          <a:p>
            <a:br>
              <a:rPr lang="en-US" sz="2400" dirty="0"/>
            </a:br>
            <a:r>
              <a:rPr lang="en-US" sz="3600" b="1" dirty="0">
                <a:solidFill>
                  <a:srgbClr val="FF0000"/>
                </a:solidFill>
              </a:rPr>
              <a:t>Discussion Issue : </a:t>
            </a:r>
            <a:br>
              <a:rPr lang="en-US" sz="3600" b="1" dirty="0">
                <a:solidFill>
                  <a:srgbClr val="FF0000"/>
                </a:solidFill>
              </a:rPr>
            </a:br>
            <a:r>
              <a:rPr lang="en-US" sz="3600" b="1" dirty="0">
                <a:solidFill>
                  <a:srgbClr val="FF0000"/>
                </a:solidFill>
              </a:rPr>
              <a:t>“Thai Nursing Quality VS Other Countries Nursing Quality”</a:t>
            </a:r>
            <a:endParaRPr lang="th-TH" sz="3600" b="1" dirty="0">
              <a:solidFill>
                <a:srgbClr val="FF0000"/>
              </a:solidFill>
            </a:endParaRPr>
          </a:p>
        </p:txBody>
      </p:sp>
      <p:sp>
        <p:nvSpPr>
          <p:cNvPr id="3" name="Content Placeholder 2"/>
          <p:cNvSpPr>
            <a:spLocks noGrp="1"/>
          </p:cNvSpPr>
          <p:nvPr>
            <p:ph idx="1"/>
          </p:nvPr>
        </p:nvSpPr>
        <p:spPr>
          <a:xfrm>
            <a:off x="125760" y="1782958"/>
            <a:ext cx="8892480" cy="4886402"/>
          </a:xfrm>
        </p:spPr>
        <p:txBody>
          <a:bodyPr>
            <a:normAutofit/>
          </a:bodyPr>
          <a:lstStyle/>
          <a:p>
            <a:pPr marL="0" indent="0">
              <a:buNone/>
            </a:pPr>
            <a:r>
              <a:rPr lang="en-US" b="1" dirty="0"/>
              <a:t>Assignment</a:t>
            </a:r>
            <a:endParaRPr lang="th-TH" b="1" dirty="0"/>
          </a:p>
          <a:p>
            <a:r>
              <a:rPr lang="en-US" dirty="0"/>
              <a:t>Divided into 10 groups in class </a:t>
            </a:r>
          </a:p>
          <a:p>
            <a:r>
              <a:rPr lang="en-US" dirty="0"/>
              <a:t>Each group : search and review research papers/ VDO clips/ related to </a:t>
            </a:r>
            <a:r>
              <a:rPr lang="en-US" sz="3200" dirty="0"/>
              <a:t>Nursing </a:t>
            </a:r>
            <a:r>
              <a:rPr lang="en-US" dirty="0"/>
              <a:t>q</a:t>
            </a:r>
            <a:r>
              <a:rPr lang="en-US" sz="3200" dirty="0"/>
              <a:t>uality</a:t>
            </a:r>
            <a:r>
              <a:rPr lang="en-US" dirty="0"/>
              <a:t> (EBP, Innovation, CPG etc.)</a:t>
            </a:r>
          </a:p>
          <a:p>
            <a:r>
              <a:rPr lang="en-US" dirty="0"/>
              <a:t>Draw slot to choose only 1 paper</a:t>
            </a:r>
          </a:p>
          <a:p>
            <a:r>
              <a:rPr lang="en-US" dirty="0"/>
              <a:t>Present in font of classroom (5 minutes)</a:t>
            </a:r>
            <a:endParaRPr lang="th-TH" dirty="0"/>
          </a:p>
          <a:p>
            <a:endParaRPr lang="th-TH" dirty="0"/>
          </a:p>
          <a:p>
            <a:endParaRPr lang="th-TH"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24A5764-1B00-4B05-B4BC-E9DC43004F17}"/>
              </a:ext>
            </a:extLst>
          </p:cNvPr>
          <p:cNvSpPr>
            <a:spLocks noGrp="1"/>
          </p:cNvSpPr>
          <p:nvPr>
            <p:ph idx="1"/>
          </p:nvPr>
        </p:nvSpPr>
        <p:spPr>
          <a:xfrm>
            <a:off x="0" y="0"/>
            <a:ext cx="9144000" cy="6858000"/>
          </a:xfrm>
        </p:spPr>
        <p:txBody>
          <a:bodyPr>
            <a:normAutofit fontScale="55000" lnSpcReduction="20000"/>
          </a:bodyPr>
          <a:lstStyle/>
          <a:p>
            <a:pPr marL="0" indent="0" algn="ctr">
              <a:buNone/>
            </a:pPr>
            <a:endParaRPr lang="th-TH" b="1" dirty="0">
              <a:latin typeface="+mj-lt"/>
            </a:endParaRPr>
          </a:p>
          <a:p>
            <a:pPr marL="0" indent="0" algn="ctr">
              <a:buNone/>
            </a:pPr>
            <a:r>
              <a:rPr lang="th-TH" b="1" dirty="0">
                <a:latin typeface="+mj-lt"/>
              </a:rPr>
              <a:t>ชื่อเรื่อง.................................................................(เอกสาร งานวิจัย คลิป หรือสิ่งประดิษฐ์)</a:t>
            </a:r>
            <a:endParaRPr lang="en-US" dirty="0">
              <a:latin typeface="+mj-lt"/>
            </a:endParaRPr>
          </a:p>
          <a:p>
            <a:pPr marL="0" indent="0" algn="ctr">
              <a:buNone/>
            </a:pPr>
            <a:r>
              <a:rPr lang="th-TH" b="1" dirty="0">
                <a:latin typeface="+mj-lt"/>
              </a:rPr>
              <a:t>ของหน่วยงาน..................ประเทศ......................................</a:t>
            </a:r>
            <a:endParaRPr lang="en-US" dirty="0">
              <a:latin typeface="+mj-lt"/>
            </a:endParaRPr>
          </a:p>
          <a:p>
            <a:pPr marL="0" indent="0">
              <a:buNone/>
            </a:pPr>
            <a:r>
              <a:rPr lang="en-US" dirty="0">
                <a:latin typeface="+mj-lt"/>
              </a:rPr>
              <a:t> </a:t>
            </a:r>
          </a:p>
          <a:p>
            <a:pPr marL="0" indent="0">
              <a:buNone/>
            </a:pPr>
            <a:endParaRPr lang="en-US" dirty="0">
              <a:latin typeface="+mj-lt"/>
            </a:endParaRPr>
          </a:p>
          <a:p>
            <a:pPr marL="0" indent="0">
              <a:buNone/>
            </a:pPr>
            <a:r>
              <a:rPr lang="th-TH" b="1" dirty="0">
                <a:latin typeface="+mj-lt"/>
              </a:rPr>
              <a:t>	รายชื่อกลุ่ม</a:t>
            </a:r>
            <a:r>
              <a:rPr lang="en-US" b="1" dirty="0">
                <a:latin typeface="+mj-lt"/>
              </a:rPr>
              <a:t>			</a:t>
            </a:r>
            <a:r>
              <a:rPr lang="th-TH" b="1" dirty="0">
                <a:latin typeface="+mj-lt"/>
              </a:rPr>
              <a:t>รหัสประจำตัว		</a:t>
            </a:r>
            <a:r>
              <a:rPr lang="th-TH" dirty="0">
                <a:latin typeface="+mj-lt"/>
              </a:rPr>
              <a:t>ทำหน้าที่ใดในกลุ่ม</a:t>
            </a:r>
            <a:endParaRPr lang="en-US" dirty="0">
              <a:latin typeface="+mj-lt"/>
            </a:endParaRPr>
          </a:p>
          <a:p>
            <a:pPr marL="0" indent="0">
              <a:buNone/>
            </a:pPr>
            <a:r>
              <a:rPr lang="th-TH" dirty="0">
                <a:latin typeface="+mj-lt"/>
              </a:rPr>
              <a:t>       1. ...........................</a:t>
            </a:r>
            <a:r>
              <a:rPr lang="en-US" dirty="0">
                <a:latin typeface="+mj-lt"/>
              </a:rPr>
              <a:t>			</a:t>
            </a:r>
            <a:r>
              <a:rPr lang="en-US" dirty="0">
                <a:latin typeface="Cordia New" pitchFamily="34" charset="-34"/>
                <a:cs typeface="Cordia New" pitchFamily="34" charset="-34"/>
              </a:rPr>
              <a:t>………………….		………………..</a:t>
            </a:r>
          </a:p>
          <a:p>
            <a:pPr marL="0" indent="0">
              <a:buNone/>
            </a:pPr>
            <a:r>
              <a:rPr lang="th-TH" dirty="0">
                <a:latin typeface="+mj-lt"/>
              </a:rPr>
              <a:t>       2. ...........................</a:t>
            </a:r>
            <a:r>
              <a:rPr lang="en-US" dirty="0">
                <a:latin typeface="+mj-lt"/>
              </a:rPr>
              <a:t>			</a:t>
            </a:r>
            <a:r>
              <a:rPr lang="en-US" dirty="0">
                <a:latin typeface="Cordia New" pitchFamily="34" charset="-34"/>
                <a:cs typeface="Cordia New" pitchFamily="34" charset="-34"/>
              </a:rPr>
              <a:t>………………….		………………..</a:t>
            </a:r>
          </a:p>
          <a:p>
            <a:pPr marL="0" indent="0">
              <a:buNone/>
            </a:pPr>
            <a:r>
              <a:rPr lang="th-TH" dirty="0">
                <a:latin typeface="+mj-lt"/>
              </a:rPr>
              <a:t>       3. ............................</a:t>
            </a:r>
            <a:r>
              <a:rPr lang="en-US" dirty="0">
                <a:latin typeface="+mj-lt"/>
              </a:rPr>
              <a:t>			</a:t>
            </a:r>
            <a:r>
              <a:rPr lang="en-US" dirty="0">
                <a:latin typeface="Cordia New" pitchFamily="34" charset="-34"/>
                <a:cs typeface="Cordia New" pitchFamily="34" charset="-34"/>
              </a:rPr>
              <a:t>………………….		…………………</a:t>
            </a:r>
          </a:p>
          <a:p>
            <a:pPr marL="0" indent="0">
              <a:buNone/>
            </a:pPr>
            <a:r>
              <a:rPr lang="en-US" dirty="0">
                <a:latin typeface="+mj-lt"/>
              </a:rPr>
              <a:t> </a:t>
            </a:r>
          </a:p>
          <a:p>
            <a:pPr marL="0" indent="0">
              <a:buNone/>
            </a:pPr>
            <a:r>
              <a:rPr lang="th-TH" b="1" dirty="0">
                <a:latin typeface="+mj-lt"/>
              </a:rPr>
              <a:t>สรุปสาระสำคัญจากเรื่อง</a:t>
            </a:r>
            <a:endParaRPr lang="en-US" dirty="0">
              <a:latin typeface="+mj-lt"/>
            </a:endParaRPr>
          </a:p>
          <a:p>
            <a:pPr marL="0" indent="0">
              <a:buNone/>
            </a:pPr>
            <a:r>
              <a:rPr lang="th-TH" dirty="0">
                <a:latin typeface="+mj-lt"/>
              </a:rPr>
              <a:t>	......................................................................................................................................................................................................................................................................................................................................................................</a:t>
            </a:r>
            <a:endParaRPr lang="en-US" dirty="0">
              <a:latin typeface="+mj-lt"/>
            </a:endParaRPr>
          </a:p>
          <a:p>
            <a:pPr marL="0" indent="0">
              <a:buNone/>
            </a:pPr>
            <a:r>
              <a:rPr lang="en-US" b="1" dirty="0">
                <a:latin typeface="+mj-lt"/>
              </a:rPr>
              <a:t> </a:t>
            </a:r>
            <a:endParaRPr lang="en-US" dirty="0">
              <a:latin typeface="+mj-lt"/>
            </a:endParaRPr>
          </a:p>
          <a:p>
            <a:pPr marL="0" indent="0">
              <a:buNone/>
            </a:pPr>
            <a:r>
              <a:rPr lang="th-TH" b="1" dirty="0">
                <a:latin typeface="+mj-lt"/>
              </a:rPr>
              <a:t>เอกสารอ้างอิง</a:t>
            </a:r>
            <a:r>
              <a:rPr lang="th-TH" dirty="0">
                <a:latin typeface="+mj-lt"/>
              </a:rPr>
              <a:t> (เขียนแบบ </a:t>
            </a:r>
            <a:r>
              <a:rPr lang="en-US" dirty="0">
                <a:latin typeface="+mj-lt"/>
              </a:rPr>
              <a:t>APA</a:t>
            </a:r>
            <a:r>
              <a:rPr lang="th-TH" dirty="0">
                <a:latin typeface="+mj-lt"/>
              </a:rPr>
              <a:t>)</a:t>
            </a:r>
            <a:endParaRPr lang="en-US" dirty="0">
              <a:latin typeface="+mj-lt"/>
            </a:endParaRPr>
          </a:p>
          <a:p>
            <a:pPr marL="0" indent="0">
              <a:buNone/>
            </a:pPr>
            <a:r>
              <a:rPr lang="th-TH" dirty="0">
                <a:latin typeface="+mj-lt"/>
              </a:rPr>
              <a:t>	..........................................................................................................................................................</a:t>
            </a:r>
            <a:endParaRPr lang="en-US" dirty="0">
              <a:latin typeface="+mj-lt"/>
            </a:endParaRPr>
          </a:p>
          <a:p>
            <a:pPr marL="0" indent="0">
              <a:buNone/>
            </a:pPr>
            <a:endParaRPr lang="en-US" dirty="0">
              <a:latin typeface="+mj-lt"/>
            </a:endParaRPr>
          </a:p>
          <a:p>
            <a:pPr marL="0" indent="0">
              <a:buNone/>
            </a:pPr>
            <a:r>
              <a:rPr lang="th-TH" b="1" dirty="0">
                <a:latin typeface="+mj-lt"/>
              </a:rPr>
              <a:t>เปรียบเทียบเรื่องนี้กับ</a:t>
            </a:r>
            <a:r>
              <a:rPr lang="th-TH" dirty="0">
                <a:latin typeface="+mj-lt"/>
              </a:rPr>
              <a:t> (ถ้าเอกสารจากต่างประเทศทำข้อ 1/ ถ้าเอกสารของประเทศไทยทำข้อ 2)</a:t>
            </a:r>
          </a:p>
          <a:p>
            <a:pPr marL="0" indent="0">
              <a:buNone/>
            </a:pPr>
            <a:r>
              <a:rPr lang="th-TH" dirty="0">
                <a:latin typeface="+mj-lt"/>
              </a:rPr>
              <a:t>	1) การพยาบาลของประเทศไทยมีแบบนี้หรือไม่ บอกข้อได้เปรียบและข้อบกพร่อง ข้อเสนอแนะจากเรื่องที่ศึกษามา....................................................................................................................................................................................................................................................................................................................</a:t>
            </a:r>
            <a:endParaRPr lang="en-US" dirty="0">
              <a:latin typeface="+mj-lt"/>
            </a:endParaRPr>
          </a:p>
          <a:p>
            <a:pPr marL="0" indent="0">
              <a:buNone/>
            </a:pPr>
            <a:r>
              <a:rPr lang="th-TH" dirty="0">
                <a:latin typeface="+mj-lt"/>
              </a:rPr>
              <a:t>	2) การพยาบาลของประเทศอื่นมีแบบนี้หรือไม่ บอกข้อได้เปรียบและข้อบกพร่อง ข้อเสนอแนะจากเรื่องที่ศึกษามา..................................................................................................................................................................................................................................................................................................................</a:t>
            </a:r>
            <a:endParaRPr lang="en-US" dirty="0">
              <a:latin typeface="+mj-lt"/>
            </a:endParaRPr>
          </a:p>
          <a:p>
            <a:pPr marL="0" indent="0">
              <a:buNone/>
            </a:pPr>
            <a:r>
              <a:rPr lang="th-TH" dirty="0">
                <a:latin typeface="+mj-lt"/>
              </a:rPr>
              <a:t> </a:t>
            </a:r>
            <a:endParaRPr lang="en-US" dirty="0">
              <a:latin typeface="+mj-lt"/>
            </a:endParaRPr>
          </a:p>
          <a:p>
            <a:endParaRPr lang="th-TH" dirty="0"/>
          </a:p>
        </p:txBody>
      </p:sp>
    </p:spTree>
    <p:extLst>
      <p:ext uri="{BB962C8B-B14F-4D97-AF65-F5344CB8AC3E}">
        <p14:creationId xmlns:p14="http://schemas.microsoft.com/office/powerpoint/2010/main" val="3065852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DDA3F7-508C-49DF-8496-6F165AE25AF1}"/>
              </a:ext>
            </a:extLst>
          </p:cNvPr>
          <p:cNvGraphicFramePr>
            <a:graphicFrameLocks noGrp="1"/>
          </p:cNvGraphicFramePr>
          <p:nvPr>
            <p:extLst>
              <p:ext uri="{D42A27DB-BD31-4B8C-83A1-F6EECF244321}">
                <p14:modId xmlns:p14="http://schemas.microsoft.com/office/powerpoint/2010/main" val="4026840932"/>
              </p:ext>
            </p:extLst>
          </p:nvPr>
        </p:nvGraphicFramePr>
        <p:xfrm>
          <a:off x="205534" y="1556792"/>
          <a:ext cx="8758953" cy="4953697"/>
        </p:xfrm>
        <a:graphic>
          <a:graphicData uri="http://schemas.openxmlformats.org/drawingml/2006/table">
            <a:tbl>
              <a:tblPr firstRow="1" firstCol="1" bandRow="1">
                <a:tableStyleId>{5C22544A-7EE6-4342-B048-85BDC9FD1C3A}</a:tableStyleId>
              </a:tblPr>
              <a:tblGrid>
                <a:gridCol w="2354630">
                  <a:extLst>
                    <a:ext uri="{9D8B030D-6E8A-4147-A177-3AD203B41FA5}">
                      <a16:colId xmlns:a16="http://schemas.microsoft.com/office/drawing/2014/main" val="3409944810"/>
                    </a:ext>
                  </a:extLst>
                </a:gridCol>
                <a:gridCol w="629982">
                  <a:extLst>
                    <a:ext uri="{9D8B030D-6E8A-4147-A177-3AD203B41FA5}">
                      <a16:colId xmlns:a16="http://schemas.microsoft.com/office/drawing/2014/main" val="85283475"/>
                    </a:ext>
                  </a:extLst>
                </a:gridCol>
                <a:gridCol w="629982">
                  <a:extLst>
                    <a:ext uri="{9D8B030D-6E8A-4147-A177-3AD203B41FA5}">
                      <a16:colId xmlns:a16="http://schemas.microsoft.com/office/drawing/2014/main" val="647374691"/>
                    </a:ext>
                  </a:extLst>
                </a:gridCol>
                <a:gridCol w="629982">
                  <a:extLst>
                    <a:ext uri="{9D8B030D-6E8A-4147-A177-3AD203B41FA5}">
                      <a16:colId xmlns:a16="http://schemas.microsoft.com/office/drawing/2014/main" val="3071607132"/>
                    </a:ext>
                  </a:extLst>
                </a:gridCol>
                <a:gridCol w="629982">
                  <a:extLst>
                    <a:ext uri="{9D8B030D-6E8A-4147-A177-3AD203B41FA5}">
                      <a16:colId xmlns:a16="http://schemas.microsoft.com/office/drawing/2014/main" val="4198658131"/>
                    </a:ext>
                  </a:extLst>
                </a:gridCol>
                <a:gridCol w="629982">
                  <a:extLst>
                    <a:ext uri="{9D8B030D-6E8A-4147-A177-3AD203B41FA5}">
                      <a16:colId xmlns:a16="http://schemas.microsoft.com/office/drawing/2014/main" val="676621975"/>
                    </a:ext>
                  </a:extLst>
                </a:gridCol>
                <a:gridCol w="629982">
                  <a:extLst>
                    <a:ext uri="{9D8B030D-6E8A-4147-A177-3AD203B41FA5}">
                      <a16:colId xmlns:a16="http://schemas.microsoft.com/office/drawing/2014/main" val="3216396612"/>
                    </a:ext>
                  </a:extLst>
                </a:gridCol>
                <a:gridCol w="629982">
                  <a:extLst>
                    <a:ext uri="{9D8B030D-6E8A-4147-A177-3AD203B41FA5}">
                      <a16:colId xmlns:a16="http://schemas.microsoft.com/office/drawing/2014/main" val="635957731"/>
                    </a:ext>
                  </a:extLst>
                </a:gridCol>
                <a:gridCol w="629982">
                  <a:extLst>
                    <a:ext uri="{9D8B030D-6E8A-4147-A177-3AD203B41FA5}">
                      <a16:colId xmlns:a16="http://schemas.microsoft.com/office/drawing/2014/main" val="1855024821"/>
                    </a:ext>
                  </a:extLst>
                </a:gridCol>
                <a:gridCol w="629982">
                  <a:extLst>
                    <a:ext uri="{9D8B030D-6E8A-4147-A177-3AD203B41FA5}">
                      <a16:colId xmlns:a16="http://schemas.microsoft.com/office/drawing/2014/main" val="3576150666"/>
                    </a:ext>
                  </a:extLst>
                </a:gridCol>
                <a:gridCol w="734485">
                  <a:extLst>
                    <a:ext uri="{9D8B030D-6E8A-4147-A177-3AD203B41FA5}">
                      <a16:colId xmlns:a16="http://schemas.microsoft.com/office/drawing/2014/main" val="373972935"/>
                    </a:ext>
                  </a:extLst>
                </a:gridCol>
              </a:tblGrid>
              <a:tr h="997251">
                <a:tc>
                  <a:txBody>
                    <a:bodyPr/>
                    <a:lstStyle/>
                    <a:p>
                      <a:pPr marR="179705" algn="ctr">
                        <a:lnSpc>
                          <a:spcPct val="115000"/>
                        </a:lnSpc>
                        <a:spcAft>
                          <a:spcPts val="0"/>
                        </a:spcAft>
                      </a:pPr>
                      <a:r>
                        <a:rPr lang="th-TH" sz="1800" dirty="0">
                          <a:effectLst/>
                          <a:cs typeface="+mn-cs"/>
                        </a:rPr>
                        <a:t>หัวข้อการประเมิน</a:t>
                      </a:r>
                      <a:endParaRPr lang="en-US" sz="1800" dirty="0">
                        <a:effectLst/>
                        <a:cs typeface="+mn-cs"/>
                      </a:endParaRPr>
                    </a:p>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กลุ่ม1</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กลุ่ม2</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กลุ่ม3</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cs typeface="+mn-cs"/>
                        </a:rPr>
                        <a:t>กลุ่ม4</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กลุ่ม5</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กลุ่ม6</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กลุ่ม7</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กลุ่ม8</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กลุ่ม9</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กลุ่ม</a:t>
                      </a:r>
                    </a:p>
                    <a:p>
                      <a:pPr marR="179705">
                        <a:lnSpc>
                          <a:spcPct val="115000"/>
                        </a:lnSpc>
                        <a:spcAft>
                          <a:spcPts val="0"/>
                        </a:spcAft>
                      </a:pPr>
                      <a:r>
                        <a:rPr lang="th-TH" sz="1800" dirty="0">
                          <a:effectLst/>
                          <a:latin typeface="Calibri" panose="020F0502020204030204" pitchFamily="34" charset="0"/>
                          <a:ea typeface="Calibri" panose="020F0502020204030204" pitchFamily="34" charset="0"/>
                          <a:cs typeface="+mn-cs"/>
                        </a:rPr>
                        <a:t>10</a:t>
                      </a:r>
                      <a:endParaRPr lang="en-US" sz="1800" dirty="0">
                        <a:effectLst/>
                        <a:latin typeface="Calibri" panose="020F0502020204030204" pitchFamily="34" charset="0"/>
                        <a:ea typeface="Calibri" panose="020F0502020204030204" pitchFamily="34" charset="0"/>
                        <a:cs typeface="+mn-cs"/>
                      </a:endParaRPr>
                    </a:p>
                  </a:txBody>
                  <a:tcPr marL="63984" marR="63984" marT="0" marB="0"/>
                </a:tc>
                <a:extLst>
                  <a:ext uri="{0D108BD9-81ED-4DB2-BD59-A6C34878D82A}">
                    <a16:rowId xmlns:a16="http://schemas.microsoft.com/office/drawing/2014/main" val="3864875663"/>
                  </a:ext>
                </a:extLst>
              </a:tr>
              <a:tr h="674905">
                <a:tc>
                  <a:txBody>
                    <a:bodyPr/>
                    <a:lstStyle/>
                    <a:p>
                      <a:pPr marL="0" marR="179705" lvl="0" indent="0">
                        <a:lnSpc>
                          <a:spcPct val="115000"/>
                        </a:lnSpc>
                        <a:spcAft>
                          <a:spcPts val="0"/>
                        </a:spcAft>
                        <a:buFont typeface="+mj-lt"/>
                        <a:buNone/>
                      </a:pPr>
                      <a:r>
                        <a:rPr lang="th-TH" sz="1800" dirty="0">
                          <a:effectLst/>
                          <a:cs typeface="+mn-cs"/>
                        </a:rPr>
                        <a:t>1. วิเคราะห์ประเด็นการสัมมนาได้กว้างขวางและลุ่มลึก</a:t>
                      </a:r>
                      <a:r>
                        <a:rPr lang="en-US" sz="1800" dirty="0">
                          <a:effectLst/>
                          <a:cs typeface="+mn-cs"/>
                        </a:rPr>
                        <a:t> (</a:t>
                      </a:r>
                      <a:r>
                        <a:rPr lang="th-TH" sz="1800" dirty="0">
                          <a:effectLst/>
                          <a:cs typeface="+mn-cs"/>
                        </a:rPr>
                        <a:t>เต็ม 4 คะแนน</a:t>
                      </a:r>
                      <a:r>
                        <a:rPr lang="en-US" sz="1800" dirty="0">
                          <a:effectLst/>
                          <a:cs typeface="+mn-cs"/>
                        </a:rPr>
                        <a:t>)</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extLst>
                  <a:ext uri="{0D108BD9-81ED-4DB2-BD59-A6C34878D82A}">
                    <a16:rowId xmlns:a16="http://schemas.microsoft.com/office/drawing/2014/main" val="3371648662"/>
                  </a:ext>
                </a:extLst>
              </a:tr>
              <a:tr h="899874">
                <a:tc>
                  <a:txBody>
                    <a:bodyPr/>
                    <a:lstStyle/>
                    <a:p>
                      <a:pPr marL="0" marR="179705" lvl="0" indent="0">
                        <a:lnSpc>
                          <a:spcPct val="115000"/>
                        </a:lnSpc>
                        <a:spcAft>
                          <a:spcPts val="0"/>
                        </a:spcAft>
                        <a:buFont typeface="+mj-lt"/>
                        <a:buNone/>
                      </a:pPr>
                      <a:r>
                        <a:rPr lang="th-TH" sz="1800" dirty="0">
                          <a:effectLst/>
                          <a:cs typeface="+mn-cs"/>
                        </a:rPr>
                        <a:t>2. สังเคราะห์ประเด็นและริเริ่มสร้างสรรค์สิ่งใหม่/เกิดความรู้ใหม่ๆ (เต็ม 4 คะแนน)</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extLst>
                  <a:ext uri="{0D108BD9-81ED-4DB2-BD59-A6C34878D82A}">
                    <a16:rowId xmlns:a16="http://schemas.microsoft.com/office/drawing/2014/main" val="1437008762"/>
                  </a:ext>
                </a:extLst>
              </a:tr>
              <a:tr h="899874">
                <a:tc>
                  <a:txBody>
                    <a:bodyPr/>
                    <a:lstStyle/>
                    <a:p>
                      <a:pPr marL="0" marR="179705" lvl="0" indent="0">
                        <a:lnSpc>
                          <a:spcPct val="115000"/>
                        </a:lnSpc>
                        <a:spcAft>
                          <a:spcPts val="0"/>
                        </a:spcAft>
                        <a:buFont typeface="+mj-lt"/>
                        <a:buNone/>
                      </a:pPr>
                      <a:r>
                        <a:rPr lang="th-TH" sz="1800" dirty="0">
                          <a:effectLst/>
                          <a:cs typeface="+mn-cs"/>
                        </a:rPr>
                        <a:t>3. แสดงความคิดเห็นโดยอ้างอิงแหล่งข้อมูลที่น่าเชื่อถือ (เต็ม 4 คะแนน)</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extLst>
                  <a:ext uri="{0D108BD9-81ED-4DB2-BD59-A6C34878D82A}">
                    <a16:rowId xmlns:a16="http://schemas.microsoft.com/office/drawing/2014/main" val="929554828"/>
                  </a:ext>
                </a:extLst>
              </a:tr>
              <a:tr h="1117234">
                <a:tc>
                  <a:txBody>
                    <a:bodyPr/>
                    <a:lstStyle/>
                    <a:p>
                      <a:pPr marR="179705">
                        <a:lnSpc>
                          <a:spcPct val="115000"/>
                        </a:lnSpc>
                        <a:spcAft>
                          <a:spcPts val="0"/>
                        </a:spcAft>
                      </a:pPr>
                      <a:r>
                        <a:rPr lang="th-TH" sz="1800" dirty="0">
                          <a:effectLst/>
                          <a:cs typeface="+mn-cs"/>
                        </a:rPr>
                        <a:t>       </a:t>
                      </a:r>
                      <a:endParaRPr lang="en-US" sz="1800" dirty="0">
                        <a:effectLst/>
                        <a:cs typeface="+mn-cs"/>
                      </a:endParaRPr>
                    </a:p>
                    <a:p>
                      <a:pPr marR="179705">
                        <a:lnSpc>
                          <a:spcPct val="115000"/>
                        </a:lnSpc>
                        <a:spcAft>
                          <a:spcPts val="0"/>
                        </a:spcAft>
                      </a:pPr>
                      <a:r>
                        <a:rPr lang="th-TH" sz="1800" dirty="0">
                          <a:effectLst/>
                          <a:cs typeface="+mn-cs"/>
                        </a:rPr>
                        <a:t>   รวม </a:t>
                      </a:r>
                      <a:r>
                        <a:rPr lang="en-US" sz="1800" dirty="0">
                          <a:effectLst/>
                          <a:cs typeface="+mn-cs"/>
                        </a:rPr>
                        <a:t>12 </a:t>
                      </a:r>
                      <a:r>
                        <a:rPr lang="th-TH" sz="1800" dirty="0">
                          <a:effectLst/>
                          <a:cs typeface="+mn-cs"/>
                        </a:rPr>
                        <a:t>คะแนน </a:t>
                      </a:r>
                      <a:r>
                        <a:rPr lang="en-US" sz="1800" dirty="0">
                          <a:effectLst/>
                          <a:cs typeface="+mn-cs"/>
                        </a:rPr>
                        <a:t>= 10%</a:t>
                      </a:r>
                    </a:p>
                    <a:p>
                      <a:pPr marR="179705">
                        <a:lnSpc>
                          <a:spcPct val="115000"/>
                        </a:lnSpc>
                        <a:spcAft>
                          <a:spcPts val="0"/>
                        </a:spcAft>
                      </a:pPr>
                      <a:r>
                        <a:rPr lang="th-TH"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a:effectLst/>
                          <a:cs typeface="+mn-cs"/>
                        </a:rPr>
                        <a:t> </a:t>
                      </a:r>
                      <a:endParaRPr lang="en-US" sz="180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tc>
                  <a:txBody>
                    <a:bodyPr/>
                    <a:lstStyle/>
                    <a:p>
                      <a:pPr marR="179705">
                        <a:lnSpc>
                          <a:spcPct val="115000"/>
                        </a:lnSpc>
                        <a:spcAft>
                          <a:spcPts val="0"/>
                        </a:spcAft>
                      </a:pPr>
                      <a:r>
                        <a:rPr lang="en-US" sz="1800" dirty="0">
                          <a:effectLst/>
                          <a:cs typeface="+mn-cs"/>
                        </a:rPr>
                        <a:t> </a:t>
                      </a:r>
                      <a:endParaRPr lang="en-US" sz="1800" dirty="0">
                        <a:effectLst/>
                        <a:latin typeface="Calibri" panose="020F0502020204030204" pitchFamily="34" charset="0"/>
                        <a:ea typeface="Calibri" panose="020F0502020204030204" pitchFamily="34" charset="0"/>
                        <a:cs typeface="+mn-cs"/>
                      </a:endParaRPr>
                    </a:p>
                  </a:txBody>
                  <a:tcPr marL="63984" marR="63984" marT="0" marB="0"/>
                </a:tc>
                <a:extLst>
                  <a:ext uri="{0D108BD9-81ED-4DB2-BD59-A6C34878D82A}">
                    <a16:rowId xmlns:a16="http://schemas.microsoft.com/office/drawing/2014/main" val="2884542651"/>
                  </a:ext>
                </a:extLst>
              </a:tr>
            </a:tbl>
          </a:graphicData>
        </a:graphic>
      </p:graphicFrame>
      <p:sp>
        <p:nvSpPr>
          <p:cNvPr id="5" name="Rectangle 1">
            <a:extLst>
              <a:ext uri="{FF2B5EF4-FFF2-40B4-BE49-F238E27FC236}">
                <a16:creationId xmlns:a16="http://schemas.microsoft.com/office/drawing/2014/main" id="{42B23B01-7223-4184-AE80-41792285F451}"/>
              </a:ext>
            </a:extLst>
          </p:cNvPr>
          <p:cNvSpPr>
            <a:spLocks noChangeArrowheads="1"/>
          </p:cNvSpPr>
          <p:nvPr/>
        </p:nvSpPr>
        <p:spPr bwMode="auto">
          <a:xfrm>
            <a:off x="107504" y="505797"/>
            <a:ext cx="88569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sz="2800">
                <a:solidFill>
                  <a:schemeClr val="tx1"/>
                </a:solidFill>
                <a:latin typeface="Arial" panose="020B0604020202020204" pitchFamily="34" charset="0"/>
              </a:defRPr>
            </a:lvl1pPr>
            <a:lvl2pPr eaLnBrk="0" fontAlgn="base" hangingPunct="0">
              <a:spcBef>
                <a:spcPct val="0"/>
              </a:spcBef>
              <a:spcAft>
                <a:spcPct val="0"/>
              </a:spcAft>
              <a:defRPr sz="2800">
                <a:solidFill>
                  <a:schemeClr val="tx1"/>
                </a:solidFill>
                <a:latin typeface="Arial" panose="020B0604020202020204" pitchFamily="34" charset="0"/>
              </a:defRPr>
            </a:lvl2pPr>
            <a:lvl3pPr eaLnBrk="0" fontAlgn="base" hangingPunct="0">
              <a:spcBef>
                <a:spcPct val="0"/>
              </a:spcBef>
              <a:spcAft>
                <a:spcPct val="0"/>
              </a:spcAft>
              <a:defRPr sz="2800">
                <a:solidFill>
                  <a:schemeClr val="tx1"/>
                </a:solidFill>
                <a:latin typeface="Arial" panose="020B0604020202020204" pitchFamily="34" charset="0"/>
              </a:defRPr>
            </a:lvl3pPr>
            <a:lvl4pPr eaLnBrk="0" fontAlgn="base" hangingPunct="0">
              <a:spcBef>
                <a:spcPct val="0"/>
              </a:spcBef>
              <a:spcAft>
                <a:spcPct val="0"/>
              </a:spcAft>
              <a:defRPr sz="2800">
                <a:solidFill>
                  <a:schemeClr val="tx1"/>
                </a:solidFill>
                <a:latin typeface="Arial" panose="020B0604020202020204" pitchFamily="34" charset="0"/>
              </a:defRPr>
            </a:lvl4pPr>
            <a:lvl5pPr eaLnBrk="0" fontAlgn="base" hangingPunct="0">
              <a:spcBef>
                <a:spcPct val="0"/>
              </a:spcBef>
              <a:spcAft>
                <a:spcPct val="0"/>
              </a:spcAft>
              <a:defRPr sz="2800">
                <a:solidFill>
                  <a:schemeClr val="tx1"/>
                </a:solidFill>
                <a:latin typeface="Arial" panose="020B0604020202020204" pitchFamily="34" charset="0"/>
              </a:defRPr>
            </a:lvl5pPr>
            <a:lvl6pPr eaLnBrk="0" fontAlgn="base" hangingPunct="0">
              <a:spcBef>
                <a:spcPct val="0"/>
              </a:spcBef>
              <a:spcAft>
                <a:spcPct val="0"/>
              </a:spcAft>
              <a:defRPr sz="2800">
                <a:solidFill>
                  <a:schemeClr val="tx1"/>
                </a:solidFill>
                <a:latin typeface="Arial" panose="020B0604020202020204" pitchFamily="34" charset="0"/>
              </a:defRPr>
            </a:lvl6pPr>
            <a:lvl7pPr eaLnBrk="0" fontAlgn="base" hangingPunct="0">
              <a:spcBef>
                <a:spcPct val="0"/>
              </a:spcBef>
              <a:spcAft>
                <a:spcPct val="0"/>
              </a:spcAft>
              <a:defRPr sz="2800">
                <a:solidFill>
                  <a:schemeClr val="tx1"/>
                </a:solidFill>
                <a:latin typeface="Arial" panose="020B0604020202020204" pitchFamily="34" charset="0"/>
              </a:defRPr>
            </a:lvl7pPr>
            <a:lvl8pPr eaLnBrk="0" fontAlgn="base" hangingPunct="0">
              <a:spcBef>
                <a:spcPct val="0"/>
              </a:spcBef>
              <a:spcAft>
                <a:spcPct val="0"/>
              </a:spcAft>
              <a:defRPr sz="2800">
                <a:solidFill>
                  <a:schemeClr val="tx1"/>
                </a:solidFill>
                <a:latin typeface="Arial" panose="020B0604020202020204" pitchFamily="34" charset="0"/>
              </a:defRPr>
            </a:lvl8pPr>
            <a:lvl9pPr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แบบประเมินการสัมมนาวิชา </a:t>
            </a:r>
            <a:r>
              <a:rPr kumimoji="0" lang="en-US"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Issues and Professional Development (Issues &amp; PD-2564)</a:t>
            </a:r>
            <a:endPar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การอภิปรายในชั้นเรียน เรื่อง..........................................................เกณฑ์การประเมิน     4 </a:t>
            </a:r>
            <a:r>
              <a:rPr kumimoji="0" lang="en-US"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 </a:t>
            </a:r>
            <a:r>
              <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ดีมาก, 3 </a:t>
            </a:r>
            <a:r>
              <a:rPr kumimoji="0" lang="en-US"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 </a:t>
            </a:r>
            <a:r>
              <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ดี, 2 </a:t>
            </a:r>
            <a:r>
              <a:rPr kumimoji="0" lang="en-US"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 </a:t>
            </a:r>
            <a:r>
              <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พอใช้, 1 </a:t>
            </a:r>
            <a:r>
              <a:rPr kumimoji="0" lang="en-US"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 </a:t>
            </a:r>
            <a:r>
              <a:rPr kumimoji="0" lang="th-TH" altLang="th-TH" sz="1600" b="1" i="0" u="none" strike="noStrike" cap="none" normalizeH="0" baseline="0" dirty="0">
                <a:ln>
                  <a:noFill/>
                </a:ln>
                <a:solidFill>
                  <a:schemeClr val="tx1"/>
                </a:solidFill>
                <a:effectLst/>
                <a:latin typeface="TH SarabunPSK" panose="020B0500040200020003" pitchFamily="34" charset="-34"/>
                <a:ea typeface="Calibri" panose="020F0502020204030204" pitchFamily="34" charset="0"/>
              </a:rPr>
              <a:t>ปรับปรุง</a:t>
            </a:r>
            <a:endParaRPr kumimoji="0" lang="en-US" altLang="th-TH" sz="600" b="0" i="0" u="none" strike="noStrike" cap="none" normalizeH="0" baseline="0" dirty="0">
              <a:ln>
                <a:noFill/>
              </a:ln>
              <a:solidFill>
                <a:schemeClr val="tx1"/>
              </a:solidFill>
              <a:effectLst/>
              <a:latin typeface="TH SarabunPSK" panose="020B0500040200020003" pitchFamily="34" charset="-34"/>
            </a:endParaRPr>
          </a:p>
        </p:txBody>
      </p:sp>
    </p:spTree>
    <p:extLst>
      <p:ext uri="{BB962C8B-B14F-4D97-AF65-F5344CB8AC3E}">
        <p14:creationId xmlns:p14="http://schemas.microsoft.com/office/powerpoint/2010/main" val="898993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470367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ชื่อเรื่อง 1">
            <a:extLst>
              <a:ext uri="{FF2B5EF4-FFF2-40B4-BE49-F238E27FC236}">
                <a16:creationId xmlns:a16="http://schemas.microsoft.com/office/drawing/2014/main" id="{4B316631-917B-4499-A8F9-D3993FDFA777}"/>
              </a:ext>
            </a:extLst>
          </p:cNvPr>
          <p:cNvSpPr>
            <a:spLocks noGrp="1"/>
          </p:cNvSpPr>
          <p:nvPr>
            <p:ph type="title"/>
          </p:nvPr>
        </p:nvSpPr>
        <p:spPr>
          <a:xfrm>
            <a:off x="4727348" y="1268760"/>
            <a:ext cx="3604497" cy="1401448"/>
          </a:xfrm>
        </p:spPr>
        <p:txBody>
          <a:bodyPr vert="horz" lIns="91440" tIns="45720" rIns="91440" bIns="45720" rtlCol="0" anchor="t">
            <a:normAutofit/>
          </a:bodyPr>
          <a:lstStyle/>
          <a:p>
            <a:pPr algn="l">
              <a:lnSpc>
                <a:spcPct val="90000"/>
              </a:lnSpc>
            </a:pPr>
            <a:r>
              <a:rPr lang="en-US" sz="3800" b="1" dirty="0">
                <a:solidFill>
                  <a:srgbClr val="FF0000"/>
                </a:solidFill>
              </a:rPr>
              <a:t>Examples</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hospital background doctor nurse icons colored cartoon">
            <a:extLst>
              <a:ext uri="{FF2B5EF4-FFF2-40B4-BE49-F238E27FC236}">
                <a16:creationId xmlns:a16="http://schemas.microsoft.com/office/drawing/2014/main" id="{F09B278E-D2E9-4946-A6B1-D47DC8310C4F}"/>
              </a:ext>
            </a:extLst>
          </p:cNvPr>
          <p:cNvPicPr>
            <a:picLocks noChangeAspect="1" noChangeArrowheads="1"/>
          </p:cNvPicPr>
          <p:nvPr/>
        </p:nvPicPr>
        <p:blipFill rotWithShape="1">
          <a:blip r:embed="rId3" cstate="print">
            <a:alphaModFix/>
          </a:blip>
          <a:srcRect l="14722" r="20267" b="1"/>
          <a:stretch/>
        </p:blipFill>
        <p:spPr bwMode="auto">
          <a:xfrm>
            <a:off x="165959" y="559195"/>
            <a:ext cx="3469937"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p:spPr>
      </p:pic>
      <p:sp>
        <p:nvSpPr>
          <p:cNvPr id="10" name="TextBox 9">
            <a:extLst>
              <a:ext uri="{FF2B5EF4-FFF2-40B4-BE49-F238E27FC236}">
                <a16:creationId xmlns:a16="http://schemas.microsoft.com/office/drawing/2014/main" id="{34DD61E5-5AB9-4310-8102-5ACA5FC5C31C}"/>
              </a:ext>
            </a:extLst>
          </p:cNvPr>
          <p:cNvSpPr txBox="1"/>
          <p:nvPr/>
        </p:nvSpPr>
        <p:spPr>
          <a:xfrm>
            <a:off x="4477395" y="2559073"/>
            <a:ext cx="4576664" cy="954107"/>
          </a:xfrm>
          <a:prstGeom prst="rect">
            <a:avLst/>
          </a:prstGeom>
          <a:noFill/>
        </p:spPr>
        <p:txBody>
          <a:bodyPr wrap="square">
            <a:spAutoFit/>
          </a:bodyPr>
          <a:lstStyle/>
          <a:p>
            <a:r>
              <a:rPr lang="th-TH" dirty="0">
                <a:hlinkClick r:id="rId4"/>
              </a:rPr>
              <a:t>https://youtu.be/gJm_7cKo-A8</a:t>
            </a:r>
            <a:endParaRPr lang="th-TH" dirty="0"/>
          </a:p>
          <a:p>
            <a:endParaRPr lang="th-TH" dirty="0"/>
          </a:p>
        </p:txBody>
      </p:sp>
      <p:sp>
        <p:nvSpPr>
          <p:cNvPr id="5" name="TextBox 4">
            <a:extLst>
              <a:ext uri="{FF2B5EF4-FFF2-40B4-BE49-F238E27FC236}">
                <a16:creationId xmlns:a16="http://schemas.microsoft.com/office/drawing/2014/main" id="{363FC708-4666-5494-4827-A43072B0CA97}"/>
              </a:ext>
            </a:extLst>
          </p:cNvPr>
          <p:cNvSpPr txBox="1"/>
          <p:nvPr/>
        </p:nvSpPr>
        <p:spPr>
          <a:xfrm>
            <a:off x="4477395" y="3130860"/>
            <a:ext cx="4739888" cy="954107"/>
          </a:xfrm>
          <a:prstGeom prst="rect">
            <a:avLst/>
          </a:prstGeom>
          <a:noFill/>
        </p:spPr>
        <p:txBody>
          <a:bodyPr wrap="square">
            <a:spAutoFit/>
          </a:bodyPr>
          <a:lstStyle/>
          <a:p>
            <a:r>
              <a:rPr lang="th-TH" dirty="0">
                <a:hlinkClick r:id="rId5"/>
              </a:rPr>
              <a:t>https://youtu.be/ZO99vpbTW-0</a:t>
            </a:r>
            <a:endParaRPr lang="th-TH" dirty="0"/>
          </a:p>
          <a:p>
            <a:endParaRPr lang="th-TH" dirty="0"/>
          </a:p>
        </p:txBody>
      </p:sp>
    </p:spTree>
    <p:extLst>
      <p:ext uri="{BB962C8B-B14F-4D97-AF65-F5344CB8AC3E}">
        <p14:creationId xmlns:p14="http://schemas.microsoft.com/office/powerpoint/2010/main" val="2670116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ชื่อเรื่อง 1">
            <a:extLst>
              <a:ext uri="{FF2B5EF4-FFF2-40B4-BE49-F238E27FC236}">
                <a16:creationId xmlns:a16="http://schemas.microsoft.com/office/drawing/2014/main" id="{467617FF-6F77-47D7-9E61-F5F608D8C1DA}"/>
              </a:ext>
            </a:extLst>
          </p:cNvPr>
          <p:cNvSpPr>
            <a:spLocks noGrp="1"/>
          </p:cNvSpPr>
          <p:nvPr>
            <p:ph type="title"/>
          </p:nvPr>
        </p:nvSpPr>
        <p:spPr>
          <a:xfrm>
            <a:off x="4716016" y="836712"/>
            <a:ext cx="5220072" cy="2387600"/>
          </a:xfrm>
        </p:spPr>
        <p:txBody>
          <a:bodyPr vert="horz" lIns="91440" tIns="45720" rIns="91440" bIns="45720" rtlCol="0" anchor="t">
            <a:noAutofit/>
          </a:bodyPr>
          <a:lstStyle/>
          <a:p>
            <a:pPr algn="l">
              <a:lnSpc>
                <a:spcPct val="90000"/>
              </a:lnSpc>
            </a:pPr>
            <a:r>
              <a:rPr lang="en-US" sz="5400" b="1" dirty="0">
                <a:solidFill>
                  <a:srgbClr val="FF0000"/>
                </a:solidFill>
              </a:rPr>
              <a:t>     </a:t>
            </a:r>
            <a:br>
              <a:rPr lang="en-US" sz="4800" b="1" dirty="0">
                <a:solidFill>
                  <a:srgbClr val="FF0000"/>
                </a:solidFill>
              </a:rPr>
            </a:br>
            <a:r>
              <a:rPr lang="en-US" sz="4800" b="1" dirty="0">
                <a:solidFill>
                  <a:srgbClr val="FF0000"/>
                </a:solidFill>
              </a:rPr>
              <a:t>      Questions?</a:t>
            </a:r>
            <a:br>
              <a:rPr lang="th-TH" sz="5400" b="1" dirty="0">
                <a:solidFill>
                  <a:srgbClr val="FF0000"/>
                </a:solidFill>
              </a:rPr>
            </a:br>
            <a:endParaRPr lang="en-US" sz="5400" dirty="0"/>
          </a:p>
        </p:txBody>
      </p:sp>
      <p:sp>
        <p:nvSpPr>
          <p:cNvPr id="20"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ospital background doctor nurse icons colored cartoon">
            <a:extLst>
              <a:ext uri="{FF2B5EF4-FFF2-40B4-BE49-F238E27FC236}">
                <a16:creationId xmlns:a16="http://schemas.microsoft.com/office/drawing/2014/main" id="{104FD57D-BCA1-4079-924C-423B0086C228}"/>
              </a:ext>
            </a:extLst>
          </p:cNvPr>
          <p:cNvPicPr>
            <a:picLocks noGrp="1" noChangeAspect="1" noChangeArrowheads="1"/>
          </p:cNvPicPr>
          <p:nvPr>
            <p:ph idx="1"/>
          </p:nvPr>
        </p:nvPicPr>
        <p:blipFill rotWithShape="1">
          <a:blip r:embed="rId2" cstate="print"/>
          <a:srcRect l="9341" r="14887" b="2"/>
          <a:stretch/>
        </p:blipFill>
        <p:spPr bwMode="auto">
          <a:xfrm>
            <a:off x="550130" y="666728"/>
            <a:ext cx="4152001" cy="5465791"/>
          </a:xfrm>
          <a:prstGeom prst="rect">
            <a:avLst/>
          </a:prstGeom>
          <a:noFill/>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6466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D174198-626F-4273-A50E-5A5488FFB725}"/>
              </a:ext>
            </a:extLst>
          </p:cNvPr>
          <p:cNvSpPr>
            <a:spLocks noGrp="1"/>
          </p:cNvSpPr>
          <p:nvPr>
            <p:ph type="title"/>
          </p:nvPr>
        </p:nvSpPr>
        <p:spPr>
          <a:xfrm>
            <a:off x="540039" y="38224"/>
            <a:ext cx="3602727" cy="1014512"/>
          </a:xfrm>
        </p:spPr>
        <p:txBody>
          <a:bodyPr>
            <a:normAutofit/>
          </a:bodyPr>
          <a:lstStyle/>
          <a:p>
            <a:r>
              <a:rPr lang="en-US" dirty="0">
                <a:solidFill>
                  <a:srgbClr val="FF0000"/>
                </a:solidFill>
              </a:rPr>
              <a:t>Summary</a:t>
            </a:r>
            <a:endParaRPr lang="th-TH" dirty="0">
              <a:solidFill>
                <a:srgbClr val="FF0000"/>
              </a:solidFill>
            </a:endParaRPr>
          </a:p>
        </p:txBody>
      </p:sp>
      <p:sp>
        <p:nvSpPr>
          <p:cNvPr id="3" name="ตัวแทนเนื้อหา 2">
            <a:extLst>
              <a:ext uri="{FF2B5EF4-FFF2-40B4-BE49-F238E27FC236}">
                <a16:creationId xmlns:a16="http://schemas.microsoft.com/office/drawing/2014/main" id="{1F6D5FC7-E5E2-4C25-9A4B-1B57BE193D73}"/>
              </a:ext>
            </a:extLst>
          </p:cNvPr>
          <p:cNvSpPr>
            <a:spLocks noGrp="1"/>
          </p:cNvSpPr>
          <p:nvPr>
            <p:ph idx="1"/>
          </p:nvPr>
        </p:nvSpPr>
        <p:spPr>
          <a:xfrm>
            <a:off x="74924" y="830264"/>
            <a:ext cx="5095064" cy="5989512"/>
          </a:xfrm>
        </p:spPr>
        <p:txBody>
          <a:bodyPr anchor="ctr">
            <a:normAutofit/>
          </a:bodyPr>
          <a:lstStyle/>
          <a:p>
            <a:pPr marL="0" indent="0">
              <a:buNone/>
            </a:pPr>
            <a:r>
              <a:rPr lang="en-US" dirty="0">
                <a:solidFill>
                  <a:srgbClr val="000000"/>
                </a:solidFill>
                <a:latin typeface="+mj-lt"/>
              </a:rPr>
              <a:t>1. C</a:t>
            </a:r>
            <a:r>
              <a:rPr lang="en-US" dirty="0"/>
              <a:t>haracteristics of a Good Nurse</a:t>
            </a:r>
            <a:endParaRPr lang="th-TH" dirty="0"/>
          </a:p>
          <a:p>
            <a:pPr marL="514350" indent="-514350">
              <a:buNone/>
            </a:pPr>
            <a:r>
              <a:rPr lang="en-US" dirty="0">
                <a:solidFill>
                  <a:srgbClr val="000000"/>
                </a:solidFill>
                <a:latin typeface="+mj-lt"/>
              </a:rPr>
              <a:t>2. Competency of Nursing </a:t>
            </a:r>
          </a:p>
          <a:p>
            <a:pPr marL="514350" indent="-514350">
              <a:buNone/>
            </a:pPr>
            <a:r>
              <a:rPr lang="en-US" dirty="0">
                <a:solidFill>
                  <a:srgbClr val="000000"/>
                </a:solidFill>
                <a:latin typeface="+mj-lt"/>
              </a:rPr>
              <a:t>Professional</a:t>
            </a:r>
            <a:endParaRPr lang="th-TH" dirty="0">
              <a:solidFill>
                <a:srgbClr val="000000"/>
              </a:solidFill>
              <a:latin typeface="+mj-lt"/>
            </a:endParaRPr>
          </a:p>
          <a:p>
            <a:pPr>
              <a:buNone/>
            </a:pPr>
            <a:r>
              <a:rPr lang="en-US" dirty="0">
                <a:solidFill>
                  <a:srgbClr val="000000"/>
                </a:solidFill>
                <a:latin typeface="+mj-lt"/>
              </a:rPr>
              <a:t>3. Evidence-Based Practice  </a:t>
            </a:r>
          </a:p>
          <a:p>
            <a:pPr>
              <a:buNone/>
            </a:pPr>
            <a:r>
              <a:rPr lang="en-US" dirty="0">
                <a:solidFill>
                  <a:srgbClr val="000000"/>
                </a:solidFill>
                <a:latin typeface="+mj-lt"/>
              </a:rPr>
              <a:t>4. Trends of Nursing Practice </a:t>
            </a:r>
          </a:p>
          <a:p>
            <a:pPr>
              <a:buNone/>
            </a:pPr>
            <a:r>
              <a:rPr lang="en-US" dirty="0">
                <a:solidFill>
                  <a:srgbClr val="000000"/>
                </a:solidFill>
                <a:latin typeface="+mj-lt"/>
              </a:rPr>
              <a:t>in many Countries</a:t>
            </a:r>
          </a:p>
          <a:p>
            <a:pPr>
              <a:buNone/>
            </a:pPr>
            <a:r>
              <a:rPr lang="en-US" dirty="0">
                <a:solidFill>
                  <a:srgbClr val="000000"/>
                </a:solidFill>
                <a:latin typeface="+mj-lt"/>
              </a:rPr>
              <a:t>5. “</a:t>
            </a:r>
            <a:r>
              <a:rPr lang="en-US" sz="3200" dirty="0"/>
              <a:t>Thai Nursing Quality VS Other Countries Nursing Quality</a:t>
            </a:r>
            <a:r>
              <a:rPr lang="en-US" dirty="0">
                <a:solidFill>
                  <a:srgbClr val="000000"/>
                </a:solidFill>
                <a:latin typeface="+mj-lt"/>
              </a:rPr>
              <a:t>”</a:t>
            </a:r>
            <a:endParaRPr lang="th-TH" sz="1700" dirty="0">
              <a:solidFill>
                <a:srgbClr val="000000"/>
              </a:solidFill>
            </a:endParaRPr>
          </a:p>
        </p:txBody>
      </p:sp>
      <p:pic>
        <p:nvPicPr>
          <p:cNvPr id="4" name="Picture 2" descr="hospital background doctor nurse icons colored cartoon">
            <a:extLst>
              <a:ext uri="{FF2B5EF4-FFF2-40B4-BE49-F238E27FC236}">
                <a16:creationId xmlns:a16="http://schemas.microsoft.com/office/drawing/2014/main" id="{F463791C-696D-47FB-9D55-DB6B212A7AC2}"/>
              </a:ext>
            </a:extLst>
          </p:cNvPr>
          <p:cNvPicPr>
            <a:picLocks noChangeAspect="1" noChangeArrowheads="1"/>
          </p:cNvPicPr>
          <p:nvPr/>
        </p:nvPicPr>
        <p:blipFill rotWithShape="1">
          <a:blip r:embed="rId2" cstate="print"/>
          <a:srcRect l="14722" r="20267" b="1"/>
          <a:stretch/>
        </p:blipFill>
        <p:spPr bwMode="auto">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p:spPr>
      </p:pic>
    </p:spTree>
    <p:extLst>
      <p:ext uri="{BB962C8B-B14F-4D97-AF65-F5344CB8AC3E}">
        <p14:creationId xmlns:p14="http://schemas.microsoft.com/office/powerpoint/2010/main" val="146900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ospital background doctor nurse icons colored cartoon"/>
          <p:cNvPicPr>
            <a:picLocks noGrp="1" noChangeAspect="1" noChangeArrowheads="1"/>
          </p:cNvPicPr>
          <p:nvPr>
            <p:ph idx="1"/>
          </p:nvPr>
        </p:nvPicPr>
        <p:blipFill>
          <a:blip r:embed="rId2" cstate="print"/>
          <a:srcRect/>
          <a:stretch>
            <a:fillRect/>
          </a:stretch>
        </p:blipFill>
        <p:spPr bwMode="auto">
          <a:xfrm>
            <a:off x="0" y="4437112"/>
            <a:ext cx="9144000" cy="2420888"/>
          </a:xfrm>
          <a:prstGeom prst="rect">
            <a:avLst/>
          </a:prstGeom>
          <a:noFill/>
        </p:spPr>
      </p:pic>
      <p:sp>
        <p:nvSpPr>
          <p:cNvPr id="6" name="Content Placeholder 2"/>
          <p:cNvSpPr txBox="1">
            <a:spLocks/>
          </p:cNvSpPr>
          <p:nvPr/>
        </p:nvSpPr>
        <p:spPr>
          <a:xfrm>
            <a:off x="611560" y="1196752"/>
            <a:ext cx="8100392" cy="4032448"/>
          </a:xfrm>
          <a:prstGeom prst="rect">
            <a:avLst/>
          </a:prstGeom>
        </p:spPr>
        <p:txBody>
          <a:bodyPr vert="horz" lIns="91440" tIns="45720" rIns="91440" bIns="45720" rtlCol="0">
            <a:normAutofit/>
          </a:bodyPr>
          <a:lstStyle/>
          <a:p>
            <a:pPr marL="596646" marR="0" lvl="0" indent="-51435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h-TH" sz="3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7" name="Title 6"/>
          <p:cNvSpPr>
            <a:spLocks noGrp="1"/>
          </p:cNvSpPr>
          <p:nvPr>
            <p:ph type="title"/>
          </p:nvPr>
        </p:nvSpPr>
        <p:spPr>
          <a:xfrm>
            <a:off x="467544" y="0"/>
            <a:ext cx="8229600" cy="1143000"/>
          </a:xfrm>
        </p:spPr>
        <p:txBody>
          <a:bodyPr>
            <a:normAutofit/>
          </a:bodyPr>
          <a:lstStyle/>
          <a:p>
            <a:r>
              <a:rPr lang="en-US" b="1" dirty="0">
                <a:solidFill>
                  <a:srgbClr val="FF0000"/>
                </a:solidFill>
              </a:rPr>
              <a:t>Characteristics of a Good Nurse </a:t>
            </a:r>
            <a:endParaRPr lang="th-TH" b="1" dirty="0">
              <a:solidFill>
                <a:srgbClr val="FF0000"/>
              </a:solidFill>
            </a:endParaRPr>
          </a:p>
        </p:txBody>
      </p:sp>
      <p:sp>
        <p:nvSpPr>
          <p:cNvPr id="10" name="Rectangle 9"/>
          <p:cNvSpPr/>
          <p:nvPr/>
        </p:nvSpPr>
        <p:spPr>
          <a:xfrm>
            <a:off x="323528" y="1124744"/>
            <a:ext cx="8820472" cy="3108543"/>
          </a:xfrm>
          <a:prstGeom prst="rect">
            <a:avLst/>
          </a:prstGeom>
        </p:spPr>
        <p:txBody>
          <a:bodyPr wrap="square">
            <a:spAutoFit/>
          </a:bodyPr>
          <a:lstStyle/>
          <a:p>
            <a:r>
              <a:rPr lang="en-US" b="1" dirty="0"/>
              <a:t>Caring</a:t>
            </a:r>
          </a:p>
          <a:p>
            <a:r>
              <a:rPr lang="en-US" dirty="0"/>
              <a:t>An effective nurse is caring, understanding, nonjudgmental and has a strong ability to empathize with patients from all walks of life. </a:t>
            </a:r>
            <a:r>
              <a:rPr lang="en-US" dirty="0">
                <a:hlinkClick r:id="rId3" tooltip="How to Become a Registered Nurse"/>
              </a:rPr>
              <a:t>Registered nurses</a:t>
            </a:r>
            <a:r>
              <a:rPr lang="en-US" dirty="0"/>
              <a:t> deal with the sick and injured and their families on a daily basis, and they need to be able to show them that they truly care about their situations.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67617FF-6F77-47D7-9E61-F5F608D8C1DA}"/>
              </a:ext>
            </a:extLst>
          </p:cNvPr>
          <p:cNvSpPr>
            <a:spLocks noGrp="1"/>
          </p:cNvSpPr>
          <p:nvPr>
            <p:ph type="title"/>
          </p:nvPr>
        </p:nvSpPr>
        <p:spPr>
          <a:xfrm>
            <a:off x="4716016" y="836712"/>
            <a:ext cx="5220072" cy="2387600"/>
          </a:xfrm>
        </p:spPr>
        <p:txBody>
          <a:bodyPr vert="horz" lIns="91440" tIns="45720" rIns="91440" bIns="45720" rtlCol="0" anchor="t">
            <a:noAutofit/>
          </a:bodyPr>
          <a:lstStyle/>
          <a:p>
            <a:pPr algn="l">
              <a:lnSpc>
                <a:spcPct val="90000"/>
              </a:lnSpc>
            </a:pPr>
            <a:r>
              <a:rPr lang="en-US" sz="5400" b="1" dirty="0">
                <a:solidFill>
                  <a:srgbClr val="FF0000"/>
                </a:solidFill>
              </a:rPr>
              <a:t>     </a:t>
            </a:r>
            <a:r>
              <a:rPr lang="en-US" sz="4800" b="1" dirty="0">
                <a:solidFill>
                  <a:srgbClr val="FF0000"/>
                </a:solidFill>
              </a:rPr>
              <a:t>Thank you </a:t>
            </a:r>
            <a:br>
              <a:rPr lang="en-US" sz="4800" b="1" dirty="0">
                <a:solidFill>
                  <a:srgbClr val="FF0000"/>
                </a:solidFill>
              </a:rPr>
            </a:br>
            <a:endParaRPr lang="en-US" sz="5400" dirty="0"/>
          </a:p>
        </p:txBody>
      </p:sp>
      <p:pic>
        <p:nvPicPr>
          <p:cNvPr id="4" name="Picture 2" descr="hospital background doctor nurse icons colored cartoon">
            <a:extLst>
              <a:ext uri="{FF2B5EF4-FFF2-40B4-BE49-F238E27FC236}">
                <a16:creationId xmlns:a16="http://schemas.microsoft.com/office/drawing/2014/main" id="{104FD57D-BCA1-4079-924C-423B0086C228}"/>
              </a:ext>
            </a:extLst>
          </p:cNvPr>
          <p:cNvPicPr>
            <a:picLocks noGrp="1" noChangeAspect="1" noChangeArrowheads="1"/>
          </p:cNvPicPr>
          <p:nvPr>
            <p:ph idx="1"/>
          </p:nvPr>
        </p:nvPicPr>
        <p:blipFill rotWithShape="1">
          <a:blip r:embed="rId2" cstate="print"/>
          <a:srcRect l="9341" r="14887" b="2"/>
          <a:stretch/>
        </p:blipFill>
        <p:spPr bwMode="auto">
          <a:xfrm>
            <a:off x="550130" y="666728"/>
            <a:ext cx="4152001" cy="5465791"/>
          </a:xfrm>
          <a:prstGeom prst="rect">
            <a:avLst/>
          </a:prstGeom>
          <a:noFill/>
        </p:spPr>
      </p:pic>
    </p:spTree>
    <p:extLst>
      <p:ext uri="{BB962C8B-B14F-4D97-AF65-F5344CB8AC3E}">
        <p14:creationId xmlns:p14="http://schemas.microsoft.com/office/powerpoint/2010/main" val="19659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solidFill>
                  <a:srgbClr val="FF0000"/>
                </a:solidFill>
              </a:rPr>
              <a:t>Characteristics of a Good Nurse </a:t>
            </a:r>
            <a:endParaRPr lang="th-TH" dirty="0"/>
          </a:p>
        </p:txBody>
      </p:sp>
      <p:sp>
        <p:nvSpPr>
          <p:cNvPr id="3" name="Content Placeholder 2"/>
          <p:cNvSpPr>
            <a:spLocks noGrp="1"/>
          </p:cNvSpPr>
          <p:nvPr>
            <p:ph idx="1"/>
          </p:nvPr>
        </p:nvSpPr>
        <p:spPr>
          <a:xfrm>
            <a:off x="0" y="980728"/>
            <a:ext cx="9144000" cy="4525963"/>
          </a:xfrm>
        </p:spPr>
        <p:txBody>
          <a:bodyPr>
            <a:normAutofit/>
          </a:bodyPr>
          <a:lstStyle/>
          <a:p>
            <a:pPr>
              <a:buNone/>
            </a:pPr>
            <a:r>
              <a:rPr lang="en-US" sz="3000" dirty="0"/>
              <a:t>	</a:t>
            </a:r>
            <a:r>
              <a:rPr lang="en-US" sz="3000" b="1" dirty="0"/>
              <a:t>Communicative</a:t>
            </a:r>
          </a:p>
          <a:p>
            <a:pPr>
              <a:buNone/>
            </a:pPr>
            <a:r>
              <a:rPr lang="en-US" sz="3000" dirty="0"/>
              <a:t>	Communication skills, it’s one of the most important aspects of the nurse career. Because, nurses have to be able to communicate with doctors, patients and coworkers in a very fast-paced environment. Good nurses are able to follow directions without a problem and easily communicate with patients and families. Effective communication skills in nursing create a high level of patient satisfaction.</a:t>
            </a:r>
          </a:p>
          <a:p>
            <a:endParaRPr lang="th-TH" dirty="0"/>
          </a:p>
        </p:txBody>
      </p:sp>
      <p:pic>
        <p:nvPicPr>
          <p:cNvPr id="4" name="Picture 2" descr="hospital background doctor nurse icons colored cartoon"/>
          <p:cNvPicPr>
            <a:picLocks noChangeAspect="1" noChangeArrowheads="1"/>
          </p:cNvPicPr>
          <p:nvPr/>
        </p:nvPicPr>
        <p:blipFill>
          <a:blip r:embed="rId2" cstate="print"/>
          <a:srcRect/>
          <a:stretch>
            <a:fillRect/>
          </a:stretch>
        </p:blipFill>
        <p:spPr bwMode="auto">
          <a:xfrm>
            <a:off x="0" y="5229200"/>
            <a:ext cx="9144000" cy="162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solidFill>
                  <a:srgbClr val="FF0000"/>
                </a:solidFill>
              </a:rPr>
              <a:t>Characteristics of a Good Nurse </a:t>
            </a:r>
            <a:endParaRPr lang="th-TH" dirty="0"/>
          </a:p>
        </p:txBody>
      </p:sp>
      <p:sp>
        <p:nvSpPr>
          <p:cNvPr id="3" name="Content Placeholder 2"/>
          <p:cNvSpPr>
            <a:spLocks noGrp="1"/>
          </p:cNvSpPr>
          <p:nvPr>
            <p:ph idx="1"/>
          </p:nvPr>
        </p:nvSpPr>
        <p:spPr>
          <a:xfrm>
            <a:off x="0" y="1052736"/>
            <a:ext cx="9144000" cy="4525963"/>
          </a:xfrm>
        </p:spPr>
        <p:txBody>
          <a:bodyPr>
            <a:normAutofit/>
          </a:bodyPr>
          <a:lstStyle/>
          <a:p>
            <a:pPr>
              <a:buNone/>
            </a:pPr>
            <a:r>
              <a:rPr lang="en-US" dirty="0"/>
              <a:t>	</a:t>
            </a:r>
            <a:r>
              <a:rPr lang="en-US" b="1" dirty="0"/>
              <a:t>Responsible</a:t>
            </a:r>
          </a:p>
          <a:p>
            <a:pPr>
              <a:buNone/>
            </a:pPr>
            <a:r>
              <a:rPr lang="en-US" dirty="0"/>
              <a:t>	Good nurses know how to perform all of their responsibilities with the utmost accuracy and detail. They play a major role in assessing and treating patients’ medical conditions. When dealing with the health of another human being, there is little room for error, so nurses must responsibly carry out their duties at all times.</a:t>
            </a:r>
          </a:p>
          <a:p>
            <a:endParaRPr lang="th-TH" dirty="0"/>
          </a:p>
        </p:txBody>
      </p:sp>
      <p:pic>
        <p:nvPicPr>
          <p:cNvPr id="4" name="Picture 2" descr="hospital background doctor nurse icons colored cartoon"/>
          <p:cNvPicPr>
            <a:picLocks noChangeAspect="1" noChangeArrowheads="1"/>
          </p:cNvPicPr>
          <p:nvPr/>
        </p:nvPicPr>
        <p:blipFill>
          <a:blip r:embed="rId2" cstate="print"/>
          <a:srcRect/>
          <a:stretch>
            <a:fillRect/>
          </a:stretch>
        </p:blipFill>
        <p:spPr bwMode="auto">
          <a:xfrm>
            <a:off x="0" y="5085184"/>
            <a:ext cx="9144000" cy="177281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solidFill>
                  <a:srgbClr val="FF0000"/>
                </a:solidFill>
              </a:rPr>
              <a:t>Characteristics of a Good Nurse </a:t>
            </a:r>
            <a:endParaRPr lang="th-TH" dirty="0"/>
          </a:p>
        </p:txBody>
      </p:sp>
      <p:sp>
        <p:nvSpPr>
          <p:cNvPr id="3" name="Content Placeholder 2"/>
          <p:cNvSpPr>
            <a:spLocks noGrp="1"/>
          </p:cNvSpPr>
          <p:nvPr>
            <p:ph idx="1"/>
          </p:nvPr>
        </p:nvSpPr>
        <p:spPr>
          <a:xfrm>
            <a:off x="0" y="980728"/>
            <a:ext cx="9144000" cy="4525963"/>
          </a:xfrm>
        </p:spPr>
        <p:txBody>
          <a:bodyPr/>
          <a:lstStyle/>
          <a:p>
            <a:pPr>
              <a:buNone/>
            </a:pPr>
            <a:r>
              <a:rPr lang="en-US" dirty="0"/>
              <a:t>	</a:t>
            </a:r>
            <a:r>
              <a:rPr lang="en-US" b="1" dirty="0"/>
              <a:t>Observant</a:t>
            </a:r>
          </a:p>
          <a:p>
            <a:pPr>
              <a:buNone/>
            </a:pPr>
            <a:r>
              <a:rPr lang="en-US" dirty="0"/>
              <a:t>	Understanding patients and individualizing their care is an exercise in observation as well as communication. An attention to detail will take you far in this field as a slight change in a patient’s vital signs, coloring or alertness can be indicative of something larger.</a:t>
            </a:r>
          </a:p>
          <a:p>
            <a:endParaRPr lang="th-TH" dirty="0"/>
          </a:p>
        </p:txBody>
      </p:sp>
      <p:pic>
        <p:nvPicPr>
          <p:cNvPr id="5" name="Picture 2" descr="hospital background doctor nurse icons colored cartoon"/>
          <p:cNvPicPr>
            <a:picLocks noChangeAspect="1" noChangeArrowheads="1"/>
          </p:cNvPicPr>
          <p:nvPr/>
        </p:nvPicPr>
        <p:blipFill>
          <a:blip r:embed="rId2" cstate="print"/>
          <a:srcRect/>
          <a:stretch>
            <a:fillRect/>
          </a:stretch>
        </p:blipFill>
        <p:spPr bwMode="auto">
          <a:xfrm>
            <a:off x="0" y="4725144"/>
            <a:ext cx="9144000" cy="213285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solidFill>
                  <a:srgbClr val="FF0000"/>
                </a:solidFill>
              </a:rPr>
              <a:t>Characteristics of a Good Nurse </a:t>
            </a:r>
            <a:endParaRPr lang="th-TH" dirty="0"/>
          </a:p>
        </p:txBody>
      </p:sp>
      <p:sp>
        <p:nvSpPr>
          <p:cNvPr id="3" name="Content Placeholder 2"/>
          <p:cNvSpPr>
            <a:spLocks noGrp="1"/>
          </p:cNvSpPr>
          <p:nvPr>
            <p:ph idx="1"/>
          </p:nvPr>
        </p:nvSpPr>
        <p:spPr>
          <a:xfrm>
            <a:off x="0" y="1052736"/>
            <a:ext cx="9144000" cy="4525963"/>
          </a:xfrm>
        </p:spPr>
        <p:txBody>
          <a:bodyPr/>
          <a:lstStyle/>
          <a:p>
            <a:pPr>
              <a:buNone/>
            </a:pPr>
            <a:r>
              <a:rPr lang="en-US" dirty="0"/>
              <a:t>	</a:t>
            </a:r>
            <a:r>
              <a:rPr lang="en-US" b="1" dirty="0"/>
              <a:t>Team Player</a:t>
            </a:r>
          </a:p>
          <a:p>
            <a:pPr>
              <a:buNone/>
            </a:pPr>
            <a:r>
              <a:rPr lang="en-US" dirty="0"/>
              <a:t>	Teamwork is essential for healthcare teams to have. Working with physicians, specialists, nurse assistants, patients and their families, nurses have to be good team players who facilitate communication and do whatever is necessary to aide in the execution of effective care.</a:t>
            </a:r>
          </a:p>
          <a:p>
            <a:endParaRPr lang="th-TH" dirty="0"/>
          </a:p>
        </p:txBody>
      </p:sp>
      <p:pic>
        <p:nvPicPr>
          <p:cNvPr id="4" name="Picture 2" descr="hospital background doctor nurse icons colored cartoon"/>
          <p:cNvPicPr>
            <a:picLocks noChangeAspect="1" noChangeArrowheads="1"/>
          </p:cNvPicPr>
          <p:nvPr/>
        </p:nvPicPr>
        <p:blipFill>
          <a:blip r:embed="rId2" cstate="print"/>
          <a:srcRect/>
          <a:stretch>
            <a:fillRect/>
          </a:stretch>
        </p:blipFill>
        <p:spPr bwMode="auto">
          <a:xfrm>
            <a:off x="0" y="4725144"/>
            <a:ext cx="9144000" cy="21328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b="1" dirty="0">
                <a:solidFill>
                  <a:srgbClr val="FF0000"/>
                </a:solidFill>
              </a:rPr>
              <a:t>Characteristics of a Good Nurse </a:t>
            </a:r>
            <a:endParaRPr lang="th-TH" dirty="0"/>
          </a:p>
        </p:txBody>
      </p:sp>
      <p:sp>
        <p:nvSpPr>
          <p:cNvPr id="3" name="Content Placeholder 2"/>
          <p:cNvSpPr>
            <a:spLocks noGrp="1"/>
          </p:cNvSpPr>
          <p:nvPr>
            <p:ph idx="1"/>
          </p:nvPr>
        </p:nvSpPr>
        <p:spPr>
          <a:xfrm>
            <a:off x="0" y="908720"/>
            <a:ext cx="9144000" cy="4525963"/>
          </a:xfrm>
        </p:spPr>
        <p:txBody>
          <a:bodyPr>
            <a:normAutofit fontScale="92500" lnSpcReduction="10000"/>
          </a:bodyPr>
          <a:lstStyle/>
          <a:p>
            <a:pPr>
              <a:buNone/>
            </a:pPr>
            <a:r>
              <a:rPr lang="en-US" dirty="0"/>
              <a:t>	</a:t>
            </a:r>
            <a:r>
              <a:rPr lang="en-US" b="1" dirty="0"/>
              <a:t>Flexible</a:t>
            </a:r>
          </a:p>
          <a:p>
            <a:pPr>
              <a:buNone/>
            </a:pPr>
            <a:r>
              <a:rPr lang="en-US" dirty="0"/>
              <a:t>	Overtime, overnight shifts and working in different departments are all examples of ways a nurse has to be flexible. A positive attitude regarding new experience and taking on the challenges of the day will go a long way and lead to valuable lessons along the way that can help shape your career.</a:t>
            </a:r>
          </a:p>
          <a:p>
            <a:pPr>
              <a:buNone/>
            </a:pPr>
            <a:r>
              <a:rPr lang="en-US" dirty="0">
                <a:hlinkClick r:id="rId2"/>
              </a:rPr>
              <a:t>Retrieved from https://www.jacksonvilleu.com/blog/nursing/qualities-of-a-good-nurse/</a:t>
            </a:r>
            <a:endParaRPr lang="th-TH" dirty="0"/>
          </a:p>
        </p:txBody>
      </p:sp>
      <p:pic>
        <p:nvPicPr>
          <p:cNvPr id="4" name="Picture 2" descr="hospital background doctor nurse icons colored cartoon"/>
          <p:cNvPicPr>
            <a:picLocks noChangeAspect="1" noChangeArrowheads="1"/>
          </p:cNvPicPr>
          <p:nvPr/>
        </p:nvPicPr>
        <p:blipFill>
          <a:blip r:embed="rId3" cstate="print"/>
          <a:srcRect/>
          <a:stretch>
            <a:fillRect/>
          </a:stretch>
        </p:blipFill>
        <p:spPr bwMode="auto">
          <a:xfrm>
            <a:off x="0" y="5157192"/>
            <a:ext cx="9144000" cy="170080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1492</TotalTime>
  <Words>1723</Words>
  <Application>Microsoft Office PowerPoint</Application>
  <PresentationFormat>On-screen Show (4:3)</PresentationFormat>
  <Paragraphs>211</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Cambria</vt:lpstr>
      <vt:lpstr>Cordia New</vt:lpstr>
      <vt:lpstr>Noto Sans</vt:lpstr>
      <vt:lpstr>TH SarabunPSK</vt:lpstr>
      <vt:lpstr>Times New Roman</vt:lpstr>
      <vt:lpstr>Office Theme</vt:lpstr>
      <vt:lpstr> Nursing Professional Practice</vt:lpstr>
      <vt:lpstr>Contents</vt:lpstr>
      <vt:lpstr>PowerPoint Presentation</vt:lpstr>
      <vt:lpstr>Characteristics of a Good Nurse </vt:lpstr>
      <vt:lpstr>Characteristics of a Good Nurse </vt:lpstr>
      <vt:lpstr>Characteristics of a Good Nurse </vt:lpstr>
      <vt:lpstr>Characteristics of a Good Nurse </vt:lpstr>
      <vt:lpstr>Characteristics of a Good Nurse </vt:lpstr>
      <vt:lpstr>Characteristics of a Good Nurse </vt:lpstr>
      <vt:lpstr>PowerPoint Presentation</vt:lpstr>
      <vt:lpstr>Nursing Competency meaning</vt:lpstr>
      <vt:lpstr>Thailand Nursing and Midwifery Council</vt:lpstr>
      <vt:lpstr>Competency of Nursing Professional</vt:lpstr>
      <vt:lpstr>PowerPoint Presentation</vt:lpstr>
      <vt:lpstr>PowerPoint Presentation</vt:lpstr>
      <vt:lpstr>PowerPoint Presentation</vt:lpstr>
      <vt:lpstr>PowerPoint Presentation</vt:lpstr>
      <vt:lpstr>Evidence-Based Practice </vt:lpstr>
      <vt:lpstr>What is the Evidence-Based Practice? </vt:lpstr>
      <vt:lpstr>Six steps in EBP process </vt:lpstr>
      <vt:lpstr>PowerPoint Presentation</vt:lpstr>
      <vt:lpstr>PowerPoint Presentation</vt:lpstr>
      <vt:lpstr>PowerPoint Presentation</vt:lpstr>
      <vt:lpstr>Best Practice</vt:lpstr>
      <vt:lpstr>Clinical Nursing Practice Guideline: CNPG</vt:lpstr>
      <vt:lpstr>Clinical practice guidelines for diagnosis, treatment, and prevention of infection in hospitals: In case of corona virus infection (COVID-19)</vt:lpstr>
      <vt:lpstr>PowerPoint Presentation</vt:lpstr>
      <vt:lpstr>Trends of Nursing Practice</vt:lpstr>
      <vt:lpstr>In Thailand</vt:lpstr>
      <vt:lpstr>PowerPoint Presentation</vt:lpstr>
      <vt:lpstr>In other Countries</vt:lpstr>
      <vt:lpstr>In other Countries</vt:lpstr>
      <vt:lpstr>PowerPoint Presentation</vt:lpstr>
      <vt:lpstr> Discussion Issue :  “Thai Nursing Quality VS Other Countries Nursing Quality”</vt:lpstr>
      <vt:lpstr>PowerPoint Presentation</vt:lpstr>
      <vt:lpstr>PowerPoint Presentation</vt:lpstr>
      <vt:lpstr>Examples</vt:lpstr>
      <vt:lpstr>            Questions? </vt:lpstr>
      <vt:lpstr>Summary</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Quality  &amp;  Nursing Professional Practice</dc:title>
  <dc:creator>MUNTANAVADEE  MAYTAPATTANA</dc:creator>
  <cp:lastModifiedBy>MUNTANAVADEE  MAYTAPATTANA</cp:lastModifiedBy>
  <cp:revision>72</cp:revision>
  <dcterms:created xsi:type="dcterms:W3CDTF">2020-06-09T06:53:54Z</dcterms:created>
  <dcterms:modified xsi:type="dcterms:W3CDTF">2023-05-08T17:31:27Z</dcterms:modified>
</cp:coreProperties>
</file>