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56" r:id="rId2"/>
    <p:sldId id="271" r:id="rId3"/>
    <p:sldId id="272" r:id="rId4"/>
    <p:sldId id="273" r:id="rId5"/>
    <p:sldId id="274" r:id="rId6"/>
    <p:sldId id="258" r:id="rId7"/>
    <p:sldId id="262" r:id="rId8"/>
    <p:sldId id="260" r:id="rId9"/>
    <p:sldId id="300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9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298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6179E-DA8E-4BD5-9887-FB04F539DC2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9623EA1-27C2-400B-9EA7-E293AB3129B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Research </a:t>
          </a:r>
          <a:endParaRPr lang="th-TH" b="1" dirty="0"/>
        </a:p>
      </dgm:t>
    </dgm:pt>
    <dgm:pt modelId="{99459CBD-C7FC-4D70-9F10-455AB714B0A5}" type="parTrans" cxnId="{55A5A32E-7057-4228-8F34-00D8F7EE00D6}">
      <dgm:prSet/>
      <dgm:spPr/>
      <dgm:t>
        <a:bodyPr/>
        <a:lstStyle/>
        <a:p>
          <a:endParaRPr lang="th-TH"/>
        </a:p>
      </dgm:t>
    </dgm:pt>
    <dgm:pt modelId="{7E6E9906-B40E-4FD3-9D19-91DE5E24403B}" type="sibTrans" cxnId="{55A5A32E-7057-4228-8F34-00D8F7EE00D6}">
      <dgm:prSet/>
      <dgm:spPr/>
      <dgm:t>
        <a:bodyPr/>
        <a:lstStyle/>
        <a:p>
          <a:endParaRPr lang="th-TH"/>
        </a:p>
      </dgm:t>
    </dgm:pt>
    <dgm:pt modelId="{778B6165-67C1-44F0-85A0-5B10BE32D64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/>
            <a:t>Ed</a:t>
          </a:r>
          <a:endParaRPr lang="th-TH" b="1" dirty="0"/>
        </a:p>
      </dgm:t>
    </dgm:pt>
    <dgm:pt modelId="{9D4DC77D-2B4F-4AA4-861E-D51AF73B5D19}" type="parTrans" cxnId="{0B795775-409B-4935-86F8-36DE7127959F}">
      <dgm:prSet/>
      <dgm:spPr/>
      <dgm:t>
        <a:bodyPr/>
        <a:lstStyle/>
        <a:p>
          <a:endParaRPr lang="th-TH"/>
        </a:p>
      </dgm:t>
    </dgm:pt>
    <dgm:pt modelId="{4CB6C18B-5442-4D28-8BC0-AD318D3B1837}" type="sibTrans" cxnId="{0B795775-409B-4935-86F8-36DE7127959F}">
      <dgm:prSet/>
      <dgm:spPr/>
      <dgm:t>
        <a:bodyPr/>
        <a:lstStyle/>
        <a:p>
          <a:endParaRPr lang="th-TH"/>
        </a:p>
      </dgm:t>
    </dgm:pt>
    <dgm:pt modelId="{681B0C98-22A5-4370-906F-18F3E4F103F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Care </a:t>
          </a:r>
          <a:endParaRPr lang="th-TH" dirty="0"/>
        </a:p>
      </dgm:t>
    </dgm:pt>
    <dgm:pt modelId="{ED9755C9-6A9E-41D1-97ED-4882C00627F2}" type="parTrans" cxnId="{AFF9E2CC-63BA-42F0-B3CD-5615CD5EDA97}">
      <dgm:prSet/>
      <dgm:spPr/>
      <dgm:t>
        <a:bodyPr/>
        <a:lstStyle/>
        <a:p>
          <a:endParaRPr lang="th-TH"/>
        </a:p>
      </dgm:t>
    </dgm:pt>
    <dgm:pt modelId="{7D3E496C-027D-4F2B-9793-F45C53E3A2EB}" type="sibTrans" cxnId="{AFF9E2CC-63BA-42F0-B3CD-5615CD5EDA97}">
      <dgm:prSet/>
      <dgm:spPr/>
      <dgm:t>
        <a:bodyPr/>
        <a:lstStyle/>
        <a:p>
          <a:endParaRPr lang="th-TH"/>
        </a:p>
      </dgm:t>
    </dgm:pt>
    <dgm:pt modelId="{FEFAE4CC-57F8-460B-8E62-AAE05A1AD238}" type="pres">
      <dgm:prSet presAssocID="{8CC6179E-DA8E-4BD5-9887-FB04F539DC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42134A-ADBF-44DA-8061-DBE1167B22C7}" type="pres">
      <dgm:prSet presAssocID="{D9623EA1-27C2-400B-9EA7-E293AB3129B0}" presName="gear1" presStyleLbl="node1" presStyleIdx="0" presStyleCnt="3" custLinFactNeighborX="2098" custLinFactNeighborY="-489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0CD9D2-0630-49AC-9FA2-69F6B0020D30}" type="pres">
      <dgm:prSet presAssocID="{D9623EA1-27C2-400B-9EA7-E293AB3129B0}" presName="gear1srcNode" presStyleLbl="node1" presStyleIdx="0" presStyleCnt="3"/>
      <dgm:spPr/>
      <dgm:t>
        <a:bodyPr/>
        <a:lstStyle/>
        <a:p>
          <a:endParaRPr lang="th-TH"/>
        </a:p>
      </dgm:t>
    </dgm:pt>
    <dgm:pt modelId="{25E0D1EE-B2B4-4E68-8C02-DCA38A0DD886}" type="pres">
      <dgm:prSet presAssocID="{D9623EA1-27C2-400B-9EA7-E293AB3129B0}" presName="gear1dstNode" presStyleLbl="node1" presStyleIdx="0" presStyleCnt="3"/>
      <dgm:spPr/>
      <dgm:t>
        <a:bodyPr/>
        <a:lstStyle/>
        <a:p>
          <a:endParaRPr lang="th-TH"/>
        </a:p>
      </dgm:t>
    </dgm:pt>
    <dgm:pt modelId="{29704965-CCFE-4416-B308-3C7E66092000}" type="pres">
      <dgm:prSet presAssocID="{778B6165-67C1-44F0-85A0-5B10BE32D645}" presName="gear2" presStyleLbl="node1" presStyleIdx="1" presStyleCnt="3" custLinFactNeighborX="-585" custLinFactNeighborY="-21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31DC23-5FD5-46C3-BE47-5F979AA16A28}" type="pres">
      <dgm:prSet presAssocID="{778B6165-67C1-44F0-85A0-5B10BE32D645}" presName="gear2srcNode" presStyleLbl="node1" presStyleIdx="1" presStyleCnt="3"/>
      <dgm:spPr/>
      <dgm:t>
        <a:bodyPr/>
        <a:lstStyle/>
        <a:p>
          <a:endParaRPr lang="th-TH"/>
        </a:p>
      </dgm:t>
    </dgm:pt>
    <dgm:pt modelId="{A1583E8D-4075-47BA-94B0-2DD0473B7D95}" type="pres">
      <dgm:prSet presAssocID="{778B6165-67C1-44F0-85A0-5B10BE32D645}" presName="gear2dstNode" presStyleLbl="node1" presStyleIdx="1" presStyleCnt="3"/>
      <dgm:spPr/>
      <dgm:t>
        <a:bodyPr/>
        <a:lstStyle/>
        <a:p>
          <a:endParaRPr lang="th-TH"/>
        </a:p>
      </dgm:t>
    </dgm:pt>
    <dgm:pt modelId="{7CA19424-BA54-4C1D-BABB-99824D28420F}" type="pres">
      <dgm:prSet presAssocID="{681B0C98-22A5-4370-906F-18F3E4F103FA}" presName="gear3" presStyleLbl="node1" presStyleIdx="2" presStyleCnt="3"/>
      <dgm:spPr/>
      <dgm:t>
        <a:bodyPr/>
        <a:lstStyle/>
        <a:p>
          <a:endParaRPr lang="th-TH"/>
        </a:p>
      </dgm:t>
    </dgm:pt>
    <dgm:pt modelId="{E5F3286C-D5B2-4664-994E-745C17ABB07C}" type="pres">
      <dgm:prSet presAssocID="{681B0C98-22A5-4370-906F-18F3E4F103F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7ED231-F04E-451C-BC59-BDF80505DB77}" type="pres">
      <dgm:prSet presAssocID="{681B0C98-22A5-4370-906F-18F3E4F103FA}" presName="gear3srcNode" presStyleLbl="node1" presStyleIdx="2" presStyleCnt="3"/>
      <dgm:spPr/>
      <dgm:t>
        <a:bodyPr/>
        <a:lstStyle/>
        <a:p>
          <a:endParaRPr lang="th-TH"/>
        </a:p>
      </dgm:t>
    </dgm:pt>
    <dgm:pt modelId="{0539BCB7-BB5C-428C-B56C-937C2F31888E}" type="pres">
      <dgm:prSet presAssocID="{681B0C98-22A5-4370-906F-18F3E4F103FA}" presName="gear3dstNode" presStyleLbl="node1" presStyleIdx="2" presStyleCnt="3"/>
      <dgm:spPr/>
      <dgm:t>
        <a:bodyPr/>
        <a:lstStyle/>
        <a:p>
          <a:endParaRPr lang="th-TH"/>
        </a:p>
      </dgm:t>
    </dgm:pt>
    <dgm:pt modelId="{B91356B4-AE01-4873-8B5C-C78F29DC4E4B}" type="pres">
      <dgm:prSet presAssocID="{7E6E9906-B40E-4FD3-9D19-91DE5E24403B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4C38756D-584A-4070-ACB1-053A5F96DFE8}" type="pres">
      <dgm:prSet presAssocID="{4CB6C18B-5442-4D28-8BC0-AD318D3B1837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625C8E4D-93AB-4D8C-98B2-8D4ECB5E1C7C}" type="pres">
      <dgm:prSet presAssocID="{7D3E496C-027D-4F2B-9793-F45C53E3A2EB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55A5A32E-7057-4228-8F34-00D8F7EE00D6}" srcId="{8CC6179E-DA8E-4BD5-9887-FB04F539DC26}" destId="{D9623EA1-27C2-400B-9EA7-E293AB3129B0}" srcOrd="0" destOrd="0" parTransId="{99459CBD-C7FC-4D70-9F10-455AB714B0A5}" sibTransId="{7E6E9906-B40E-4FD3-9D19-91DE5E24403B}"/>
    <dgm:cxn modelId="{B1A4C881-9FFA-4171-B586-D5B2055E7D83}" type="presOf" srcId="{D9623EA1-27C2-400B-9EA7-E293AB3129B0}" destId="{4D42134A-ADBF-44DA-8061-DBE1167B22C7}" srcOrd="0" destOrd="0" presId="urn:microsoft.com/office/officeart/2005/8/layout/gear1"/>
    <dgm:cxn modelId="{DFEC30D0-68DD-4038-8436-C69B65C19DF0}" type="presOf" srcId="{8CC6179E-DA8E-4BD5-9887-FB04F539DC26}" destId="{FEFAE4CC-57F8-460B-8E62-AAE05A1AD238}" srcOrd="0" destOrd="0" presId="urn:microsoft.com/office/officeart/2005/8/layout/gear1"/>
    <dgm:cxn modelId="{69D2B00B-F7B5-4B1A-8C39-26FCEFDE3F24}" type="presOf" srcId="{681B0C98-22A5-4370-906F-18F3E4F103FA}" destId="{7CA19424-BA54-4C1D-BABB-99824D28420F}" srcOrd="0" destOrd="0" presId="urn:microsoft.com/office/officeart/2005/8/layout/gear1"/>
    <dgm:cxn modelId="{D9FDF160-DF4A-416D-A0A1-8F4EF3DA6C36}" type="presOf" srcId="{7E6E9906-B40E-4FD3-9D19-91DE5E24403B}" destId="{B91356B4-AE01-4873-8B5C-C78F29DC4E4B}" srcOrd="0" destOrd="0" presId="urn:microsoft.com/office/officeart/2005/8/layout/gear1"/>
    <dgm:cxn modelId="{64375F5D-EEE2-4DDA-B9D3-07DF427BCCAB}" type="presOf" srcId="{681B0C98-22A5-4370-906F-18F3E4F103FA}" destId="{E5F3286C-D5B2-4664-994E-745C17ABB07C}" srcOrd="1" destOrd="0" presId="urn:microsoft.com/office/officeart/2005/8/layout/gear1"/>
    <dgm:cxn modelId="{06F908C6-E478-481B-A4A6-E55C10F5DBF8}" type="presOf" srcId="{681B0C98-22A5-4370-906F-18F3E4F103FA}" destId="{0539BCB7-BB5C-428C-B56C-937C2F31888E}" srcOrd="3" destOrd="0" presId="urn:microsoft.com/office/officeart/2005/8/layout/gear1"/>
    <dgm:cxn modelId="{B9234AA9-A211-4814-ADA6-EFED093F3096}" type="presOf" srcId="{7D3E496C-027D-4F2B-9793-F45C53E3A2EB}" destId="{625C8E4D-93AB-4D8C-98B2-8D4ECB5E1C7C}" srcOrd="0" destOrd="0" presId="urn:microsoft.com/office/officeart/2005/8/layout/gear1"/>
    <dgm:cxn modelId="{59973030-ADF2-456E-B13D-96917B1CACAE}" type="presOf" srcId="{4CB6C18B-5442-4D28-8BC0-AD318D3B1837}" destId="{4C38756D-584A-4070-ACB1-053A5F96DFE8}" srcOrd="0" destOrd="0" presId="urn:microsoft.com/office/officeart/2005/8/layout/gear1"/>
    <dgm:cxn modelId="{E2FDBFA4-49A7-41D8-971B-17557420402F}" type="presOf" srcId="{D9623EA1-27C2-400B-9EA7-E293AB3129B0}" destId="{6F0CD9D2-0630-49AC-9FA2-69F6B0020D30}" srcOrd="1" destOrd="0" presId="urn:microsoft.com/office/officeart/2005/8/layout/gear1"/>
    <dgm:cxn modelId="{34815FC4-1540-4D49-835C-3A0D017D28D7}" type="presOf" srcId="{778B6165-67C1-44F0-85A0-5B10BE32D645}" destId="{29704965-CCFE-4416-B308-3C7E66092000}" srcOrd="0" destOrd="0" presId="urn:microsoft.com/office/officeart/2005/8/layout/gear1"/>
    <dgm:cxn modelId="{3D07662B-0081-4856-BB78-BAC257B7465D}" type="presOf" srcId="{D9623EA1-27C2-400B-9EA7-E293AB3129B0}" destId="{25E0D1EE-B2B4-4E68-8C02-DCA38A0DD886}" srcOrd="2" destOrd="0" presId="urn:microsoft.com/office/officeart/2005/8/layout/gear1"/>
    <dgm:cxn modelId="{C493E7DB-798F-48EB-A292-D0B79F14835D}" type="presOf" srcId="{681B0C98-22A5-4370-906F-18F3E4F103FA}" destId="{EE7ED231-F04E-451C-BC59-BDF80505DB77}" srcOrd="2" destOrd="0" presId="urn:microsoft.com/office/officeart/2005/8/layout/gear1"/>
    <dgm:cxn modelId="{0C9FFFD9-F003-41BF-B066-35D976FC005E}" type="presOf" srcId="{778B6165-67C1-44F0-85A0-5B10BE32D645}" destId="{D131DC23-5FD5-46C3-BE47-5F979AA16A28}" srcOrd="1" destOrd="0" presId="urn:microsoft.com/office/officeart/2005/8/layout/gear1"/>
    <dgm:cxn modelId="{DD608200-4D0D-49D9-9112-71DBE689C245}" type="presOf" srcId="{778B6165-67C1-44F0-85A0-5B10BE32D645}" destId="{A1583E8D-4075-47BA-94B0-2DD0473B7D95}" srcOrd="2" destOrd="0" presId="urn:microsoft.com/office/officeart/2005/8/layout/gear1"/>
    <dgm:cxn modelId="{AFF9E2CC-63BA-42F0-B3CD-5615CD5EDA97}" srcId="{8CC6179E-DA8E-4BD5-9887-FB04F539DC26}" destId="{681B0C98-22A5-4370-906F-18F3E4F103FA}" srcOrd="2" destOrd="0" parTransId="{ED9755C9-6A9E-41D1-97ED-4882C00627F2}" sibTransId="{7D3E496C-027D-4F2B-9793-F45C53E3A2EB}"/>
    <dgm:cxn modelId="{0B795775-409B-4935-86F8-36DE7127959F}" srcId="{8CC6179E-DA8E-4BD5-9887-FB04F539DC26}" destId="{778B6165-67C1-44F0-85A0-5B10BE32D645}" srcOrd="1" destOrd="0" parTransId="{9D4DC77D-2B4F-4AA4-861E-D51AF73B5D19}" sibTransId="{4CB6C18B-5442-4D28-8BC0-AD318D3B1837}"/>
    <dgm:cxn modelId="{AF916478-E110-4DC0-AC19-3490411498C7}" type="presParOf" srcId="{FEFAE4CC-57F8-460B-8E62-AAE05A1AD238}" destId="{4D42134A-ADBF-44DA-8061-DBE1167B22C7}" srcOrd="0" destOrd="0" presId="urn:microsoft.com/office/officeart/2005/8/layout/gear1"/>
    <dgm:cxn modelId="{077E9744-39A2-46C5-889F-09C81B32CD05}" type="presParOf" srcId="{FEFAE4CC-57F8-460B-8E62-AAE05A1AD238}" destId="{6F0CD9D2-0630-49AC-9FA2-69F6B0020D30}" srcOrd="1" destOrd="0" presId="urn:microsoft.com/office/officeart/2005/8/layout/gear1"/>
    <dgm:cxn modelId="{F502D973-3A4E-4C26-8631-9F8E8CB78B22}" type="presParOf" srcId="{FEFAE4CC-57F8-460B-8E62-AAE05A1AD238}" destId="{25E0D1EE-B2B4-4E68-8C02-DCA38A0DD886}" srcOrd="2" destOrd="0" presId="urn:microsoft.com/office/officeart/2005/8/layout/gear1"/>
    <dgm:cxn modelId="{8C124F61-4F77-4A2E-A08C-D9DBC529776A}" type="presParOf" srcId="{FEFAE4CC-57F8-460B-8E62-AAE05A1AD238}" destId="{29704965-CCFE-4416-B308-3C7E66092000}" srcOrd="3" destOrd="0" presId="urn:microsoft.com/office/officeart/2005/8/layout/gear1"/>
    <dgm:cxn modelId="{DAC6F190-73F9-4630-AAA2-324B782A3B92}" type="presParOf" srcId="{FEFAE4CC-57F8-460B-8E62-AAE05A1AD238}" destId="{D131DC23-5FD5-46C3-BE47-5F979AA16A28}" srcOrd="4" destOrd="0" presId="urn:microsoft.com/office/officeart/2005/8/layout/gear1"/>
    <dgm:cxn modelId="{4174FED2-0D57-4484-AB06-6270006A7F04}" type="presParOf" srcId="{FEFAE4CC-57F8-460B-8E62-AAE05A1AD238}" destId="{A1583E8D-4075-47BA-94B0-2DD0473B7D95}" srcOrd="5" destOrd="0" presId="urn:microsoft.com/office/officeart/2005/8/layout/gear1"/>
    <dgm:cxn modelId="{4199A8CD-9183-4DF7-817A-FE50DF709D43}" type="presParOf" srcId="{FEFAE4CC-57F8-460B-8E62-AAE05A1AD238}" destId="{7CA19424-BA54-4C1D-BABB-99824D28420F}" srcOrd="6" destOrd="0" presId="urn:microsoft.com/office/officeart/2005/8/layout/gear1"/>
    <dgm:cxn modelId="{F4CC0562-5248-4123-8A1C-A6A4F803D49E}" type="presParOf" srcId="{FEFAE4CC-57F8-460B-8E62-AAE05A1AD238}" destId="{E5F3286C-D5B2-4664-994E-745C17ABB07C}" srcOrd="7" destOrd="0" presId="urn:microsoft.com/office/officeart/2005/8/layout/gear1"/>
    <dgm:cxn modelId="{7137FAC6-4D44-42E5-82A9-63D1CC0FEFDC}" type="presParOf" srcId="{FEFAE4CC-57F8-460B-8E62-AAE05A1AD238}" destId="{EE7ED231-F04E-451C-BC59-BDF80505DB77}" srcOrd="8" destOrd="0" presId="urn:microsoft.com/office/officeart/2005/8/layout/gear1"/>
    <dgm:cxn modelId="{29C97744-AFBD-4166-A80E-C377367316F6}" type="presParOf" srcId="{FEFAE4CC-57F8-460B-8E62-AAE05A1AD238}" destId="{0539BCB7-BB5C-428C-B56C-937C2F31888E}" srcOrd="9" destOrd="0" presId="urn:microsoft.com/office/officeart/2005/8/layout/gear1"/>
    <dgm:cxn modelId="{41934D06-66BC-4DE6-BE2C-E128FC704905}" type="presParOf" srcId="{FEFAE4CC-57F8-460B-8E62-AAE05A1AD238}" destId="{B91356B4-AE01-4873-8B5C-C78F29DC4E4B}" srcOrd="10" destOrd="0" presId="urn:microsoft.com/office/officeart/2005/8/layout/gear1"/>
    <dgm:cxn modelId="{3330862C-395E-4011-9344-042E811BAA41}" type="presParOf" srcId="{FEFAE4CC-57F8-460B-8E62-AAE05A1AD238}" destId="{4C38756D-584A-4070-ACB1-053A5F96DFE8}" srcOrd="11" destOrd="0" presId="urn:microsoft.com/office/officeart/2005/8/layout/gear1"/>
    <dgm:cxn modelId="{AF5DD425-02CB-47FD-9733-006BC8F9911B}" type="presParOf" srcId="{FEFAE4CC-57F8-460B-8E62-AAE05A1AD238}" destId="{625C8E4D-93AB-4D8C-98B2-8D4ECB5E1C7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2134A-ADBF-44DA-8061-DBE1167B22C7}">
      <dsp:nvSpPr>
        <dsp:cNvPr id="0" name=""/>
        <dsp:cNvSpPr/>
      </dsp:nvSpPr>
      <dsp:spPr>
        <a:xfrm>
          <a:off x="2743202" y="1676402"/>
          <a:ext cx="2179320" cy="2179320"/>
        </a:xfrm>
        <a:prstGeom prst="gear9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Research </a:t>
          </a:r>
          <a:endParaRPr lang="th-TH" sz="2300" b="1" kern="1200" dirty="0"/>
        </a:p>
      </dsp:txBody>
      <dsp:txXfrm>
        <a:off x="3181342" y="2186897"/>
        <a:ext cx="1303040" cy="1120216"/>
      </dsp:txXfrm>
    </dsp:sp>
    <dsp:sp modelId="{29704965-CCFE-4416-B308-3C7E66092000}">
      <dsp:nvSpPr>
        <dsp:cNvPr id="0" name=""/>
        <dsp:cNvSpPr/>
      </dsp:nvSpPr>
      <dsp:spPr>
        <a:xfrm>
          <a:off x="1420239" y="1264592"/>
          <a:ext cx="1584960" cy="1584960"/>
        </a:xfrm>
        <a:prstGeom prst="gear6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Ed</a:t>
          </a:r>
          <a:endParaRPr lang="th-TH" sz="2300" b="1" kern="1200" dirty="0"/>
        </a:p>
      </dsp:txBody>
      <dsp:txXfrm>
        <a:off x="1819257" y="1666022"/>
        <a:ext cx="786924" cy="782100"/>
      </dsp:txXfrm>
    </dsp:sp>
    <dsp:sp modelId="{7CA19424-BA54-4C1D-BABB-99824D28420F}">
      <dsp:nvSpPr>
        <dsp:cNvPr id="0" name=""/>
        <dsp:cNvSpPr/>
      </dsp:nvSpPr>
      <dsp:spPr>
        <a:xfrm rot="20700000">
          <a:off x="2317251" y="174507"/>
          <a:ext cx="1552937" cy="1552937"/>
        </a:xfrm>
        <a:prstGeom prst="gear6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Care </a:t>
          </a:r>
          <a:endParaRPr lang="th-TH" sz="2300" kern="1200" dirty="0"/>
        </a:p>
      </dsp:txBody>
      <dsp:txXfrm rot="-20700000">
        <a:off x="2657856" y="515112"/>
        <a:ext cx="871728" cy="871728"/>
      </dsp:txXfrm>
    </dsp:sp>
    <dsp:sp modelId="{B91356B4-AE01-4873-8B5C-C78F29DC4E4B}">
      <dsp:nvSpPr>
        <dsp:cNvPr id="0" name=""/>
        <dsp:cNvSpPr/>
      </dsp:nvSpPr>
      <dsp:spPr>
        <a:xfrm>
          <a:off x="2527379" y="1455658"/>
          <a:ext cx="2789529" cy="2789529"/>
        </a:xfrm>
        <a:prstGeom prst="circularArrow">
          <a:avLst>
            <a:gd name="adj1" fmla="val 4687"/>
            <a:gd name="adj2" fmla="val 299029"/>
            <a:gd name="adj3" fmla="val 2510492"/>
            <a:gd name="adj4" fmla="val 158735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8756D-584A-4070-ACB1-053A5F96DFE8}">
      <dsp:nvSpPr>
        <dsp:cNvPr id="0" name=""/>
        <dsp:cNvSpPr/>
      </dsp:nvSpPr>
      <dsp:spPr>
        <a:xfrm>
          <a:off x="1148818" y="918271"/>
          <a:ext cx="2026767" cy="20267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C8E4D-93AB-4D8C-98B2-8D4ECB5E1C7C}">
      <dsp:nvSpPr>
        <dsp:cNvPr id="0" name=""/>
        <dsp:cNvSpPr/>
      </dsp:nvSpPr>
      <dsp:spPr>
        <a:xfrm>
          <a:off x="1958040" y="-164649"/>
          <a:ext cx="2185263" cy="218526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22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08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5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4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7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2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coverage.info/news/content/1286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50" y="425339"/>
            <a:ext cx="9866327" cy="1646302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Global </a:t>
            </a: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Trend Impact to Nursing Profession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9342" y="5553443"/>
            <a:ext cx="7985276" cy="10968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Asst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Prof. 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Kanjana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Siricharoenwong</a:t>
            </a:r>
            <a:endParaRPr lang="en-US" b="1" dirty="0" smtClean="0">
              <a:solidFill>
                <a:schemeClr val="tx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RN</a:t>
            </a:r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., B.Ed., 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.(Nursing), MA.(Public Ad)</a:t>
            </a:r>
            <a:endParaRPr lang="th-TH" b="1" dirty="0">
              <a:solidFill>
                <a:schemeClr val="tx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D:\Users\ACER\Desktop\Issue &amp; trend\overview\ความต้องการพยบ\issue-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550" y="2503478"/>
            <a:ext cx="9649096" cy="282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33400"/>
            <a:ext cx="11068595" cy="259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 Entrepreneur / </a:t>
            </a:r>
            <a:b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Nursing Entrepreneurship</a:t>
            </a:r>
            <a:r>
              <a:rPr lang="th-TH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(พยาบาลผู้ประกอบการ)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Picture 3" descr="ผู้ปฏิบัติงานพยาบาลหญิงประชุมกับคนไข้ของเธอในสำนักงาน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9727">
            <a:off x="987225" y="2575344"/>
            <a:ext cx="4169359" cy="29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ผู้ปฏิบัติงานพยาบาลหญิงยิ้มกับสมุดบันทึกในสำนักงานที่สดใส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710" y="2307771"/>
            <a:ext cx="5050970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18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631689"/>
            <a:ext cx="10964092" cy="10969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21st century : challenge healthcare system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828801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growing aging population</a:t>
            </a: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prevalent chronic illness</a:t>
            </a: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advanced technology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higher demands for quality health care 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healthcare workforce shortages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inequities and disparities in healthcare delivery</a:t>
            </a: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COVID-19 pandemic  </a:t>
            </a:r>
          </a:p>
        </p:txBody>
      </p:sp>
    </p:spTree>
    <p:extLst>
      <p:ext uri="{BB962C8B-B14F-4D97-AF65-F5344CB8AC3E}">
        <p14:creationId xmlns:p14="http://schemas.microsoft.com/office/powerpoint/2010/main" val="321907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1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Nurses work  </a:t>
            </a:r>
          </a:p>
          <a:p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front lines of healthcare delivery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health promotion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disease prevention, treatment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rehabilitation  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safety 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high-quality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patient-centered </a:t>
            </a:r>
          </a:p>
          <a:p>
            <a:pPr>
              <a:buFontTx/>
              <a:buChar char="-"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accessible care. </a:t>
            </a:r>
          </a:p>
        </p:txBody>
      </p:sp>
      <p:pic>
        <p:nvPicPr>
          <p:cNvPr id="4" name="Picture 3" descr="พยาบาลสองคนในโรงพยาบาลสวมสครับและมาสก์หน้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05199"/>
            <a:ext cx="4983480" cy="282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5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1"/>
            <a:ext cx="845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Nursing </a:t>
            </a:r>
            <a:r>
              <a:rPr lang="en-US" sz="4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entrepreneurship an opportunity to respond to these trends, expand healthcare services and enhance health globally </a:t>
            </a:r>
          </a:p>
          <a:p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</a:t>
            </a:r>
            <a:r>
              <a:rPr lang="en-US" sz="4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Vannucci</a:t>
            </a:r>
            <a:r>
              <a:rPr lang="en-US" sz="4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Weinstein, 2017)</a:t>
            </a:r>
            <a:endParaRPr lang="th-TH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551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876800" y="2286000"/>
          <a:ext cx="579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2286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 practitioners will play an essential role in the ongoing management of COVID-19. Patient Education, Patient Care, Research.</a:t>
            </a:r>
          </a:p>
          <a:p>
            <a:endParaRPr lang="en-US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b="1" dirty="0"/>
          </a:p>
          <a:p>
            <a:endParaRPr lang="th-TH" dirty="0"/>
          </a:p>
        </p:txBody>
      </p:sp>
      <p:pic>
        <p:nvPicPr>
          <p:cNvPr id="5" name="Picture 4" descr="ผู้ปฏิบัติงานพยาบาลหญิงที่มีความมั่นใจกำลังอ่านจากอุปกรณ์แท็บเล็ตในสำนักงานของเธอ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1" y="3124200"/>
            <a:ext cx="3760165" cy="261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53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352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However, the development of this important area of </a:t>
            </a:r>
            <a:r>
              <a:rPr lang="en-US" sz="3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nursing practice and science currently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 more </a:t>
            </a:r>
            <a:r>
              <a:rPr lang="en-US" sz="3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rigorous research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 and </a:t>
            </a:r>
            <a:r>
              <a:rPr lang="en-US" sz="3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nursing curricular content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developing role for nursing </a:t>
            </a:r>
          </a:p>
        </p:txBody>
      </p:sp>
      <p:pic>
        <p:nvPicPr>
          <p:cNvPr id="4" name="Picture 3" descr="ผู้ปฏิบัติงานพยาบาลหญิงที่เป็นผู้ใหญ่ยิ้มในสำนักงานที่สดใส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0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304800"/>
            <a:ext cx="982326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Nurses are </a:t>
            </a: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drivers &amp; leaders in population health management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helping to facilitate equal access to healthcare services </a:t>
            </a:r>
          </a:p>
          <a:p>
            <a:pPr>
              <a:buFontTx/>
              <a:buChar char="-"/>
            </a:pP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well-positioned to new businesses, technology initiatives, and ways of working and thinking to support the healthcare system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</a:t>
            </a:r>
          </a:p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(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Jakobsen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et al., 2021).</a:t>
            </a:r>
            <a:endParaRPr lang="th-TH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681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48609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Innovation and Advances Scientific knowledge</a:t>
            </a:r>
            <a:endParaRPr lang="th-TH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31" y="2070463"/>
            <a:ext cx="10668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using their </a:t>
            </a:r>
            <a:r>
              <a:rPr lang="en-US" sz="36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nursing skills, knowledge and experience to start healthcare-related businesses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nurse entrepreneurs  can be empowered to take on these leadership roles. </a:t>
            </a:r>
          </a:p>
          <a:p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/>
          </a:p>
        </p:txBody>
      </p:sp>
      <p:pic>
        <p:nvPicPr>
          <p:cNvPr id="5" name="Picture 1" descr="D:\Users\ACER\Desktop\rsz_1digital-innovation-news-768x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749" y="3988526"/>
            <a:ext cx="3810000" cy="266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37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Business idea for nurse entrepreneurs</a:t>
            </a:r>
            <a:endParaRPr lang="th-TH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78934"/>
              </p:ext>
            </p:extLst>
          </p:nvPr>
        </p:nvGraphicFramePr>
        <p:xfrm>
          <a:off x="677335" y="1397000"/>
          <a:ext cx="11105362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55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Legal nurse consultant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Freelance writer or editor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Education specialist or course creator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Nurse health coach</a:t>
                      </a:r>
                      <a:endParaRPr lang="th-TH" sz="2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Hospice caregiver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Medical</a:t>
                      </a:r>
                      <a:r>
                        <a:rPr lang="en-US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billing and coding contractor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5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Wellness coach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Childbirth education or doula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Career</a:t>
                      </a:r>
                      <a:r>
                        <a:rPr lang="en-US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coach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8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Nurse blogger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Fitness nurse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Children care provider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Specialized</a:t>
                      </a:r>
                      <a:r>
                        <a:rPr lang="en-US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care provider</a:t>
                      </a:r>
                      <a:endParaRPr lang="th-TH" sz="2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Telehealth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consulting</a:t>
                      </a:r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26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โอกาสการทำงาน</a:t>
            </a:r>
            <a:r>
              <a:rPr lang="th-TH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ของพยาบาลไทยยุคใหม่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327" y="1930400"/>
            <a:ext cx="103539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เปิดเสรีการค้า การบริการ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and wellness 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ลูกค้าทั่วโลก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th-TH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ลูกค้า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ยุคใหม่ เพิ่มขึ้น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Hub</a:t>
            </a:r>
          </a:p>
          <a:p>
            <a:pPr marL="457200" indent="-457200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ICT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Digital Technology Disruption 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รู้และการใช้ความรู้อย่างมีประสิทธิภาพและชาญฉลาดจะเป็นตัวขับเคลื่อนที่สำคัญในการสร้างความเจริญก้าวหน้า (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for development)</a:t>
            </a:r>
          </a:p>
          <a:p>
            <a:pPr marL="457200" indent="-457200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COVID-19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pandemic 2019-2022 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การตั้งหลักและเตรียมความพร้อม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ความสามารถ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ของคนทำให้ยิ่งเกิดโอกาส ของการทำงาน 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ของการบริการและคุณภาพของการบริหารจัดการ</a:t>
            </a:r>
          </a:p>
          <a:p>
            <a:pPr>
              <a:buNone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Topic </a:t>
            </a:r>
            <a:endParaRPr lang="th-TH" sz="5400" b="1" dirty="0">
              <a:solidFill>
                <a:schemeClr val="tx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67570"/>
              </p:ext>
            </p:extLst>
          </p:nvPr>
        </p:nvGraphicFramePr>
        <p:xfrm>
          <a:off x="677334" y="2098766"/>
          <a:ext cx="11009569" cy="3857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9569">
                  <a:extLst>
                    <a:ext uri="{9D8B030D-6E8A-4147-A177-3AD203B41FA5}">
                      <a16:colId xmlns:a16="http://schemas.microsoft.com/office/drawing/2014/main" val="3792601510"/>
                    </a:ext>
                  </a:extLst>
                </a:gridCol>
              </a:tblGrid>
              <a:tr h="3857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Arial Rounded MT Bold" panose="020F0704030504030204" pitchFamily="34" charset="0"/>
                        </a:rPr>
                        <a:t>Global Trend Impact to Nursing Profession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4000" dirty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(</a:t>
                      </a:r>
                      <a:r>
                        <a:rPr lang="th-TH" sz="4000" dirty="0" smtClean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แนวโน้ม</a:t>
                      </a:r>
                      <a:r>
                        <a:rPr lang="th-TH" sz="4000" dirty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โลกที่ส่งผล</a:t>
                      </a:r>
                      <a:r>
                        <a:rPr lang="th-TH" sz="4000" dirty="0" smtClean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กระทบต่อวิชาชีพ</a:t>
                      </a:r>
                      <a:r>
                        <a:rPr lang="th-TH" sz="4000" dirty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การ</a:t>
                      </a:r>
                      <a:r>
                        <a:rPr lang="th-TH" sz="4000" dirty="0" smtClean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พยาบาล/ทุกสาขาอาชีพ)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4000" dirty="0" smtClean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**พยาบาลผู้ประกอบการ </a:t>
                      </a:r>
                      <a:r>
                        <a:rPr lang="en-US" sz="4000" dirty="0" smtClean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(Nurse entrepreneurs)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Arial Unicode M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4000" dirty="0" smtClean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**ประเด็น</a:t>
                      </a:r>
                      <a:r>
                        <a:rPr lang="th-TH" sz="4000" dirty="0">
                          <a:effectLst/>
                          <a:latin typeface="Arial Rounded MT Bold" panose="020F0704030504030204" pitchFamily="34" charset="0"/>
                          <a:ea typeface="Arial Unicode MS"/>
                        </a:rPr>
                        <a:t>การอภิปราย “โอกาสและความท้าทายของพยาบาลผู้ประกอบการ” </a:t>
                      </a:r>
                      <a:endParaRPr lang="en-US" sz="4000" dirty="0">
                        <a:effectLst/>
                        <a:latin typeface="Arial Rounded MT Bold" panose="020F0704030504030204" pitchFamily="34" charset="0"/>
                        <a:ea typeface="Arial Unicode MS"/>
                        <a:cs typeface="Cordia New" panose="020B0304020202020204" pitchFamily="34" charset="-34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2007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29" y="531223"/>
            <a:ext cx="113733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rial Rounded MT Bold" panose="020F0704030504030204" pitchFamily="34" charset="0"/>
              </a:rPr>
              <a:t>ผล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วิจัย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: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ความสำเร็จของพยาบาลผู้ประกอบการที่เป็นคนไทย </a:t>
            </a:r>
          </a:p>
          <a:p>
            <a:endParaRPr lang="en-US" sz="3600" b="1" dirty="0" smtClean="0">
              <a:latin typeface="Arial Rounded MT Bold" panose="020F0704030504030204" pitchFamily="34" charset="0"/>
            </a:endParaRPr>
          </a:p>
          <a:p>
            <a:r>
              <a:rPr lang="th-TH" sz="3600" b="1" dirty="0" smtClean="0">
                <a:latin typeface="Arial Rounded MT Bold" panose="020F0704030504030204" pitchFamily="34" charset="0"/>
              </a:rPr>
              <a:t>ด้านความสำเร็จ</a:t>
            </a:r>
            <a:endParaRPr lang="th-TH" sz="3600" b="1" dirty="0">
              <a:latin typeface="Arial Rounded MT Bold" panose="020F0704030504030204" pitchFamily="34" charset="0"/>
            </a:endParaRPr>
          </a:p>
          <a:p>
            <a:pPr marL="742950" indent="-742950">
              <a:buAutoNum type="arabicPeriod"/>
            </a:pPr>
            <a:r>
              <a:rPr lang="th-TH" sz="3600" b="1" dirty="0">
                <a:latin typeface="Arial Rounded MT Bold" panose="020F0704030504030204" pitchFamily="34" charset="0"/>
              </a:rPr>
              <a:t>มีคุณสมบัติของพยาบาลวิชาชีพ  เช่น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มีความ</a:t>
            </a:r>
            <a:r>
              <a:rPr lang="th-TH" sz="3600" b="1" dirty="0">
                <a:latin typeface="Arial Rounded MT Bold" panose="020F0704030504030204" pitchFamily="34" charset="0"/>
              </a:rPr>
              <a:t>ยืดหยุ่น 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มีความ</a:t>
            </a:r>
            <a:r>
              <a:rPr lang="th-TH" sz="3600" b="1" dirty="0">
                <a:latin typeface="Arial Rounded MT Bold" panose="020F0704030504030204" pitchFamily="34" charset="0"/>
              </a:rPr>
              <a:t>อิสระ 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          สร้างนวต</a:t>
            </a:r>
            <a:r>
              <a:rPr lang="th-TH" sz="3600" b="1" dirty="0">
                <a:latin typeface="Arial Rounded MT Bold" panose="020F0704030504030204" pitchFamily="34" charset="0"/>
              </a:rPr>
              <a:t>กรรม 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ทำงานเชิง</a:t>
            </a:r>
            <a:r>
              <a:rPr lang="th-TH" sz="3600" b="1" dirty="0">
                <a:latin typeface="Arial Rounded MT Bold" panose="020F0704030504030204" pitchFamily="34" charset="0"/>
              </a:rPr>
              <a:t>รุก  มั่นใจตนเอง  ความ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รับผิดชอบ</a:t>
            </a:r>
          </a:p>
          <a:p>
            <a:pPr marL="742950" indent="-742950">
              <a:buAutoNum type="arabicPeriod"/>
            </a:pPr>
            <a:r>
              <a:rPr lang="th-TH" sz="3600" b="1" dirty="0" smtClean="0">
                <a:latin typeface="Arial Rounded MT Bold" panose="020F0704030504030204" pitchFamily="34" charset="0"/>
              </a:rPr>
              <a:t>มีระบบสนับสนุน ความสามารถแสวงหาโอกาสทางธุรกิจ </a:t>
            </a:r>
          </a:p>
          <a:p>
            <a:r>
              <a:rPr lang="th-TH" sz="3600" b="1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th-TH" sz="3600" b="1" dirty="0" smtClean="0">
                <a:latin typeface="Arial Rounded MT Bold" panose="020F0704030504030204" pitchFamily="34" charset="0"/>
              </a:rPr>
              <a:t>ด้านความท้าทาย</a:t>
            </a:r>
            <a:endParaRPr lang="th-TH" sz="3600" b="1" dirty="0" smtClean="0">
              <a:latin typeface="Arial Rounded MT Bold" panose="020F0704030504030204" pitchFamily="34" charset="0"/>
            </a:endParaRP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 ความกลัว ขาดความรู้ทางธุรกิจ </a:t>
            </a:r>
            <a:r>
              <a:rPr lang="th-TH" sz="3600" b="1" dirty="0">
                <a:latin typeface="Arial Rounded MT Bold" panose="020F0704030504030204" pitchFamily="34" charset="0"/>
              </a:rPr>
              <a:t>ขาดประสบการณ์ ขาด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ทักษะ </a:t>
            </a:r>
            <a:r>
              <a:rPr lang="th-TH" sz="2400" b="1" dirty="0" smtClean="0">
                <a:latin typeface="Arial Rounded MT Bold" panose="020F0704030504030204" pitchFamily="34" charset="0"/>
              </a:rPr>
              <a:t>(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Malakoti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et al, 2023)</a:t>
            </a:r>
            <a:endParaRPr lang="th-TH" sz="2400" b="1" dirty="0">
              <a:latin typeface="Arial Rounded MT Bold" panose="020F0704030504030204" pitchFamily="34" charset="0"/>
            </a:endParaRPr>
          </a:p>
          <a:p>
            <a:r>
              <a:rPr lang="th-TH" sz="3600" b="1" dirty="0" smtClean="0">
                <a:latin typeface="Arial Rounded MT Bold" panose="020F0704030504030204" pitchFamily="34" charset="0"/>
              </a:rPr>
              <a:t> </a:t>
            </a:r>
            <a:endParaRPr lang="th-TH" sz="3600" b="1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9669" y="6017623"/>
            <a:ext cx="363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อุมาสมร, เฟื้องฟ้า และสรณ, 2566</a:t>
            </a:r>
            <a:r>
              <a:rPr lang="en-US" dirty="0" smtClean="0"/>
              <a:t>:</a:t>
            </a:r>
            <a:r>
              <a:rPr lang="th-TH" dirty="0" smtClean="0"/>
              <a:t>บทคัดย่อ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7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09303"/>
            <a:ext cx="11451771" cy="472875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สถานพยาบาลที่เปิดดำเนินการโดยวิชาชีพฯ</a:t>
            </a:r>
            <a:br>
              <a:rPr lang="th-TH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Nurse-Operated Business</a:t>
            </a:r>
            <a:b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คลินิกการพยาบาล/ผดุงครรภ์ (ทั่วไป)</a:t>
            </a:r>
            <a:b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คลินิกการพยาบาลชุมชนอบอุ่น (สปสช)</a:t>
            </a:r>
            <a:b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คลินิกการพยาบาลเฉพาะทาง</a:t>
            </a:r>
            <a:b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โรงพยาบาลการพยาบาลและการผดุงครรภ์</a:t>
            </a:r>
            <a:b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นวัตกรรมการบริการพยาบาลใหม่ๆในอนาคต อาทิ </a:t>
            </a:r>
            <a:r>
              <a:rPr lang="th-TH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ที่บ้าน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ward</a:t>
            </a:r>
            <a:r>
              <a:rPr lang="th-TH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17" y="1515291"/>
            <a:ext cx="11216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th-TH" sz="2400" b="1" dirty="0" smtClean="0">
                <a:latin typeface="Arial Rounded MT Bold" panose="020F0704030504030204" pitchFamily="34" charset="0"/>
              </a:rPr>
              <a:t>ระยะแรก คิด</a:t>
            </a:r>
            <a:r>
              <a:rPr lang="th-TH" sz="2400" b="1" dirty="0">
                <a:latin typeface="Arial Rounded MT Bold" panose="020F0704030504030204" pitchFamily="34" charset="0"/>
              </a:rPr>
              <a:t>วิเคราะห์การศึกษาข้อมูลเกี่ยวกับธุรกิจที่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สนใจ /ศึกษา</a:t>
            </a:r>
            <a:r>
              <a:rPr lang="th-TH" sz="2400" b="1" dirty="0">
                <a:latin typeface="Arial Rounded MT Bold" panose="020F0704030504030204" pitchFamily="34" charset="0"/>
              </a:rPr>
              <a:t>ดูงาน หาความรู้ด้านการ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บริหารธุรกิจ</a:t>
            </a:r>
            <a:r>
              <a:rPr lang="th-TH" sz="2400" b="1" dirty="0">
                <a:latin typeface="Arial Rounded MT Bold" panose="020F0704030504030204" pitchFamily="34" charset="0"/>
              </a:rPr>
              <a:t> 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ทำธุรกิจ</a:t>
            </a:r>
            <a:r>
              <a:rPr lang="th-TH" sz="2400" b="1" dirty="0">
                <a:latin typeface="Arial Rounded MT Bold" panose="020F0704030504030204" pitchFamily="34" charset="0"/>
              </a:rPr>
              <a:t>ประเภทใด ใครคือลูกค้า ผลิตภัณฑ์หรือบริการจะมีลักษณะอย่างไร 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หาทำเล</a:t>
            </a:r>
            <a:r>
              <a:rPr lang="th-TH" sz="2400" b="1" dirty="0">
                <a:latin typeface="Arial Rounded MT Bold" panose="020F0704030504030204" pitchFamily="34" charset="0"/>
              </a:rPr>
              <a:t>ที่ตั้งขององค์กร/กิจการ 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กำหนด</a:t>
            </a:r>
            <a:r>
              <a:rPr lang="th-TH" sz="2400" b="1" dirty="0">
                <a:latin typeface="Arial Rounded MT Bold" panose="020F0704030504030204" pitchFamily="34" charset="0"/>
              </a:rPr>
              <a:t>แผนการตลาด การวางระบบ การบริหารจัดการองค์กร การจัดหาทรัพยากรการบริหาร การผลิต รวมถึงการหาแหล่งทุนใน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การดำเนินการ </a:t>
            </a:r>
            <a:r>
              <a:rPr lang="th-TH" sz="2400" b="1" dirty="0">
                <a:latin typeface="Arial Rounded MT Bold" panose="020F0704030504030204" pitchFamily="34" charset="0"/>
              </a:rPr>
              <a:t>และการ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บริหาร   </a:t>
            </a:r>
            <a:r>
              <a:rPr lang="th-TH" sz="2400" b="1" dirty="0">
                <a:latin typeface="Arial Rounded MT Bold" panose="020F0704030504030204" pitchFamily="34" charset="0"/>
              </a:rPr>
              <a:t>แบรนด์/เครื่องหมายของสินค้า หรือบริการ </a:t>
            </a:r>
            <a:endParaRPr lang="th-TH" sz="24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AutoNum type="arabicParenR"/>
            </a:pPr>
            <a:r>
              <a:rPr lang="th-TH" sz="2400" b="1" dirty="0" smtClean="0">
                <a:latin typeface="Arial Rounded MT Bold" panose="020F0704030504030204" pitchFamily="34" charset="0"/>
              </a:rPr>
              <a:t>ระยะ</a:t>
            </a:r>
            <a:r>
              <a:rPr lang="th-TH" sz="2400" b="1" dirty="0">
                <a:latin typeface="Arial Rounded MT Bold" panose="020F0704030504030204" pitchFamily="34" charset="0"/>
              </a:rPr>
              <a:t>ที่สอง 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หา</a:t>
            </a:r>
            <a:r>
              <a:rPr lang="th-TH" sz="2400" b="1" dirty="0">
                <a:latin typeface="Arial Rounded MT Bold" panose="020F0704030504030204" pitchFamily="34" charset="0"/>
              </a:rPr>
              <a:t>แนวทางในการ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ดำรง</a:t>
            </a:r>
            <a:r>
              <a:rPr lang="th-TH" sz="2400" b="1" dirty="0">
                <a:latin typeface="Arial Rounded MT Bold" panose="020F0704030504030204" pitchFamily="34" charset="0"/>
              </a:rPr>
              <a:t>รักษาธุรกิจ ให้กิจการเจริญก้าวหน้า การบริหารองค์กร การบริหารทรัพยากรการบริหารการตลาด การรักษาความเชื่อมั่นในสินค้าหรือบริการ การใช้นวัตกรรม การตอบสนองความพึงพอใจของลูกค้า การแก้ไขปัญหา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อุปสรรค การ</a:t>
            </a:r>
            <a:r>
              <a:rPr lang="th-TH" sz="2400" b="1" dirty="0">
                <a:latin typeface="Arial Rounded MT Bold" panose="020F0704030504030204" pitchFamily="34" charset="0"/>
              </a:rPr>
              <a:t>สร้างเครือข่าย การเจรจาต่อรอง การปรับตัวต่อการเปลี่ยนแปลงของเศรษฐกิจและสังคม การประเมินผล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การดำเนินงาน </a:t>
            </a:r>
            <a:r>
              <a:rPr lang="th-TH" sz="2400" b="1" dirty="0">
                <a:latin typeface="Arial Rounded MT Bold" panose="020F0704030504030204" pitchFamily="34" charset="0"/>
              </a:rPr>
              <a:t>การควบคุมคุณภาพ และการพัฒนาอย่าง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ต่อเนื่อง</a:t>
            </a:r>
            <a:endParaRPr lang="th-TH" sz="2400" b="1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arenR"/>
            </a:pPr>
            <a:r>
              <a:rPr lang="th-TH" sz="2400" b="1" dirty="0" smtClean="0">
                <a:latin typeface="Arial Rounded MT Bold" panose="020F0704030504030204" pitchFamily="34" charset="0"/>
              </a:rPr>
              <a:t>ระยะ</a:t>
            </a:r>
            <a:r>
              <a:rPr lang="th-TH" sz="2400" b="1" dirty="0">
                <a:latin typeface="Arial Rounded MT Bold" panose="020F0704030504030204" pitchFamily="34" charset="0"/>
              </a:rPr>
              <a:t>ที่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สาม ประเมินผล</a:t>
            </a:r>
            <a:r>
              <a:rPr lang="th-TH" sz="2400" b="1" dirty="0">
                <a:latin typeface="Arial Rounded MT Bold" panose="020F0704030504030204" pitchFamily="34" charset="0"/>
              </a:rPr>
              <a:t>เพื่อการปรับปรุงการบริหารองค์กร ผลิตภัณฑ์ การบริการ การแก้ไขความผิดพลาด และ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ข้อบกพร่องโดยคำนึงถึง</a:t>
            </a:r>
            <a:r>
              <a:rPr lang="th-TH" sz="2400" b="1" dirty="0">
                <a:latin typeface="Arial Rounded MT Bold" panose="020F0704030504030204" pitchFamily="34" charset="0"/>
              </a:rPr>
              <a:t>ความพึงพอใจของลูกค้า และความยั่งยืน ของกิจการ การขยายกิจการ และการวางแผนส่งมอบธุรกิจให้ทายาท หรือผู้ที่</a:t>
            </a:r>
            <a:r>
              <a:rPr lang="th-TH" sz="2400" b="1" dirty="0" smtClean="0">
                <a:latin typeface="Arial Rounded MT Bold" panose="020F0704030504030204" pitchFamily="34" charset="0"/>
              </a:rPr>
              <a:t>ต้องการดำเนิน</a:t>
            </a:r>
            <a:r>
              <a:rPr lang="th-TH" sz="2400" b="1" dirty="0">
                <a:latin typeface="Arial Rounded MT Bold" panose="020F0704030504030204" pitchFamily="34" charset="0"/>
              </a:rPr>
              <a:t>กิจการต่อไป 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7909" y="609600"/>
            <a:ext cx="10328365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พยาบาล</a:t>
            </a:r>
            <a:r>
              <a:rPr lang="th-TH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ไทยที่ต้องการเป็นผู้ประกอบการ ที่ประสบ</a:t>
            </a:r>
            <a:r>
              <a:rPr lang="th-TH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ความสำเร็จ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8423" y="6408938"/>
            <a:ext cx="6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อุมาสมร หังสพฤกษ์1 , เฟื่องฟ้า อัมพรสถิร2 และ สรณ โภชน</a:t>
            </a:r>
            <a:r>
              <a:rPr lang="th-TH" dirty="0" smtClean="0"/>
              <a:t>จันทร์ (2566)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3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618309"/>
            <a:ext cx="115562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rial Rounded MT Bold" panose="020F0704030504030204" pitchFamily="34" charset="0"/>
              </a:rPr>
              <a:t>ผลวิจัยเชิงคุณภาพ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: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ปัจจัยนำ ปัจจัยเอื้ออำนวย การจัดการ การเผชิญปัญหาและการแก้ไขปัญหาของผู้ประกอบการพยาบาลอิสระ จำนวน 5 ราย พบว่า</a:t>
            </a:r>
          </a:p>
          <a:p>
            <a:pPr marL="742950" indent="-742950">
              <a:buAutoNum type="arabicPeriod"/>
            </a:pPr>
            <a:r>
              <a:rPr lang="th-TH" sz="3600" b="1" dirty="0" smtClean="0">
                <a:latin typeface="Arial Rounded MT Bold" panose="020F0704030504030204" pitchFamily="34" charset="0"/>
              </a:rPr>
              <a:t>ปัจจัยนำ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: </a:t>
            </a:r>
            <a:endParaRPr lang="th-TH" sz="3600" b="1" dirty="0" smtClean="0">
              <a:latin typeface="Arial Rounded MT Bold" panose="020F0704030504030204" pitchFamily="34" charset="0"/>
            </a:endParaRP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	- ด้านครอบครัวเป็นบุตรคนโต การเลี้ยงดูแบบประชาธิปไตย มีพี่น้องหลายคน ครอบครัวมีอาชีพค้าขายและฐานะยากจน ได้รับการปลูกฝังให้มุ่งมั่นในการเรียน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	- ด้านสถานศึกษา ได้รับความรู้ ทักษะ มีผลการเรียนดี เป็นตัวของตัวเอง มีความเป็นผู้นำ ชอบทำกิจกรรม ได้รับโอกาสไปศึกษาอบรมต่อในต่างประเทศ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	- สถานที่ทำงาน มีทักษะและประสบการณ์การพยาบาลเฉพาะสาขา  มีโอกาสทำงานบริหาร ได้ไปศึกษาดูงานต่างประเทศ ปัญหาองค์กรไม่มั่นคง เติบโตยาก  ระเบียบมาก  ไม่มีอิสระ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0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103" y="644434"/>
            <a:ext cx="110076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rial Rounded MT Bold" panose="020F0704030504030204" pitchFamily="34" charset="0"/>
              </a:rPr>
              <a:t>2. ปัจจัยเอื้ออำนวย  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ศักยภาพและคุณลักษณะเป็นผู้ประกอบการที่ดี  มีพื้นฐานความรู้ทางการพยาบาลที่ดีและศาสตร์อื่น (อังกฤษและเชิงธุรกิจ แหล่งทุน และช่องทางหาแหล่งทุน)  การสนับสนุนจากครอบครัว มีพี่เลี้ยง  ผู้มีอิทธิพลจากผู้อื่นในวงการเดียวกัน นโยบายรัฐบาลเปิดช่องทาง ทัศนคติที่ดีต่อวิชาชีพพยาบาล สังคมต้องการบริการสุขภาพเพิ่มขึ้น</a:t>
            </a:r>
          </a:p>
          <a:p>
            <a:r>
              <a:rPr lang="th-TH" sz="3600" b="1" dirty="0" smtClean="0">
                <a:latin typeface="Arial Rounded MT Bold" panose="020F0704030504030204" pitchFamily="34" charset="0"/>
              </a:rPr>
              <a:t>3. การจัดการ 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การวางแผน การจัดโครงสร้าง  การนำ การควบคุมและการประเมินผล  วางแผนด้านเงินทุน ทำเลที่ตั้ง บุคลากร วัสดุอุปกรณ์ การตลาด เริ่มต้นจากกิจการเล็กในครอบครัว ต่อมาขยายกิจการ ค่าตอบแทน แรงจูงใจ  การประเมินผลผู้ใต้บังคับบัญชาและความพึงพอใจของลูกค้า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644435"/>
            <a:ext cx="112863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rial Rounded MT Bold" panose="020F0704030504030204" pitchFamily="34" charset="0"/>
              </a:rPr>
              <a:t>4.</a:t>
            </a:r>
            <a:r>
              <a:rPr lang="th-TH" sz="3200" dirty="0" smtClean="0">
                <a:latin typeface="Arial Rounded MT Bold" panose="020F0704030504030204" pitchFamily="34" charset="0"/>
              </a:rPr>
              <a:t>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ปัญหาและการแก้ไข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-การขาดทุนในระยะแรก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-การจัดการด้านบุคลากรให้มีมาตรฐานและได้จำนวนบุคลากรตาม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	เกณฑ์	ที่ต้องการ อบรมภายใน ส่งไปอบรมภายนอก 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-การปฏิบัติให้ถูกต้องตามระเบียบข้อกฎหมายวิชาชีพ /การถูกปรับ</a:t>
            </a:r>
          </a:p>
          <a:p>
            <a:r>
              <a:rPr lang="th-TH" sz="3600" b="1" dirty="0">
                <a:latin typeface="Arial Rounded MT Bold" panose="020F0704030504030204" pitchFamily="34" charset="0"/>
              </a:rPr>
              <a:t>	</a:t>
            </a:r>
            <a:r>
              <a:rPr lang="th-TH" sz="3600" b="1" dirty="0" smtClean="0">
                <a:latin typeface="Arial Rounded MT Bold" panose="020F0704030504030204" pitchFamily="34" charset="0"/>
              </a:rPr>
              <a:t>-การบริหาร</a:t>
            </a:r>
            <a:r>
              <a:rPr lang="en-US" sz="3600" b="1" dirty="0" smtClean="0">
                <a:latin typeface="Arial Rounded MT Bold" panose="020F0704030504030204" pitchFamily="34" charset="0"/>
              </a:rPr>
              <a:t>**</a:t>
            </a:r>
            <a:endParaRPr lang="th-TH" sz="3600" b="1" dirty="0" smtClean="0">
              <a:latin typeface="Arial Rounded MT Bold" panose="020F0704030504030204" pitchFamily="34" charset="0"/>
            </a:endParaRPr>
          </a:p>
          <a:p>
            <a:r>
              <a:rPr lang="th-TH" sz="3600" b="1" dirty="0" smtClean="0">
                <a:latin typeface="Arial Rounded MT Bold" panose="020F0704030504030204" pitchFamily="34" charset="0"/>
              </a:rPr>
              <a:t>5. เสริมทักษะเทคโนโลยี วิเคราะห์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Big Data</a:t>
            </a:r>
          </a:p>
          <a:p>
            <a:r>
              <a:rPr lang="en-US" sz="3600" b="1" dirty="0" smtClean="0">
                <a:latin typeface="Arial Rounded MT Bold" panose="020F0704030504030204" pitchFamily="34" charset="0"/>
              </a:rPr>
              <a:t>6.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ศึกษา ในภาษาและวัฒนธรรมที่แตกต่างกันให้เข้าใจ</a:t>
            </a:r>
            <a:endParaRPr lang="en-US" sz="3600" b="1" dirty="0" smtClean="0">
              <a:latin typeface="Arial Rounded MT Bold" panose="020F0704030504030204" pitchFamily="34" charset="0"/>
            </a:endParaRPr>
          </a:p>
          <a:p>
            <a:r>
              <a:rPr lang="en-US" sz="3600" b="1" dirty="0" smtClean="0">
                <a:latin typeface="Arial Rounded MT Bold" panose="020F0704030504030204" pitchFamily="34" charset="0"/>
              </a:rPr>
              <a:t>7. </a:t>
            </a:r>
            <a:r>
              <a:rPr lang="th-TH" sz="3600" b="1" dirty="0" smtClean="0">
                <a:latin typeface="Arial Rounded MT Bold" panose="020F0704030504030204" pitchFamily="34" charset="0"/>
              </a:rPr>
              <a:t>การตระหนักถึงจริยธรรมในการเป็นผู้ประกอบการทางสุขภาพ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79" y="5722748"/>
            <a:ext cx="105809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www.thecoverage.info/news/content/1286</a:t>
            </a:r>
            <a:endParaRPr lang="th-TH" sz="1600" dirty="0" smtClean="0"/>
          </a:p>
          <a:p>
            <a:r>
              <a:rPr lang="en-US" sz="1600" dirty="0" err="1" smtClean="0"/>
              <a:t>Neergard</a:t>
            </a:r>
            <a:r>
              <a:rPr lang="en-US" sz="1600" dirty="0"/>
              <a:t> </a:t>
            </a:r>
            <a:r>
              <a:rPr lang="en-US" sz="1600" dirty="0" smtClean="0"/>
              <a:t>(2022). Nurse </a:t>
            </a:r>
            <a:r>
              <a:rPr lang="en-US" sz="1600" dirty="0" err="1" smtClean="0"/>
              <a:t>enterpreneurs</a:t>
            </a:r>
            <a:r>
              <a:rPr lang="en-US" sz="1600" dirty="0" smtClean="0"/>
              <a:t>’ ethical concerns: a qualitative </a:t>
            </a:r>
            <a:r>
              <a:rPr lang="en-US" sz="1600" dirty="0" err="1" smtClean="0"/>
              <a:t>inguiry</a:t>
            </a:r>
            <a:r>
              <a:rPr lang="en-US" sz="1600" dirty="0" smtClean="0"/>
              <a:t> of the pursuit of opportunity.</a:t>
            </a:r>
            <a:endParaRPr lang="th-TH" sz="1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5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817" y="365760"/>
            <a:ext cx="10145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How Do I Become a Nurse Entrepreneur?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1817" y="1619794"/>
            <a:ext cx="104677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1. Gain Clinical Experience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2. Find Inspiration in Your Clinical Nursing Experience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3. Consider Pursuing Relevant Certifications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4. Create a Business Plan That Allows You to Use Your Nursing Skills </a:t>
            </a:r>
            <a:r>
              <a:rPr lang="th-TH" sz="2400" b="1" dirty="0" smtClean="0">
                <a:latin typeface="Arial Rounded MT Bold" panose="020F0704030504030204" pitchFamily="34" charset="0"/>
              </a:rPr>
              <a:t>	</a:t>
            </a:r>
            <a:r>
              <a:rPr lang="en-US" sz="2400" b="1" dirty="0" smtClean="0">
                <a:latin typeface="Arial Rounded MT Bold" panose="020F0704030504030204" pitchFamily="34" charset="0"/>
              </a:rPr>
              <a:t>to </a:t>
            </a:r>
            <a:r>
              <a:rPr lang="en-US" sz="2400" b="1" dirty="0">
                <a:latin typeface="Arial Rounded MT Bold" panose="020F0704030504030204" pitchFamily="34" charset="0"/>
              </a:rPr>
              <a:t>Fill a Unique Need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5. Secure Funding for Your Business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6. Grow and Market Your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Business</a:t>
            </a:r>
            <a:endParaRPr lang="th-TH" sz="2400" b="1" dirty="0" smtClean="0">
              <a:latin typeface="Arial Rounded MT Bold" panose="020F0704030504030204" pitchFamily="34" charset="0"/>
            </a:endParaRPr>
          </a:p>
          <a:p>
            <a:r>
              <a:rPr lang="th-TH" dirty="0" smtClean="0"/>
              <a:t>    </a:t>
            </a:r>
          </a:p>
          <a:p>
            <a:r>
              <a:rPr lang="th-TH" dirty="0"/>
              <a:t> </a:t>
            </a:r>
            <a:r>
              <a:rPr lang="th-TH" dirty="0" smtClean="0"/>
              <a:t>   </a:t>
            </a:r>
            <a:r>
              <a:rPr lang="en-US" dirty="0" smtClean="0"/>
              <a:t>Some </a:t>
            </a:r>
            <a:r>
              <a:rPr lang="en-US" dirty="0"/>
              <a:t>ways to promote your business include</a:t>
            </a:r>
            <a:endParaRPr lang="th-TH" dirty="0" smtClean="0"/>
          </a:p>
          <a:p>
            <a:pPr lvl="0"/>
            <a:r>
              <a:rPr lang="en-US" dirty="0"/>
              <a:t>Social media</a:t>
            </a:r>
          </a:p>
          <a:p>
            <a:pPr lvl="0"/>
            <a:r>
              <a:rPr lang="en-US" dirty="0"/>
              <a:t>Paid advertising</a:t>
            </a:r>
          </a:p>
          <a:p>
            <a:pPr lvl="0"/>
            <a:r>
              <a:rPr lang="en-US" dirty="0"/>
              <a:t>Word of mouth</a:t>
            </a:r>
          </a:p>
          <a:p>
            <a:pPr lvl="0"/>
            <a:r>
              <a:rPr lang="en-US" dirty="0"/>
              <a:t>Blogging</a:t>
            </a:r>
          </a:p>
          <a:p>
            <a:pPr lvl="0"/>
            <a:r>
              <a:rPr lang="en-US" dirty="0"/>
              <a:t>High rankings on Google search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435" y="6269797"/>
            <a:ext cx="7471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Rebecca</a:t>
            </a:r>
            <a:r>
              <a:rPr lang="th-TH" sz="1200" b="1" dirty="0"/>
              <a:t> ,</a:t>
            </a:r>
            <a:r>
              <a:rPr lang="en-US" sz="1200" b="1" dirty="0" smtClean="0"/>
              <a:t> M</a:t>
            </a:r>
            <a:r>
              <a:rPr lang="th-TH" sz="1200" dirty="0" smtClean="0"/>
              <a:t> (</a:t>
            </a:r>
            <a:r>
              <a:rPr lang="en-US" sz="1200" dirty="0" smtClean="0"/>
              <a:t>2022</a:t>
            </a:r>
            <a:r>
              <a:rPr lang="th-TH" sz="1200" dirty="0" smtClean="0"/>
              <a:t>)</a:t>
            </a:r>
            <a:r>
              <a:rPr lang="th-TH" sz="1200" dirty="0"/>
              <a:t>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nursejournal.org/articles/steps-to-become-a-nurse-entrepreneur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8493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Users\ACER\Desktop\e136dd23ddffc6a326f5afab6b663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731" y="938348"/>
            <a:ext cx="8130746" cy="5181600"/>
          </a:xfrm>
          <a:prstGeom prst="rect">
            <a:avLst/>
          </a:prstGeom>
          <a:noFill/>
        </p:spPr>
      </p:pic>
      <p:pic>
        <p:nvPicPr>
          <p:cNvPr id="3" name="Picture 2" descr="https://drexel.edu/~/media/Images/close/Programs/SONSIEL/Rebecca%20Love.ashx?la=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451" y="938348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88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1885" y="702743"/>
            <a:ext cx="11408229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บทสรุป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	</a:t>
            </a:r>
            <a:endParaRPr lang="th-TH" sz="2000" b="1" dirty="0" smtClean="0">
              <a:latin typeface="Arial Rounded MT Bold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การเปลี่ยนแปล</a:t>
            </a:r>
            <a:r>
              <a:rPr lang="th-TH" sz="2000" b="1" dirty="0" smtClean="0"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งก้าวหน้า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ด้านวิทยาศาสตร์และเทคโนโลยี สังคม เศรษฐกิจอย่างรวดเร็ว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สถานการณ์การแพร่ของโรคระบาด ทำให้พฤติกรรมด้านสุขภาพของผู้บริโภคเปลี่ยนไป ประชาชนมีความใส่ในการดูแลสุขภาพมากขึ้น แนวโน้มการเปลี่ยนแปลงทางด้านสุขภาพที่เกิดขึ้น อย่างฉับพลัน สร้างความท้าทายให้กับพยาบาลสำหรับ การเตรียมความพร้อม เพื่อรองรับการเปลี่ยนแปลงที่ จะเกิดขึ้นในศตวรรษ ที่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21 </a:t>
            </a:r>
            <a:endParaRPr kumimoji="0" lang="th-TH" sz="2000" b="1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sz="2000" b="1" dirty="0">
              <a:latin typeface="Arial Rounded MT Bold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การเป็นพยาบาล ผู้ประกอบการและพยาบาลผู้ประกอบอาชีพอิสระ เป็นทางเลือกหนึ่งของความก้าวหน้าในวิชาชีพ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เป็นความท้าทายของพยาบาลวิชาชีพ โดยการใช้ ความรู้และทักษะทางด้านการพยาบาล ตลอดจนการ วิเคราะห์สถานการณ์การเปลี่ยนแปลงทางด้านสุขภาพ การศึกษาและการวางแผนธุรกิจตลอดจนการศึกษา ค้นคว้าการดำเนินธุรกิจให้เหมาะสมกับความรู้ ความสามารถของตนเอง สิ่งเหล่านี้ทำให้เกิดโอกาสใน การสร้างธุรกิจและการประกอบอาชีพอิสระ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ทางเลือกให้กับพยาบาลวิชาชีพในการเป็นผู้ประกอบการด้านสุขภาพต่อไป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263" y="304801"/>
            <a:ext cx="11086011" cy="613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</a:t>
            </a:r>
            <a:br>
              <a:rPr lang="en-US" sz="4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h-TH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การเปลี่ยนแปลงระดับโลกที่สำคัญ (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global 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megatrends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th-TH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ซึ่งส่งผลต่อการดำเนินชีวิตของประชาชนและประเทศชาติ ทั้งด้าน </a:t>
            </a:r>
            <a:r>
              <a:rPr lang="th-TH" sz="36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เศรษฐกิจ สังคม ธุรกิจ วัฒนธรรม ความเป็นอยู่ของคนในสังคม</a:t>
            </a:r>
            <a:r>
              <a:rPr lang="th-TH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เป็นปรากฏการณ์ที่จะเกิดขึ้นอย่างต่อเนื่องและยาวนาน</a:t>
            </a:r>
            <a:r>
              <a:rPr lang="en-US" sz="4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</a:t>
            </a:r>
          </a:p>
          <a:p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2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9" y="533400"/>
            <a:ext cx="1072896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6096000"/>
            <a:ext cx="46786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Fourth Industrial Revolution : 4IR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50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46" y="652859"/>
            <a:ext cx="11417701" cy="58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7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" y="278675"/>
            <a:ext cx="9677401" cy="1200329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rial Rounded MT Bold" panose="020F0704030504030204" pitchFamily="34" charset="0"/>
              </a:rPr>
              <a:t>ภาพอนาคตของการดูแลสุขภาพ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(Health </a:t>
            </a:r>
            <a:r>
              <a:rPr lang="en-US" sz="3600" b="1" dirty="0">
                <a:latin typeface="Arial Rounded MT Bold" panose="020F0704030504030204" pitchFamily="34" charset="0"/>
              </a:rPr>
              <a:t>Care Foresight)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78247"/>
            <a:ext cx="11342076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Arial Rounded MT Bold" panose="020F0704030504030204" pitchFamily="34" charset="0"/>
              </a:rPr>
              <a:t>1.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การเปลี่ยน </a:t>
            </a:r>
            <a:r>
              <a:rPr lang="th-TH" sz="3200" b="1" dirty="0">
                <a:latin typeface="Arial Rounded MT Bold" panose="020F0704030504030204" pitchFamily="34" charset="0"/>
              </a:rPr>
              <a:t>ด้าน โครงสร้างประชากร (</a:t>
            </a:r>
            <a:r>
              <a:rPr lang="en-US" sz="3200" b="1" dirty="0">
                <a:latin typeface="Arial Rounded MT Bold" panose="020F0704030504030204" pitchFamily="34" charset="0"/>
              </a:rPr>
              <a:t>Demographic Shift) </a:t>
            </a:r>
            <a:endParaRPr lang="th-TH" sz="3200" b="1" dirty="0" smtClean="0">
              <a:latin typeface="Arial Rounded MT Bold" panose="020F0704030504030204" pitchFamily="34" charset="0"/>
            </a:endParaRPr>
          </a:p>
          <a:p>
            <a:pPr lvl="0"/>
            <a:r>
              <a:rPr lang="th-TH" sz="3200" b="1" dirty="0" smtClean="0">
                <a:latin typeface="Arial Rounded MT Bold" panose="020F0704030504030204" pitchFamily="34" charset="0"/>
              </a:rPr>
              <a:t>ประชากรโลกเป็น </a:t>
            </a:r>
            <a:r>
              <a:rPr lang="th-TH" sz="3200" b="1" dirty="0">
                <a:latin typeface="Arial Rounded MT Bold" panose="020F0704030504030204" pitchFamily="34" charset="0"/>
              </a:rPr>
              <a:t>สังคมสูงวัยโดยสมบูรณ์ (</a:t>
            </a:r>
            <a:r>
              <a:rPr lang="en-US" sz="3200" b="1" dirty="0">
                <a:latin typeface="Arial Rounded MT Bold" panose="020F0704030504030204" pitchFamily="34" charset="0"/>
              </a:rPr>
              <a:t>Complete Aged society) 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ความก้าวหน้าการแพทย์ </a:t>
            </a:r>
            <a:r>
              <a:rPr lang="th-TH" sz="3200" b="1" dirty="0">
                <a:latin typeface="Arial Rounded MT Bold" panose="020F0704030504030204" pitchFamily="34" charset="0"/>
              </a:rPr>
              <a:t>และการสาธารณสุขที่ดี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ขึ้น</a:t>
            </a:r>
          </a:p>
          <a:p>
            <a:r>
              <a:rPr lang="en-US" sz="3200" b="1" dirty="0">
                <a:latin typeface="Arial Rounded MT Bold" panose="020F0704030504030204" pitchFamily="34" charset="0"/>
              </a:rPr>
              <a:t>2. </a:t>
            </a:r>
            <a:r>
              <a:rPr lang="th-TH" sz="3200" b="1" dirty="0">
                <a:latin typeface="Arial Rounded MT Bold" panose="020F0704030504030204" pitchFamily="34" charset="0"/>
              </a:rPr>
              <a:t>การเปลี่ยนแปลงด้านนโยบายสุขภาพ (</a:t>
            </a:r>
            <a:r>
              <a:rPr lang="en-US" sz="3200" b="1" dirty="0">
                <a:latin typeface="Arial Rounded MT Bold" panose="020F0704030504030204" pitchFamily="34" charset="0"/>
              </a:rPr>
              <a:t>Political Shift) </a:t>
            </a:r>
            <a:endParaRPr lang="th-TH" sz="3200" b="1" dirty="0">
              <a:latin typeface="Arial Rounded MT Bold" panose="020F0704030504030204" pitchFamily="34" charset="0"/>
            </a:endParaRPr>
          </a:p>
          <a:p>
            <a:r>
              <a:rPr lang="th-TH" sz="3200" b="1" dirty="0">
                <a:latin typeface="Arial Rounded MT Bold" panose="020F0704030504030204" pitchFamily="34" charset="0"/>
              </a:rPr>
              <a:t>หลักประกันสุขภาพถ้วนหน้า 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ยังคงถูก</a:t>
            </a:r>
            <a:r>
              <a:rPr lang="th-TH" sz="3200" b="1" dirty="0">
                <a:latin typeface="Arial Rounded MT Bold" panose="020F0704030504030204" pitchFamily="34" charset="0"/>
              </a:rPr>
              <a:t>นำมาใช้ในหลาย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ประเทศที่องค์</a:t>
            </a:r>
            <a:r>
              <a:rPr lang="th-TH" sz="3200" b="1" dirty="0">
                <a:latin typeface="Arial Rounded MT Bold" panose="020F0704030504030204" pitchFamily="34" charset="0"/>
              </a:rPr>
              <a:t>การอนามัยโลก (</a:t>
            </a:r>
            <a:r>
              <a:rPr lang="en-US" sz="3200" b="1" dirty="0">
                <a:latin typeface="Arial Rounded MT Bold" panose="020F0704030504030204" pitchFamily="34" charset="0"/>
              </a:rPr>
              <a:t>WHO) 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เป็น</a:t>
            </a:r>
            <a:r>
              <a:rPr lang="th-TH" sz="3200" b="1" dirty="0">
                <a:latin typeface="Arial Rounded MT Bold" panose="020F0704030504030204" pitchFamily="34" charset="0"/>
              </a:rPr>
              <a:t>ระบบที่ให้การดูแลสุขภาพประชาชนโดย ไม่ต้องลำบากทางการเงิน 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แม้สถานการณ์</a:t>
            </a:r>
            <a:r>
              <a:rPr lang="th-TH" sz="3200" b="1" dirty="0">
                <a:latin typeface="Arial Rounded MT Bold" panose="020F0704030504030204" pitchFamily="34" charset="0"/>
              </a:rPr>
              <a:t>การระบาด ของโรคโคโรน่าไวรัส </a:t>
            </a:r>
            <a:r>
              <a:rPr lang="en-US" sz="3200" b="1" dirty="0">
                <a:latin typeface="Arial Rounded MT Bold" panose="020F0704030504030204" pitchFamily="34" charset="0"/>
              </a:rPr>
              <a:t>2019 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เกิดขึ้น</a:t>
            </a:r>
            <a:r>
              <a:rPr lang="th-TH" sz="3200" b="1" dirty="0">
                <a:latin typeface="Arial Rounded MT Bold" panose="020F0704030504030204" pitchFamily="34" charset="0"/>
              </a:rPr>
              <a:t>ทั่วโลกเป็น สถานการณ์</a:t>
            </a:r>
            <a:r>
              <a:rPr lang="th-TH" sz="3200" b="1" dirty="0" smtClean="0">
                <a:latin typeface="Arial Rounded MT Bold" panose="020F0704030504030204" pitchFamily="34" charset="0"/>
              </a:rPr>
              <a:t>ที่ฉับพลัน</a:t>
            </a:r>
            <a:r>
              <a:rPr lang="th-TH" sz="3200" b="1" dirty="0">
                <a:latin typeface="Arial Rounded MT Bold" panose="020F0704030504030204" pitchFamily="34" charset="0"/>
              </a:rPr>
              <a:t>ด้าน สาธารณสุข ระบบการดูแล</a:t>
            </a:r>
            <a:endParaRPr lang="en-US" sz="3200" b="1" dirty="0">
              <a:latin typeface="Arial Rounded MT Bold" panose="020F0704030504030204" pitchFamily="34" charset="0"/>
            </a:endParaRPr>
          </a:p>
          <a:p>
            <a:pPr lvl="0"/>
            <a:endParaRPr lang="en-US" sz="3200" b="1" dirty="0">
              <a:latin typeface="Arial Rounded MT Bold" panose="020F0704030504030204" pitchFamily="34" charset="0"/>
            </a:endParaRPr>
          </a:p>
          <a:p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452846"/>
            <a:ext cx="11678194" cy="60176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3. 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itchFamily="34" charset="0"/>
              </a:rPr>
              <a:t>อุตสาหกรรมระดับโลกและกระบวนการ ก ล า ย เป็ น สิ น ค้ า (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Globalised industries &amp; </a:t>
            </a:r>
            <a:r>
              <a:rPr lang="en-US" sz="3200" b="1" dirty="0" err="1" smtClean="0">
                <a:solidFill>
                  <a:schemeClr val="tx1"/>
                </a:solidFill>
                <a:latin typeface="Arial Rounded MT Bold" pitchFamily="34" charset="0"/>
              </a:rPr>
              <a:t>Commodification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itchFamily="34" charset="0"/>
              </a:rPr>
              <a:t>อุตสาหกรรมระดับโลกมีการลงทุนด้านการวิจัยและพัฒนา(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R&amp;D) 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itchFamily="34" charset="0"/>
              </a:rPr>
              <a:t>สูง </a:t>
            </a:r>
            <a:endParaRPr lang="en-US" sz="32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4. </a:t>
            </a:r>
            <a:r>
              <a:rPr lang="th-TH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การเปลี่ยนแปลงด้านวิทยาศาสตร์ และ เท ค โน โล ยี (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Science and Technology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Shift)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ความก้าวหน้าด้านวิทยาศาสตร์</a:t>
            </a:r>
            <a:r>
              <a:rPr lang="th-TH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-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เทคโนโลยีทุก</a:t>
            </a:r>
            <a:r>
              <a:rPr lang="th-TH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ด้านอย่างรวดเร็ว 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เช่น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Biomedical engineering, Genetic engineering, Open health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(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การนำเทคโนโลยีหลายสาขามาดูแล</a:t>
            </a:r>
            <a:r>
              <a:rPr lang="th-TH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สุขภาพ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)</a:t>
            </a:r>
            <a:r>
              <a:rPr lang="th-TH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เช่น  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Electronic Health Record 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(ระบบ</a:t>
            </a:r>
            <a:r>
              <a:rPr lang="th-TH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การบันทึกข้อมูลสุขภาพ</a:t>
            </a:r>
            <a:r>
              <a:rPr lang="th-TH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อิเล็กทรอนิกส์) </a:t>
            </a:r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th-TH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42533" y="729762"/>
            <a:ext cx="1059632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วิชาชีพพยาบาล</a:t>
            </a:r>
            <a:r>
              <a:rPr lang="th-TH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สู่การเป็น</a:t>
            </a:r>
            <a:r>
              <a:rPr lang="th-TH" sz="6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ผู้ประกอบการ</a:t>
            </a:r>
            <a:endParaRPr lang="en-US" sz="6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187" y="1933303"/>
            <a:ext cx="106505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Entrepreneurship = “</a:t>
            </a:r>
            <a:r>
              <a:rPr lang="en-US" sz="4400" b="1" dirty="0" err="1" smtClean="0"/>
              <a:t>enterprendre</a:t>
            </a:r>
            <a:r>
              <a:rPr lang="en-US" sz="4400" b="1" dirty="0" smtClean="0"/>
              <a:t>”  French word </a:t>
            </a:r>
            <a:r>
              <a:rPr lang="th-TH" sz="4400" b="1" dirty="0" smtClean="0"/>
              <a:t>   </a:t>
            </a:r>
            <a:r>
              <a:rPr lang="en-US" sz="4400" b="1" dirty="0" smtClean="0"/>
              <a:t>“to undertake” </a:t>
            </a:r>
            <a:endParaRPr lang="th-TH" sz="4400" b="1" dirty="0" smtClean="0"/>
          </a:p>
          <a:p>
            <a:r>
              <a:rPr lang="en-US" sz="4400" b="1" dirty="0" smtClean="0"/>
              <a:t>(</a:t>
            </a:r>
            <a:r>
              <a:rPr lang="en-US" sz="4400" b="1" dirty="0" err="1" smtClean="0"/>
              <a:t>Guo</a:t>
            </a:r>
            <a:r>
              <a:rPr lang="en-US" sz="4400" b="1" dirty="0"/>
              <a:t> &amp;</a:t>
            </a:r>
            <a:r>
              <a:rPr lang="en-US" sz="4400" b="1" dirty="0" smtClean="0"/>
              <a:t> Kristian,1848) </a:t>
            </a:r>
          </a:p>
          <a:p>
            <a:endParaRPr lang="th-TH" sz="4400" dirty="0">
              <a:latin typeface="Arial Rounded MT Bold" panose="020F0704030504030204" pitchFamily="34" charset="0"/>
            </a:endParaRPr>
          </a:p>
          <a:p>
            <a:r>
              <a:rPr lang="th-TH" sz="3200" dirty="0" smtClean="0">
                <a:latin typeface="Arial Rounded MT Bold" panose="020F0704030504030204" pitchFamily="34" charset="0"/>
              </a:rPr>
              <a:t>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5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 Entrepreneur (EN)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371601"/>
            <a:ext cx="10012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nurse entrepreneur is defined by the International Council of Nurses (ICN) as </a:t>
            </a: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proprietor of a business that offers nursing services of a direct care, educational, research, administrative, or consultative nature” </a:t>
            </a:r>
          </a:p>
          <a:p>
            <a:endParaRPr lang="en-US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(Sanders &amp; </a:t>
            </a:r>
            <a:r>
              <a:rPr lang="en-US" sz="3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Kingma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600" dirty="0" smtClean="0">
                <a:latin typeface="Arial Rounded MT Bold" panose="020F0704030504030204" pitchFamily="34" charset="0"/>
              </a:rPr>
              <a:t>2003</a:t>
            </a:r>
            <a:r>
              <a:rPr lang="th-TH" sz="3600" dirty="0" smtClean="0">
                <a:latin typeface="Arial Rounded MT Bold" panose="020F0704030504030204" pitchFamily="34" charset="0"/>
              </a:rPr>
              <a:t>,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2012)</a:t>
            </a:r>
            <a:endParaRPr lang="th-TH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503" y="5704114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ICN (International Council of Nurses) </a:t>
            </a:r>
            <a:r>
              <a:rPr lang="th-TH" dirty="0"/>
              <a:t>สภาการพยาบาลนานาชาติ/ ระหว่างประเทศ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048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1198</TotalTime>
  <Words>934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Algerian</vt:lpstr>
      <vt:lpstr>Angsana New</vt:lpstr>
      <vt:lpstr>Arial</vt:lpstr>
      <vt:lpstr>Arial Rounded MT Bold</vt:lpstr>
      <vt:lpstr>Arial Unicode MS</vt:lpstr>
      <vt:lpstr>Cordia New</vt:lpstr>
      <vt:lpstr>IrisUPC</vt:lpstr>
      <vt:lpstr>Tahoma</vt:lpstr>
      <vt:lpstr>Times New Roman</vt:lpstr>
      <vt:lpstr>Trebuchet MS</vt:lpstr>
      <vt:lpstr>Wingdings 3</vt:lpstr>
      <vt:lpstr>Facet</vt:lpstr>
      <vt:lpstr>  Global Trend Impact to Nursing Profession 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Nurse Entrepreneur (EN)</vt:lpstr>
      <vt:lpstr>Nurse Entrepreneur /  Nursing Entrepreneurship (พยาบาลผู้ประกอบการ)</vt:lpstr>
      <vt:lpstr>In the 21st century : challenge healthcare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and Advances Scientific knowledge</vt:lpstr>
      <vt:lpstr>Business idea for nurse entrepreneurs</vt:lpstr>
      <vt:lpstr>โอกาสการทำงานของพยาบาลไทยยุคใหม่ </vt:lpstr>
      <vt:lpstr>PowerPoint Presentation</vt:lpstr>
      <vt:lpstr>สถานพยาบาลที่เปิดดำเนินการโดยวิชาชีพฯ Types of Nurse-Operated Business   1. คลินิกการพยาบาล/ผดุงครรภ์ (ทั่วไป) 2. คลินิกการพยาบาลชุมชนอบอุ่น (สปสช) 3. คลินิกการพยาบาลเฉพาะทาง 4. โรงพยาบาลการพยาบาลและการผดุงครรภ์ 5. นวัตกรรมการบริการพยาบาลใหม่ๆในอนาคต อาทิ บริการที่บ้าน home ward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78</cp:revision>
  <dcterms:created xsi:type="dcterms:W3CDTF">2024-03-12T07:07:29Z</dcterms:created>
  <dcterms:modified xsi:type="dcterms:W3CDTF">2024-11-13T10:43:55Z</dcterms:modified>
</cp:coreProperties>
</file>