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40" r:id="rId3"/>
    <p:sldId id="341" r:id="rId4"/>
    <p:sldId id="342" r:id="rId5"/>
    <p:sldId id="345" r:id="rId6"/>
    <p:sldId id="257" r:id="rId7"/>
    <p:sldId id="258" r:id="rId8"/>
    <p:sldId id="259" r:id="rId9"/>
    <p:sldId id="261" r:id="rId10"/>
    <p:sldId id="262" r:id="rId11"/>
    <p:sldId id="263" r:id="rId12"/>
    <p:sldId id="264" r:id="rId13"/>
    <p:sldId id="265" r:id="rId14"/>
    <p:sldId id="266" r:id="rId15"/>
    <p:sldId id="267" r:id="rId16"/>
    <p:sldId id="268" r:id="rId17"/>
    <p:sldId id="269" r:id="rId18"/>
    <p:sldId id="270" r:id="rId19"/>
    <p:sldId id="272" r:id="rId20"/>
    <p:sldId id="273" r:id="rId21"/>
    <p:sldId id="274" r:id="rId22"/>
    <p:sldId id="346" r:id="rId23"/>
    <p:sldId id="348" r:id="rId24"/>
    <p:sldId id="349" r:id="rId25"/>
    <p:sldId id="350" r:id="rId26"/>
    <p:sldId id="351" r:id="rId27"/>
    <p:sldId id="352" r:id="rId28"/>
    <p:sldId id="353" r:id="rId29"/>
    <p:sldId id="354" r:id="rId30"/>
    <p:sldId id="355" r:id="rId31"/>
    <p:sldId id="356" r:id="rId32"/>
    <p:sldId id="357" r:id="rId33"/>
    <p:sldId id="358" r:id="rId34"/>
    <p:sldId id="360" r:id="rId35"/>
    <p:sldId id="359" r:id="rId36"/>
    <p:sldId id="361" r:id="rId37"/>
    <p:sldId id="275" r:id="rId38"/>
    <p:sldId id="276" r:id="rId39"/>
    <p:sldId id="277" r:id="rId40"/>
    <p:sldId id="278" r:id="rId41"/>
    <p:sldId id="279" r:id="rId42"/>
    <p:sldId id="280" r:id="rId43"/>
    <p:sldId id="281" r:id="rId44"/>
    <p:sldId id="282" r:id="rId45"/>
    <p:sldId id="283" r:id="rId46"/>
    <p:sldId id="284" r:id="rId47"/>
    <p:sldId id="285" r:id="rId48"/>
    <p:sldId id="286" r:id="rId49"/>
    <p:sldId id="287" r:id="rId50"/>
    <p:sldId id="288" r:id="rId51"/>
    <p:sldId id="289" r:id="rId52"/>
    <p:sldId id="290" r:id="rId53"/>
    <p:sldId id="291" r:id="rId54"/>
    <p:sldId id="292" r:id="rId55"/>
    <p:sldId id="293" r:id="rId56"/>
    <p:sldId id="294" r:id="rId57"/>
    <p:sldId id="295" r:id="rId58"/>
    <p:sldId id="296" r:id="rId59"/>
    <p:sldId id="297" r:id="rId60"/>
    <p:sldId id="298" r:id="rId61"/>
    <p:sldId id="299" r:id="rId62"/>
    <p:sldId id="300" r:id="rId63"/>
    <p:sldId id="301" r:id="rId64"/>
    <p:sldId id="302" r:id="rId65"/>
    <p:sldId id="303" r:id="rId66"/>
    <p:sldId id="304" r:id="rId67"/>
    <p:sldId id="305" r:id="rId68"/>
    <p:sldId id="306" r:id="rId69"/>
    <p:sldId id="307" r:id="rId70"/>
    <p:sldId id="308" r:id="rId71"/>
    <p:sldId id="309" r:id="rId72"/>
    <p:sldId id="310" r:id="rId73"/>
    <p:sldId id="311" r:id="rId74"/>
    <p:sldId id="312" r:id="rId75"/>
    <p:sldId id="313" r:id="rId76"/>
    <p:sldId id="314" r:id="rId77"/>
    <p:sldId id="344" r:id="rId78"/>
    <p:sldId id="315" r:id="rId79"/>
    <p:sldId id="316" r:id="rId80"/>
    <p:sldId id="317" r:id="rId81"/>
    <p:sldId id="318" r:id="rId82"/>
    <p:sldId id="319" r:id="rId83"/>
    <p:sldId id="320" r:id="rId84"/>
    <p:sldId id="321" r:id="rId85"/>
    <p:sldId id="322" r:id="rId86"/>
    <p:sldId id="323" r:id="rId87"/>
    <p:sldId id="339" r:id="rId88"/>
    <p:sldId id="325" r:id="rId89"/>
    <p:sldId id="326" r:id="rId90"/>
    <p:sldId id="327" r:id="rId91"/>
    <p:sldId id="328" r:id="rId92"/>
    <p:sldId id="329" r:id="rId93"/>
    <p:sldId id="330" r:id="rId94"/>
    <p:sldId id="331" r:id="rId95"/>
    <p:sldId id="332" r:id="rId96"/>
    <p:sldId id="333" r:id="rId97"/>
    <p:sldId id="334" r:id="rId98"/>
    <p:sldId id="338" r:id="rId99"/>
    <p:sldId id="343" r:id="rId100"/>
  </p:sldIdLst>
  <p:sldSz cx="9144000" cy="6858000" type="screen4x3"/>
  <p:notesSz cx="6858000" cy="9144000"/>
  <p:defaultText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สไตล์สีปานกลาง 2 - เน้น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11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spTree>
      <p:nvGrpSpPr>
        <p:cNvPr id="1" name=""/>
        <p:cNvGrpSpPr/>
        <p:nvPr/>
      </p:nvGrpSpPr>
      <p:grpSpPr>
        <a:xfrm>
          <a:off x="0" y="0"/>
          <a:ext cx="0" cy="0"/>
          <a:chOff x="0" y="0"/>
          <a:chExt cx="0" cy="0"/>
        </a:xfrm>
      </p:grpSpPr>
      <p:sp>
        <p:nvSpPr>
          <p:cNvPr id="2" name="ชื่อเรื่อง 1"/>
          <p:cNvSpPr>
            <a:spLocks noGrp="1"/>
          </p:cNvSpPr>
          <p:nvPr>
            <p:ph type="ctrTitle"/>
          </p:nvPr>
        </p:nvSpPr>
        <p:spPr>
          <a:xfrm>
            <a:off x="685800" y="2130425"/>
            <a:ext cx="7772400" cy="1470025"/>
          </a:xfrm>
        </p:spPr>
        <p:txBody>
          <a:bodyPr/>
          <a:lstStyle/>
          <a:p>
            <a:r>
              <a:rPr lang="th-TH"/>
              <a:t>คลิกเพื่อแก้ไขลักษณะชื่อเรื่องต้นแบบ</a:t>
            </a:r>
          </a:p>
        </p:txBody>
      </p:sp>
      <p:sp>
        <p:nvSpPr>
          <p:cNvPr id="3" name="ชื่อเรื่องรอง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h-TH"/>
              <a:t>คลิกเพื่อแก้ไขลักษณะชื่อเรื่องรองต้นแบบ</a:t>
            </a:r>
          </a:p>
        </p:txBody>
      </p:sp>
      <p:sp>
        <p:nvSpPr>
          <p:cNvPr id="4" name="ตัวยึดวันที่ 3"/>
          <p:cNvSpPr>
            <a:spLocks noGrp="1"/>
          </p:cNvSpPr>
          <p:nvPr>
            <p:ph type="dt" sz="half" idx="10"/>
          </p:nvPr>
        </p:nvSpPr>
        <p:spPr/>
        <p:txBody>
          <a:bodyPr/>
          <a:lstStyle/>
          <a:p>
            <a:fld id="{BF0618AD-76B5-46E9-A7D6-CD826EB0A945}" type="datetimeFigureOut">
              <a:rPr lang="th-TH" smtClean="0"/>
              <a:pPr/>
              <a:t>07/12/65</a:t>
            </a:fld>
            <a:endParaRPr lang="th-TH"/>
          </a:p>
        </p:txBody>
      </p:sp>
      <p:sp>
        <p:nvSpPr>
          <p:cNvPr id="5" name="ตัวยึดท้ายกระดาษ 4"/>
          <p:cNvSpPr>
            <a:spLocks noGrp="1"/>
          </p:cNvSpPr>
          <p:nvPr>
            <p:ph type="ftr" sz="quarter" idx="11"/>
          </p:nvPr>
        </p:nvSpPr>
        <p:spPr/>
        <p:txBody>
          <a:bodyPr/>
          <a:lstStyle/>
          <a:p>
            <a:endParaRPr lang="th-TH"/>
          </a:p>
        </p:txBody>
      </p:sp>
      <p:sp>
        <p:nvSpPr>
          <p:cNvPr id="6" name="ตัวยึดหมายเลขภาพนิ่ง 5"/>
          <p:cNvSpPr>
            <a:spLocks noGrp="1"/>
          </p:cNvSpPr>
          <p:nvPr>
            <p:ph type="sldNum" sz="quarter" idx="12"/>
          </p:nvPr>
        </p:nvSpPr>
        <p:spPr/>
        <p:txBody>
          <a:bodyPr/>
          <a:lstStyle/>
          <a:p>
            <a:fld id="{023A91F9-9935-4F41-B80B-44F79F9BC67F}" type="slidenum">
              <a:rPr lang="th-TH" smtClean="0"/>
              <a:pPr/>
              <a:t>‹#›</a:t>
            </a:fld>
            <a:endParaRPr lang="th-TH"/>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ชื่อเรื่องและข้อความแนวตั้ง">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a:t>คลิกเพื่อแก้ไขลักษณะชื่อเรื่องต้นแบบ</a:t>
            </a:r>
          </a:p>
        </p:txBody>
      </p:sp>
      <p:sp>
        <p:nvSpPr>
          <p:cNvPr id="3" name="ตัวยึดข้อความแนวตั้ง 2"/>
          <p:cNvSpPr>
            <a:spLocks noGrp="1"/>
          </p:cNvSpPr>
          <p:nvPr>
            <p:ph type="body" orient="vert" idx="1"/>
          </p:nvPr>
        </p:nvSpPr>
        <p:spPr/>
        <p:txBody>
          <a:bodyPr vert="eaVert"/>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ยึดวันที่ 3"/>
          <p:cNvSpPr>
            <a:spLocks noGrp="1"/>
          </p:cNvSpPr>
          <p:nvPr>
            <p:ph type="dt" sz="half" idx="10"/>
          </p:nvPr>
        </p:nvSpPr>
        <p:spPr/>
        <p:txBody>
          <a:bodyPr/>
          <a:lstStyle/>
          <a:p>
            <a:fld id="{BF0618AD-76B5-46E9-A7D6-CD826EB0A945}" type="datetimeFigureOut">
              <a:rPr lang="th-TH" smtClean="0"/>
              <a:pPr/>
              <a:t>07/12/65</a:t>
            </a:fld>
            <a:endParaRPr lang="th-TH"/>
          </a:p>
        </p:txBody>
      </p:sp>
      <p:sp>
        <p:nvSpPr>
          <p:cNvPr id="5" name="ตัวยึดท้ายกระดาษ 4"/>
          <p:cNvSpPr>
            <a:spLocks noGrp="1"/>
          </p:cNvSpPr>
          <p:nvPr>
            <p:ph type="ftr" sz="quarter" idx="11"/>
          </p:nvPr>
        </p:nvSpPr>
        <p:spPr/>
        <p:txBody>
          <a:bodyPr/>
          <a:lstStyle/>
          <a:p>
            <a:endParaRPr lang="th-TH"/>
          </a:p>
        </p:txBody>
      </p:sp>
      <p:sp>
        <p:nvSpPr>
          <p:cNvPr id="6" name="ตัวยึดหมายเลขภาพนิ่ง 5"/>
          <p:cNvSpPr>
            <a:spLocks noGrp="1"/>
          </p:cNvSpPr>
          <p:nvPr>
            <p:ph type="sldNum" sz="quarter" idx="12"/>
          </p:nvPr>
        </p:nvSpPr>
        <p:spPr/>
        <p:txBody>
          <a:bodyPr/>
          <a:lstStyle/>
          <a:p>
            <a:fld id="{023A91F9-9935-4F41-B80B-44F79F9BC67F}" type="slidenum">
              <a:rPr lang="th-TH" smtClean="0"/>
              <a:pPr/>
              <a:t>‹#›</a:t>
            </a:fld>
            <a:endParaRPr lang="th-TH"/>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ข้อความและชื่อเรื่องแนวตั้ง">
    <p:spTree>
      <p:nvGrpSpPr>
        <p:cNvPr id="1" name=""/>
        <p:cNvGrpSpPr/>
        <p:nvPr/>
      </p:nvGrpSpPr>
      <p:grpSpPr>
        <a:xfrm>
          <a:off x="0" y="0"/>
          <a:ext cx="0" cy="0"/>
          <a:chOff x="0" y="0"/>
          <a:chExt cx="0" cy="0"/>
        </a:xfrm>
      </p:grpSpPr>
      <p:sp>
        <p:nvSpPr>
          <p:cNvPr id="2" name="ชื่อเรื่องแนวตั้ง 1"/>
          <p:cNvSpPr>
            <a:spLocks noGrp="1"/>
          </p:cNvSpPr>
          <p:nvPr>
            <p:ph type="title" orient="vert"/>
          </p:nvPr>
        </p:nvSpPr>
        <p:spPr>
          <a:xfrm>
            <a:off x="6629400" y="274638"/>
            <a:ext cx="2057400" cy="5851525"/>
          </a:xfrm>
        </p:spPr>
        <p:txBody>
          <a:bodyPr vert="eaVert"/>
          <a:lstStyle/>
          <a:p>
            <a:r>
              <a:rPr lang="th-TH"/>
              <a:t>คลิกเพื่อแก้ไขลักษณะชื่อเรื่องต้นแบบ</a:t>
            </a:r>
          </a:p>
        </p:txBody>
      </p:sp>
      <p:sp>
        <p:nvSpPr>
          <p:cNvPr id="3" name="ตัวยึดข้อความแนวตั้ง 2"/>
          <p:cNvSpPr>
            <a:spLocks noGrp="1"/>
          </p:cNvSpPr>
          <p:nvPr>
            <p:ph type="body" orient="vert" idx="1"/>
          </p:nvPr>
        </p:nvSpPr>
        <p:spPr>
          <a:xfrm>
            <a:off x="457200" y="274638"/>
            <a:ext cx="6019800" cy="5851525"/>
          </a:xfrm>
        </p:spPr>
        <p:txBody>
          <a:bodyPr vert="eaVert"/>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ยึดวันที่ 3"/>
          <p:cNvSpPr>
            <a:spLocks noGrp="1"/>
          </p:cNvSpPr>
          <p:nvPr>
            <p:ph type="dt" sz="half" idx="10"/>
          </p:nvPr>
        </p:nvSpPr>
        <p:spPr/>
        <p:txBody>
          <a:bodyPr/>
          <a:lstStyle/>
          <a:p>
            <a:fld id="{BF0618AD-76B5-46E9-A7D6-CD826EB0A945}" type="datetimeFigureOut">
              <a:rPr lang="th-TH" smtClean="0"/>
              <a:pPr/>
              <a:t>07/12/65</a:t>
            </a:fld>
            <a:endParaRPr lang="th-TH"/>
          </a:p>
        </p:txBody>
      </p:sp>
      <p:sp>
        <p:nvSpPr>
          <p:cNvPr id="5" name="ตัวยึดท้ายกระดาษ 4"/>
          <p:cNvSpPr>
            <a:spLocks noGrp="1"/>
          </p:cNvSpPr>
          <p:nvPr>
            <p:ph type="ftr" sz="quarter" idx="11"/>
          </p:nvPr>
        </p:nvSpPr>
        <p:spPr/>
        <p:txBody>
          <a:bodyPr/>
          <a:lstStyle/>
          <a:p>
            <a:endParaRPr lang="th-TH"/>
          </a:p>
        </p:txBody>
      </p:sp>
      <p:sp>
        <p:nvSpPr>
          <p:cNvPr id="6" name="ตัวยึดหมายเลขภาพนิ่ง 5"/>
          <p:cNvSpPr>
            <a:spLocks noGrp="1"/>
          </p:cNvSpPr>
          <p:nvPr>
            <p:ph type="sldNum" sz="quarter" idx="12"/>
          </p:nvPr>
        </p:nvSpPr>
        <p:spPr/>
        <p:txBody>
          <a:bodyPr/>
          <a:lstStyle/>
          <a:p>
            <a:fld id="{023A91F9-9935-4F41-B80B-44F79F9BC67F}" type="slidenum">
              <a:rPr lang="th-TH" smtClean="0"/>
              <a:pPr/>
              <a:t>‹#›</a:t>
            </a:fld>
            <a:endParaRPr lang="th-TH"/>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a:t>คลิกเพื่อแก้ไขลักษณะชื่อเรื่องต้นแบบ</a:t>
            </a:r>
          </a:p>
        </p:txBody>
      </p:sp>
      <p:sp>
        <p:nvSpPr>
          <p:cNvPr id="3" name="ตัวยึดเนื้อหา 2"/>
          <p:cNvSpPr>
            <a:spLocks noGrp="1"/>
          </p:cNvSpPr>
          <p:nvPr>
            <p:ph idx="1"/>
          </p:nvPr>
        </p:nvSpPr>
        <p:spPr/>
        <p:txBody>
          <a:body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ยึดวันที่ 3"/>
          <p:cNvSpPr>
            <a:spLocks noGrp="1"/>
          </p:cNvSpPr>
          <p:nvPr>
            <p:ph type="dt" sz="half" idx="10"/>
          </p:nvPr>
        </p:nvSpPr>
        <p:spPr/>
        <p:txBody>
          <a:bodyPr/>
          <a:lstStyle/>
          <a:p>
            <a:fld id="{BF0618AD-76B5-46E9-A7D6-CD826EB0A945}" type="datetimeFigureOut">
              <a:rPr lang="th-TH" smtClean="0"/>
              <a:pPr/>
              <a:t>07/12/65</a:t>
            </a:fld>
            <a:endParaRPr lang="th-TH"/>
          </a:p>
        </p:txBody>
      </p:sp>
      <p:sp>
        <p:nvSpPr>
          <p:cNvPr id="5" name="ตัวยึดท้ายกระดาษ 4"/>
          <p:cNvSpPr>
            <a:spLocks noGrp="1"/>
          </p:cNvSpPr>
          <p:nvPr>
            <p:ph type="ftr" sz="quarter" idx="11"/>
          </p:nvPr>
        </p:nvSpPr>
        <p:spPr/>
        <p:txBody>
          <a:bodyPr/>
          <a:lstStyle/>
          <a:p>
            <a:endParaRPr lang="th-TH"/>
          </a:p>
        </p:txBody>
      </p:sp>
      <p:sp>
        <p:nvSpPr>
          <p:cNvPr id="6" name="ตัวยึดหมายเลขภาพนิ่ง 5"/>
          <p:cNvSpPr>
            <a:spLocks noGrp="1"/>
          </p:cNvSpPr>
          <p:nvPr>
            <p:ph type="sldNum" sz="quarter" idx="12"/>
          </p:nvPr>
        </p:nvSpPr>
        <p:spPr/>
        <p:txBody>
          <a:bodyPr/>
          <a:lstStyle/>
          <a:p>
            <a:fld id="{023A91F9-9935-4F41-B80B-44F79F9BC67F}" type="slidenum">
              <a:rPr lang="th-TH" smtClean="0"/>
              <a:pPr/>
              <a:t>‹#›</a:t>
            </a:fld>
            <a:endParaRPr lang="th-TH"/>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722313" y="4406900"/>
            <a:ext cx="7772400" cy="1362075"/>
          </a:xfrm>
        </p:spPr>
        <p:txBody>
          <a:bodyPr anchor="t"/>
          <a:lstStyle>
            <a:lvl1pPr algn="l">
              <a:defRPr sz="4000" b="1" cap="all"/>
            </a:lvl1pPr>
          </a:lstStyle>
          <a:p>
            <a:r>
              <a:rPr lang="th-TH"/>
              <a:t>คลิกเพื่อแก้ไขลักษณะชื่อเรื่องต้นแบบ</a:t>
            </a:r>
          </a:p>
        </p:txBody>
      </p:sp>
      <p:sp>
        <p:nvSpPr>
          <p:cNvPr id="3" name="ตัวยึดข้อความ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h-TH"/>
              <a:t>คลิกเพื่อแก้ไขลักษณะของข้อความต้นแบบ</a:t>
            </a:r>
          </a:p>
        </p:txBody>
      </p:sp>
      <p:sp>
        <p:nvSpPr>
          <p:cNvPr id="4" name="ตัวยึดวันที่ 3"/>
          <p:cNvSpPr>
            <a:spLocks noGrp="1"/>
          </p:cNvSpPr>
          <p:nvPr>
            <p:ph type="dt" sz="half" idx="10"/>
          </p:nvPr>
        </p:nvSpPr>
        <p:spPr/>
        <p:txBody>
          <a:bodyPr/>
          <a:lstStyle/>
          <a:p>
            <a:fld id="{BF0618AD-76B5-46E9-A7D6-CD826EB0A945}" type="datetimeFigureOut">
              <a:rPr lang="th-TH" smtClean="0"/>
              <a:pPr/>
              <a:t>07/12/65</a:t>
            </a:fld>
            <a:endParaRPr lang="th-TH"/>
          </a:p>
        </p:txBody>
      </p:sp>
      <p:sp>
        <p:nvSpPr>
          <p:cNvPr id="5" name="ตัวยึดท้ายกระดาษ 4"/>
          <p:cNvSpPr>
            <a:spLocks noGrp="1"/>
          </p:cNvSpPr>
          <p:nvPr>
            <p:ph type="ftr" sz="quarter" idx="11"/>
          </p:nvPr>
        </p:nvSpPr>
        <p:spPr/>
        <p:txBody>
          <a:bodyPr/>
          <a:lstStyle/>
          <a:p>
            <a:endParaRPr lang="th-TH"/>
          </a:p>
        </p:txBody>
      </p:sp>
      <p:sp>
        <p:nvSpPr>
          <p:cNvPr id="6" name="ตัวยึดหมายเลขภาพนิ่ง 5"/>
          <p:cNvSpPr>
            <a:spLocks noGrp="1"/>
          </p:cNvSpPr>
          <p:nvPr>
            <p:ph type="sldNum" sz="quarter" idx="12"/>
          </p:nvPr>
        </p:nvSpPr>
        <p:spPr/>
        <p:txBody>
          <a:bodyPr/>
          <a:lstStyle/>
          <a:p>
            <a:fld id="{023A91F9-9935-4F41-B80B-44F79F9BC67F}" type="slidenum">
              <a:rPr lang="th-TH" smtClean="0"/>
              <a:pPr/>
              <a:t>‹#›</a:t>
            </a:fld>
            <a:endParaRPr lang="th-TH"/>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a:t>คลิกเพื่อแก้ไขลักษณะชื่อเรื่องต้นแบบ</a:t>
            </a:r>
          </a:p>
        </p:txBody>
      </p:sp>
      <p:sp>
        <p:nvSpPr>
          <p:cNvPr id="3" name="ตัวยึดเนื้อหา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ยึดเนื้อหา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ยึดวันที่ 4"/>
          <p:cNvSpPr>
            <a:spLocks noGrp="1"/>
          </p:cNvSpPr>
          <p:nvPr>
            <p:ph type="dt" sz="half" idx="10"/>
          </p:nvPr>
        </p:nvSpPr>
        <p:spPr/>
        <p:txBody>
          <a:bodyPr/>
          <a:lstStyle/>
          <a:p>
            <a:fld id="{BF0618AD-76B5-46E9-A7D6-CD826EB0A945}" type="datetimeFigureOut">
              <a:rPr lang="th-TH" smtClean="0"/>
              <a:pPr/>
              <a:t>07/12/65</a:t>
            </a:fld>
            <a:endParaRPr lang="th-TH"/>
          </a:p>
        </p:txBody>
      </p:sp>
      <p:sp>
        <p:nvSpPr>
          <p:cNvPr id="6" name="ตัวยึดท้ายกระดาษ 5"/>
          <p:cNvSpPr>
            <a:spLocks noGrp="1"/>
          </p:cNvSpPr>
          <p:nvPr>
            <p:ph type="ftr" sz="quarter" idx="11"/>
          </p:nvPr>
        </p:nvSpPr>
        <p:spPr/>
        <p:txBody>
          <a:bodyPr/>
          <a:lstStyle/>
          <a:p>
            <a:endParaRPr lang="th-TH"/>
          </a:p>
        </p:txBody>
      </p:sp>
      <p:sp>
        <p:nvSpPr>
          <p:cNvPr id="7" name="ตัวยึดหมายเลขภาพนิ่ง 6"/>
          <p:cNvSpPr>
            <a:spLocks noGrp="1"/>
          </p:cNvSpPr>
          <p:nvPr>
            <p:ph type="sldNum" sz="quarter" idx="12"/>
          </p:nvPr>
        </p:nvSpPr>
        <p:spPr/>
        <p:txBody>
          <a:bodyPr/>
          <a:lstStyle/>
          <a:p>
            <a:fld id="{023A91F9-9935-4F41-B80B-44F79F9BC67F}" type="slidenum">
              <a:rPr lang="th-TH" smtClean="0"/>
              <a:pPr/>
              <a:t>‹#›</a:t>
            </a:fld>
            <a:endParaRPr lang="th-TH"/>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lvl1pPr>
              <a:defRPr/>
            </a:lvl1pPr>
          </a:lstStyle>
          <a:p>
            <a:r>
              <a:rPr lang="th-TH"/>
              <a:t>คลิกเพื่อแก้ไขลักษณะชื่อเรื่องต้นแบบ</a:t>
            </a:r>
          </a:p>
        </p:txBody>
      </p:sp>
      <p:sp>
        <p:nvSpPr>
          <p:cNvPr id="3" name="ตัวยึดข้อความ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a:t>คลิกเพื่อแก้ไขลักษณะของข้อความต้นแบบ</a:t>
            </a:r>
          </a:p>
        </p:txBody>
      </p:sp>
      <p:sp>
        <p:nvSpPr>
          <p:cNvPr id="4" name="ตัวยึดเนื้อหา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ยึดข้อความ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a:t>คลิกเพื่อแก้ไขลักษณะของข้อความต้นแบบ</a:t>
            </a:r>
          </a:p>
        </p:txBody>
      </p:sp>
      <p:sp>
        <p:nvSpPr>
          <p:cNvPr id="6" name="ตัวยึดเนื้อหา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7" name="ตัวยึดวันที่ 6"/>
          <p:cNvSpPr>
            <a:spLocks noGrp="1"/>
          </p:cNvSpPr>
          <p:nvPr>
            <p:ph type="dt" sz="half" idx="10"/>
          </p:nvPr>
        </p:nvSpPr>
        <p:spPr/>
        <p:txBody>
          <a:bodyPr/>
          <a:lstStyle/>
          <a:p>
            <a:fld id="{BF0618AD-76B5-46E9-A7D6-CD826EB0A945}" type="datetimeFigureOut">
              <a:rPr lang="th-TH" smtClean="0"/>
              <a:pPr/>
              <a:t>07/12/65</a:t>
            </a:fld>
            <a:endParaRPr lang="th-TH"/>
          </a:p>
        </p:txBody>
      </p:sp>
      <p:sp>
        <p:nvSpPr>
          <p:cNvPr id="8" name="ตัวยึดท้ายกระดาษ 7"/>
          <p:cNvSpPr>
            <a:spLocks noGrp="1"/>
          </p:cNvSpPr>
          <p:nvPr>
            <p:ph type="ftr" sz="quarter" idx="11"/>
          </p:nvPr>
        </p:nvSpPr>
        <p:spPr/>
        <p:txBody>
          <a:bodyPr/>
          <a:lstStyle/>
          <a:p>
            <a:endParaRPr lang="th-TH"/>
          </a:p>
        </p:txBody>
      </p:sp>
      <p:sp>
        <p:nvSpPr>
          <p:cNvPr id="9" name="ตัวยึดหมายเลขภาพนิ่ง 8"/>
          <p:cNvSpPr>
            <a:spLocks noGrp="1"/>
          </p:cNvSpPr>
          <p:nvPr>
            <p:ph type="sldNum" sz="quarter" idx="12"/>
          </p:nvPr>
        </p:nvSpPr>
        <p:spPr/>
        <p:txBody>
          <a:bodyPr/>
          <a:lstStyle/>
          <a:p>
            <a:fld id="{023A91F9-9935-4F41-B80B-44F79F9BC67F}" type="slidenum">
              <a:rPr lang="th-TH" smtClean="0"/>
              <a:pPr/>
              <a:t>‹#›</a:t>
            </a:fld>
            <a:endParaRPr lang="th-TH"/>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a:t>คลิกเพื่อแก้ไขลักษณะชื่อเรื่องต้นแบบ</a:t>
            </a:r>
          </a:p>
        </p:txBody>
      </p:sp>
      <p:sp>
        <p:nvSpPr>
          <p:cNvPr id="3" name="ตัวยึดวันที่ 2"/>
          <p:cNvSpPr>
            <a:spLocks noGrp="1"/>
          </p:cNvSpPr>
          <p:nvPr>
            <p:ph type="dt" sz="half" idx="10"/>
          </p:nvPr>
        </p:nvSpPr>
        <p:spPr/>
        <p:txBody>
          <a:bodyPr/>
          <a:lstStyle/>
          <a:p>
            <a:fld id="{BF0618AD-76B5-46E9-A7D6-CD826EB0A945}" type="datetimeFigureOut">
              <a:rPr lang="th-TH" smtClean="0"/>
              <a:pPr/>
              <a:t>07/12/65</a:t>
            </a:fld>
            <a:endParaRPr lang="th-TH"/>
          </a:p>
        </p:txBody>
      </p:sp>
      <p:sp>
        <p:nvSpPr>
          <p:cNvPr id="4" name="ตัวยึดท้ายกระดาษ 3"/>
          <p:cNvSpPr>
            <a:spLocks noGrp="1"/>
          </p:cNvSpPr>
          <p:nvPr>
            <p:ph type="ftr" sz="quarter" idx="11"/>
          </p:nvPr>
        </p:nvSpPr>
        <p:spPr/>
        <p:txBody>
          <a:bodyPr/>
          <a:lstStyle/>
          <a:p>
            <a:endParaRPr lang="th-TH"/>
          </a:p>
        </p:txBody>
      </p:sp>
      <p:sp>
        <p:nvSpPr>
          <p:cNvPr id="5" name="ตัวยึดหมายเลขภาพนิ่ง 4"/>
          <p:cNvSpPr>
            <a:spLocks noGrp="1"/>
          </p:cNvSpPr>
          <p:nvPr>
            <p:ph type="sldNum" sz="quarter" idx="12"/>
          </p:nvPr>
        </p:nvSpPr>
        <p:spPr/>
        <p:txBody>
          <a:bodyPr/>
          <a:lstStyle/>
          <a:p>
            <a:fld id="{023A91F9-9935-4F41-B80B-44F79F9BC67F}" type="slidenum">
              <a:rPr lang="th-TH" smtClean="0"/>
              <a:pPr/>
              <a:t>‹#›</a:t>
            </a:fld>
            <a:endParaRPr lang="th-TH"/>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ว่างเปล่า">
    <p:spTree>
      <p:nvGrpSpPr>
        <p:cNvPr id="1" name=""/>
        <p:cNvGrpSpPr/>
        <p:nvPr/>
      </p:nvGrpSpPr>
      <p:grpSpPr>
        <a:xfrm>
          <a:off x="0" y="0"/>
          <a:ext cx="0" cy="0"/>
          <a:chOff x="0" y="0"/>
          <a:chExt cx="0" cy="0"/>
        </a:xfrm>
      </p:grpSpPr>
      <p:sp>
        <p:nvSpPr>
          <p:cNvPr id="2" name="ตัวยึดวันที่ 1"/>
          <p:cNvSpPr>
            <a:spLocks noGrp="1"/>
          </p:cNvSpPr>
          <p:nvPr>
            <p:ph type="dt" sz="half" idx="10"/>
          </p:nvPr>
        </p:nvSpPr>
        <p:spPr/>
        <p:txBody>
          <a:bodyPr/>
          <a:lstStyle/>
          <a:p>
            <a:fld id="{BF0618AD-76B5-46E9-A7D6-CD826EB0A945}" type="datetimeFigureOut">
              <a:rPr lang="th-TH" smtClean="0"/>
              <a:pPr/>
              <a:t>07/12/65</a:t>
            </a:fld>
            <a:endParaRPr lang="th-TH"/>
          </a:p>
        </p:txBody>
      </p:sp>
      <p:sp>
        <p:nvSpPr>
          <p:cNvPr id="3" name="ตัวยึดท้ายกระดาษ 2"/>
          <p:cNvSpPr>
            <a:spLocks noGrp="1"/>
          </p:cNvSpPr>
          <p:nvPr>
            <p:ph type="ftr" sz="quarter" idx="11"/>
          </p:nvPr>
        </p:nvSpPr>
        <p:spPr/>
        <p:txBody>
          <a:bodyPr/>
          <a:lstStyle/>
          <a:p>
            <a:endParaRPr lang="th-TH"/>
          </a:p>
        </p:txBody>
      </p:sp>
      <p:sp>
        <p:nvSpPr>
          <p:cNvPr id="4" name="ตัวยึดหมายเลขภาพนิ่ง 3"/>
          <p:cNvSpPr>
            <a:spLocks noGrp="1"/>
          </p:cNvSpPr>
          <p:nvPr>
            <p:ph type="sldNum" sz="quarter" idx="12"/>
          </p:nvPr>
        </p:nvSpPr>
        <p:spPr/>
        <p:txBody>
          <a:bodyPr/>
          <a:lstStyle/>
          <a:p>
            <a:fld id="{023A91F9-9935-4F41-B80B-44F79F9BC67F}" type="slidenum">
              <a:rPr lang="th-TH" smtClean="0"/>
              <a:pPr/>
              <a:t>‹#›</a:t>
            </a:fld>
            <a:endParaRPr lang="th-TH"/>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เนื้อหาพร้อมคำอธิบายภาพ">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457200" y="273050"/>
            <a:ext cx="3008313" cy="1162050"/>
          </a:xfrm>
        </p:spPr>
        <p:txBody>
          <a:bodyPr anchor="b"/>
          <a:lstStyle>
            <a:lvl1pPr algn="l">
              <a:defRPr sz="2000" b="1"/>
            </a:lvl1pPr>
          </a:lstStyle>
          <a:p>
            <a:r>
              <a:rPr lang="th-TH"/>
              <a:t>คลิกเพื่อแก้ไขลักษณะชื่อเรื่องต้นแบบ</a:t>
            </a:r>
          </a:p>
        </p:txBody>
      </p:sp>
      <p:sp>
        <p:nvSpPr>
          <p:cNvPr id="3" name="ตัวยึดเนื้อหา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ยึดข้อความ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a:t>คลิกเพื่อแก้ไขลักษณะของข้อความต้นแบบ</a:t>
            </a:r>
          </a:p>
        </p:txBody>
      </p:sp>
      <p:sp>
        <p:nvSpPr>
          <p:cNvPr id="5" name="ตัวยึดวันที่ 4"/>
          <p:cNvSpPr>
            <a:spLocks noGrp="1"/>
          </p:cNvSpPr>
          <p:nvPr>
            <p:ph type="dt" sz="half" idx="10"/>
          </p:nvPr>
        </p:nvSpPr>
        <p:spPr/>
        <p:txBody>
          <a:bodyPr/>
          <a:lstStyle/>
          <a:p>
            <a:fld id="{BF0618AD-76B5-46E9-A7D6-CD826EB0A945}" type="datetimeFigureOut">
              <a:rPr lang="th-TH" smtClean="0"/>
              <a:pPr/>
              <a:t>07/12/65</a:t>
            </a:fld>
            <a:endParaRPr lang="th-TH"/>
          </a:p>
        </p:txBody>
      </p:sp>
      <p:sp>
        <p:nvSpPr>
          <p:cNvPr id="6" name="ตัวยึดท้ายกระดาษ 5"/>
          <p:cNvSpPr>
            <a:spLocks noGrp="1"/>
          </p:cNvSpPr>
          <p:nvPr>
            <p:ph type="ftr" sz="quarter" idx="11"/>
          </p:nvPr>
        </p:nvSpPr>
        <p:spPr/>
        <p:txBody>
          <a:bodyPr/>
          <a:lstStyle/>
          <a:p>
            <a:endParaRPr lang="th-TH"/>
          </a:p>
        </p:txBody>
      </p:sp>
      <p:sp>
        <p:nvSpPr>
          <p:cNvPr id="7" name="ตัวยึดหมายเลขภาพนิ่ง 6"/>
          <p:cNvSpPr>
            <a:spLocks noGrp="1"/>
          </p:cNvSpPr>
          <p:nvPr>
            <p:ph type="sldNum" sz="quarter" idx="12"/>
          </p:nvPr>
        </p:nvSpPr>
        <p:spPr/>
        <p:txBody>
          <a:bodyPr/>
          <a:lstStyle/>
          <a:p>
            <a:fld id="{023A91F9-9935-4F41-B80B-44F79F9BC67F}" type="slidenum">
              <a:rPr lang="th-TH" smtClean="0"/>
              <a:pPr/>
              <a:t>‹#›</a:t>
            </a:fld>
            <a:endParaRPr lang="th-TH"/>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รูปภาพพร้อมคำอธิบายภาพ">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1792288" y="4800600"/>
            <a:ext cx="5486400" cy="566738"/>
          </a:xfrm>
        </p:spPr>
        <p:txBody>
          <a:bodyPr anchor="b"/>
          <a:lstStyle>
            <a:lvl1pPr algn="l">
              <a:defRPr sz="2000" b="1"/>
            </a:lvl1pPr>
          </a:lstStyle>
          <a:p>
            <a:r>
              <a:rPr lang="th-TH"/>
              <a:t>คลิกเพื่อแก้ไขลักษณะชื่อเรื่องต้นแบบ</a:t>
            </a:r>
          </a:p>
        </p:txBody>
      </p:sp>
      <p:sp>
        <p:nvSpPr>
          <p:cNvPr id="3" name="ตัวยึดรูปภาพ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h-TH"/>
          </a:p>
        </p:txBody>
      </p:sp>
      <p:sp>
        <p:nvSpPr>
          <p:cNvPr id="4" name="ตัวยึดข้อความ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a:t>คลิกเพื่อแก้ไขลักษณะของข้อความต้นแบบ</a:t>
            </a:r>
          </a:p>
        </p:txBody>
      </p:sp>
      <p:sp>
        <p:nvSpPr>
          <p:cNvPr id="5" name="ตัวยึดวันที่ 4"/>
          <p:cNvSpPr>
            <a:spLocks noGrp="1"/>
          </p:cNvSpPr>
          <p:nvPr>
            <p:ph type="dt" sz="half" idx="10"/>
          </p:nvPr>
        </p:nvSpPr>
        <p:spPr/>
        <p:txBody>
          <a:bodyPr/>
          <a:lstStyle/>
          <a:p>
            <a:fld id="{BF0618AD-76B5-46E9-A7D6-CD826EB0A945}" type="datetimeFigureOut">
              <a:rPr lang="th-TH" smtClean="0"/>
              <a:pPr/>
              <a:t>07/12/65</a:t>
            </a:fld>
            <a:endParaRPr lang="th-TH"/>
          </a:p>
        </p:txBody>
      </p:sp>
      <p:sp>
        <p:nvSpPr>
          <p:cNvPr id="6" name="ตัวยึดท้ายกระดาษ 5"/>
          <p:cNvSpPr>
            <a:spLocks noGrp="1"/>
          </p:cNvSpPr>
          <p:nvPr>
            <p:ph type="ftr" sz="quarter" idx="11"/>
          </p:nvPr>
        </p:nvSpPr>
        <p:spPr/>
        <p:txBody>
          <a:bodyPr/>
          <a:lstStyle/>
          <a:p>
            <a:endParaRPr lang="th-TH"/>
          </a:p>
        </p:txBody>
      </p:sp>
      <p:sp>
        <p:nvSpPr>
          <p:cNvPr id="7" name="ตัวยึดหมายเลขภาพนิ่ง 6"/>
          <p:cNvSpPr>
            <a:spLocks noGrp="1"/>
          </p:cNvSpPr>
          <p:nvPr>
            <p:ph type="sldNum" sz="quarter" idx="12"/>
          </p:nvPr>
        </p:nvSpPr>
        <p:spPr/>
        <p:txBody>
          <a:bodyPr/>
          <a:lstStyle/>
          <a:p>
            <a:fld id="{023A91F9-9935-4F41-B80B-44F79F9BC67F}" type="slidenum">
              <a:rPr lang="th-TH" smtClean="0"/>
              <a:pPr/>
              <a:t>‹#›</a:t>
            </a:fld>
            <a:endParaRPr lang="th-TH"/>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ตัวยึดชื่อเรื่อง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h-TH"/>
              <a:t>คลิกเพื่อแก้ไขลักษณะชื่อเรื่องต้นแบบ</a:t>
            </a:r>
          </a:p>
        </p:txBody>
      </p:sp>
      <p:sp>
        <p:nvSpPr>
          <p:cNvPr id="3" name="ตัวยึดข้อความ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ยึดวันที่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0618AD-76B5-46E9-A7D6-CD826EB0A945}" type="datetimeFigureOut">
              <a:rPr lang="th-TH" smtClean="0"/>
              <a:pPr/>
              <a:t>07/12/65</a:t>
            </a:fld>
            <a:endParaRPr lang="th-TH"/>
          </a:p>
        </p:txBody>
      </p:sp>
      <p:sp>
        <p:nvSpPr>
          <p:cNvPr id="5" name="ตัวยึดท้ายกระดา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h-TH"/>
          </a:p>
        </p:txBody>
      </p:sp>
      <p:sp>
        <p:nvSpPr>
          <p:cNvPr id="6" name="ตัวยึดหมายเลขภาพนิ่ง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3A91F9-9935-4F41-B80B-44F79F9BC67F}" type="slidenum">
              <a:rPr lang="th-TH" smtClean="0"/>
              <a:pPr/>
              <a:t>‹#›</a:t>
            </a:fld>
            <a:endParaRPr lang="th-TH"/>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ctrTitle"/>
          </p:nvPr>
        </p:nvSpPr>
        <p:spPr/>
        <p:txBody>
          <a:bodyPr/>
          <a:lstStyle/>
          <a:p>
            <a:endParaRPr lang="th-TH" dirty="0"/>
          </a:p>
        </p:txBody>
      </p:sp>
      <p:sp>
        <p:nvSpPr>
          <p:cNvPr id="3" name="ชื่อเรื่องรอง 2"/>
          <p:cNvSpPr>
            <a:spLocks noGrp="1"/>
          </p:cNvSpPr>
          <p:nvPr>
            <p:ph type="subTitle" idx="1"/>
          </p:nvPr>
        </p:nvSpPr>
        <p:spPr/>
        <p:txBody>
          <a:bodyPr/>
          <a:lstStyle/>
          <a:p>
            <a:endParaRPr lang="th-TH"/>
          </a:p>
        </p:txBody>
      </p:sp>
      <p:pic>
        <p:nvPicPr>
          <p:cNvPr id="4" name="รูปภาพ 3" descr="à¸à¸¥à¸à¸²à¸£à¸à¹à¸à¸«à¸²à¸£à¸¹à¸à¸ à¸²à¸à¸ªà¸³à¸«à¸£à¸±à¸ job clipart"/>
          <p:cNvPicPr/>
          <p:nvPr/>
        </p:nvPicPr>
        <p:blipFill>
          <a:blip r:embed="rId2"/>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a:p>
        </p:txBody>
      </p:sp>
      <p:pic>
        <p:nvPicPr>
          <p:cNvPr id="4" name="ตัวยึดเนื้อหา 3" descr="à¸£à¸¹à¸à¸ à¸²à¸à¸à¸µà¹à¹à¸à¸µà¹à¸¢à¸§à¸à¹à¸­à¸"/>
          <p:cNvPicPr>
            <a:picLocks noGrp="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a:p>
        </p:txBody>
      </p:sp>
      <p:pic>
        <p:nvPicPr>
          <p:cNvPr id="4" name="ตัวยึดเนื้อหา 3" descr="à¸£à¸¹à¸à¸ à¸²à¸à¸à¸µà¹à¹à¸à¸µà¹à¸¢à¸§à¸à¹à¸­à¸"/>
          <p:cNvPicPr>
            <a:picLocks noGrp="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a:p>
        </p:txBody>
      </p:sp>
      <p:pic>
        <p:nvPicPr>
          <p:cNvPr id="4" name="ตัวยึดเนื้อหา 3" descr="à¸£à¸¹à¸à¸ à¸²à¸à¸à¸µà¹à¹à¸à¸µà¹à¸¢à¸§à¸à¹à¸­à¸"/>
          <p:cNvPicPr>
            <a:picLocks noGrp="1"/>
          </p:cNvPicPr>
          <p:nvPr>
            <p:ph idx="1"/>
          </p:nvPr>
        </p:nvPicPr>
        <p:blipFill>
          <a:blip r:embed="rId2"/>
          <a:srcRect/>
          <a:stretch>
            <a:fillRect/>
          </a:stretch>
        </p:blipFill>
        <p:spPr bwMode="auto">
          <a:xfrm>
            <a:off x="0" y="1"/>
            <a:ext cx="9144000" cy="68580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a:p>
        </p:txBody>
      </p:sp>
      <p:pic>
        <p:nvPicPr>
          <p:cNvPr id="4" name="ตัวยึดเนื้อหา 3" descr="à¸à¸¥à¸à¸²à¸£à¸à¹à¸à¸«à¸²à¸£à¸¹à¸à¸ à¸²à¸à¸ªà¸³à¸«à¸£à¸±à¸ occupation flashcard"/>
          <p:cNvPicPr>
            <a:picLocks noGrp="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a:p>
        </p:txBody>
      </p:sp>
      <p:pic>
        <p:nvPicPr>
          <p:cNvPr id="4" name="ตัวยึดเนื้อหา 3" descr="à¸£à¸¹à¸à¸ à¸²à¸à¸à¸µà¹à¹à¸à¸µà¹à¸¢à¸§à¸à¹à¸­à¸"/>
          <p:cNvPicPr>
            <a:picLocks noGrp="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a:p>
        </p:txBody>
      </p:sp>
      <p:pic>
        <p:nvPicPr>
          <p:cNvPr id="4" name="ตัวยึดเนื้อหา 3" descr="à¸£à¸¹à¸à¸ à¸²à¸à¸à¸µà¹à¹à¸à¸µà¹à¸¢à¸§à¸à¹à¸­à¸"/>
          <p:cNvPicPr>
            <a:picLocks noGrp="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dirty="0"/>
          </a:p>
        </p:txBody>
      </p:sp>
      <p:pic>
        <p:nvPicPr>
          <p:cNvPr id="4" name="ตัวยึดเนื้อหา 3" descr="à¸£à¸¹à¸à¸ à¸²à¸à¸à¸µà¹à¹à¸à¸µà¹à¸¢à¸§à¸à¹à¸­à¸"/>
          <p:cNvPicPr>
            <a:picLocks noGrp="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a:p>
        </p:txBody>
      </p:sp>
      <p:pic>
        <p:nvPicPr>
          <p:cNvPr id="4" name="ตัวยึดเนื้อหา 3" descr="à¸£à¸¹à¸à¸ à¸²à¸à¸à¸µà¹à¹à¸à¸µà¹à¸¢à¸§à¸à¹à¸­à¸"/>
          <p:cNvPicPr>
            <a:picLocks noGrp="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a:p>
        </p:txBody>
      </p:sp>
      <p:pic>
        <p:nvPicPr>
          <p:cNvPr id="4" name="ตัวยึดเนื้อหา 3" descr="à¸à¸¥à¸à¸²à¸£à¸à¹à¸à¸«à¸²à¸£à¸¹à¸à¸ à¸²à¸à¸ªà¸³à¸«à¸£à¸±à¸ occupation flashcard"/>
          <p:cNvPicPr>
            <a:picLocks noGrp="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a:p>
        </p:txBody>
      </p:sp>
      <p:pic>
        <p:nvPicPr>
          <p:cNvPr id="4" name="ตัวยึดเนื้อหา 3" descr="à¸£à¸¹à¸à¸ à¸²à¸à¸à¸µà¹à¹à¸à¸µà¹à¸¢à¸§à¸à¹à¸­à¸"/>
          <p:cNvPicPr>
            <a:picLocks noGrp="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noAutofit/>
          </a:bodyPr>
          <a:lstStyle/>
          <a:p>
            <a:r>
              <a:rPr lang="en-US" sz="7200" b="1" dirty="0">
                <a:solidFill>
                  <a:srgbClr val="FF0000"/>
                </a:solidFill>
                <a:latin typeface="Adobe Arabic" panose="02040503050201020203" pitchFamily="18" charset="-78"/>
                <a:cs typeface="Adobe Arabic" panose="02040503050201020203" pitchFamily="18" charset="-78"/>
              </a:rPr>
              <a:t>What is a job?</a:t>
            </a:r>
            <a:endParaRPr lang="th-TH" sz="7200" b="1" dirty="0">
              <a:solidFill>
                <a:srgbClr val="FF0000"/>
              </a:solidFill>
              <a:latin typeface="Adobe Arabic" panose="02040503050201020203" pitchFamily="18" charset="-78"/>
            </a:endParaRPr>
          </a:p>
        </p:txBody>
      </p:sp>
      <p:sp>
        <p:nvSpPr>
          <p:cNvPr id="3" name="ตัวยึดเนื้อหา 2"/>
          <p:cNvSpPr>
            <a:spLocks noGrp="1"/>
          </p:cNvSpPr>
          <p:nvPr>
            <p:ph idx="1"/>
          </p:nvPr>
        </p:nvSpPr>
        <p:spPr/>
        <p:txBody>
          <a:bodyPr/>
          <a:lstStyle/>
          <a:p>
            <a:r>
              <a:rPr lang="en-US" sz="4400" dirty="0">
                <a:latin typeface="Adobe Arabic" panose="02040503050201020203" pitchFamily="18" charset="-78"/>
                <a:cs typeface="Adobe Arabic" panose="02040503050201020203" pitchFamily="18" charset="-78"/>
              </a:rPr>
              <a:t>a paid position of regular employment.</a:t>
            </a:r>
          </a:p>
          <a:p>
            <a:r>
              <a:rPr lang="en-US" sz="4400" dirty="0">
                <a:latin typeface="Adobe Arabic" panose="02040503050201020203" pitchFamily="18" charset="-78"/>
                <a:cs typeface="Adobe Arabic" panose="02040503050201020203" pitchFamily="18" charset="-78"/>
              </a:rPr>
              <a:t>  a job consists of duties, responsibilities, and tasks (performance elements) that are (1) defined and specific, and (2) can be accomplished, quantified, measured, and rated.</a:t>
            </a:r>
          </a:p>
          <a:p>
            <a:pPr>
              <a:buNone/>
            </a:pPr>
            <a:endParaRPr lang="th-TH"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a:p>
        </p:txBody>
      </p:sp>
      <p:pic>
        <p:nvPicPr>
          <p:cNvPr id="4" name="ตัวยึดเนื้อหา 3" descr="à¸£à¸¹à¸à¸ à¸²à¸à¸à¸µà¹à¹à¸à¸µà¹à¸¢à¸§à¸à¹à¸­à¸"/>
          <p:cNvPicPr>
            <a:picLocks noGrp="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a:p>
        </p:txBody>
      </p:sp>
      <p:pic>
        <p:nvPicPr>
          <p:cNvPr id="4" name="ตัวยึดเนื้อหา 3" descr="à¸£à¸¹à¸à¸ à¸²à¸à¸à¸µà¹à¹à¸à¸µà¹à¸¢à¸§à¸à¹à¸­à¸"/>
          <p:cNvPicPr>
            <a:picLocks noGrp="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3BF50B60-4200-4017-B720-A79F950F8972}"/>
              </a:ext>
            </a:extLst>
          </p:cNvPr>
          <p:cNvSpPr>
            <a:spLocks noGrp="1"/>
          </p:cNvSpPr>
          <p:nvPr>
            <p:ph type="title"/>
          </p:nvPr>
        </p:nvSpPr>
        <p:spPr>
          <a:xfrm>
            <a:off x="457200" y="274638"/>
            <a:ext cx="8229600" cy="706090"/>
          </a:xfrm>
        </p:spPr>
        <p:txBody>
          <a:bodyPr>
            <a:normAutofit fontScale="90000"/>
          </a:bodyPr>
          <a:lstStyle/>
          <a:p>
            <a:r>
              <a:rPr lang="en-US" b="1" dirty="0">
                <a:solidFill>
                  <a:srgbClr val="FF0000"/>
                </a:solidFill>
                <a:latin typeface="Adobe Arabic" panose="02040503050201020203" pitchFamily="18" charset="-78"/>
                <a:cs typeface="Adobe Arabic" panose="02040503050201020203" pitchFamily="18" charset="-78"/>
              </a:rPr>
              <a:t>Basic question and answer about job</a:t>
            </a:r>
            <a:endParaRPr lang="th-TH" b="1" dirty="0">
              <a:solidFill>
                <a:srgbClr val="FF0000"/>
              </a:solidFill>
              <a:latin typeface="Adobe Arabic" panose="02040503050201020203" pitchFamily="18" charset="-78"/>
            </a:endParaRPr>
          </a:p>
        </p:txBody>
      </p:sp>
      <p:graphicFrame>
        <p:nvGraphicFramePr>
          <p:cNvPr id="4" name="ตาราง 4">
            <a:extLst>
              <a:ext uri="{FF2B5EF4-FFF2-40B4-BE49-F238E27FC236}">
                <a16:creationId xmlns:a16="http://schemas.microsoft.com/office/drawing/2014/main" id="{065E65E5-632D-4644-998C-66CC1CBB11B1}"/>
              </a:ext>
            </a:extLst>
          </p:cNvPr>
          <p:cNvGraphicFramePr>
            <a:graphicFrameLocks noGrp="1"/>
          </p:cNvGraphicFramePr>
          <p:nvPr>
            <p:ph idx="1"/>
            <p:extLst>
              <p:ext uri="{D42A27DB-BD31-4B8C-83A1-F6EECF244321}">
                <p14:modId xmlns:p14="http://schemas.microsoft.com/office/powerpoint/2010/main" val="4148740729"/>
              </p:ext>
            </p:extLst>
          </p:nvPr>
        </p:nvGraphicFramePr>
        <p:xfrm>
          <a:off x="457200" y="1412776"/>
          <a:ext cx="8229600" cy="4811477"/>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262033075"/>
                    </a:ext>
                  </a:extLst>
                </a:gridCol>
                <a:gridCol w="4114800">
                  <a:extLst>
                    <a:ext uri="{9D8B030D-6E8A-4147-A177-3AD203B41FA5}">
                      <a16:colId xmlns:a16="http://schemas.microsoft.com/office/drawing/2014/main" val="838863184"/>
                    </a:ext>
                  </a:extLst>
                </a:gridCol>
              </a:tblGrid>
              <a:tr h="746336">
                <a:tc>
                  <a:txBody>
                    <a:bodyPr/>
                    <a:lstStyle/>
                    <a:p>
                      <a:pPr algn="ctr"/>
                      <a:r>
                        <a:rPr lang="en-US" sz="4400" dirty="0">
                          <a:latin typeface="Adobe Arabic" panose="02040503050201020203" pitchFamily="18" charset="-78"/>
                          <a:cs typeface="Adobe Arabic" panose="02040503050201020203" pitchFamily="18" charset="-78"/>
                        </a:rPr>
                        <a:t>Question</a:t>
                      </a:r>
                      <a:endParaRPr lang="th-TH" sz="4400" dirty="0">
                        <a:latin typeface="Adobe Arabic" panose="02040503050201020203" pitchFamily="18" charset="-78"/>
                      </a:endParaRPr>
                    </a:p>
                  </a:txBody>
                  <a:tcPr>
                    <a:solidFill>
                      <a:schemeClr val="tx1"/>
                    </a:solidFill>
                  </a:tcPr>
                </a:tc>
                <a:tc>
                  <a:txBody>
                    <a:bodyPr/>
                    <a:lstStyle/>
                    <a:p>
                      <a:pPr algn="ctr"/>
                      <a:r>
                        <a:rPr lang="en-US" sz="4400" dirty="0">
                          <a:latin typeface="Adobe Arabic" panose="02040503050201020203" pitchFamily="18" charset="-78"/>
                          <a:cs typeface="Adobe Arabic" panose="02040503050201020203" pitchFamily="18" charset="-78"/>
                        </a:rPr>
                        <a:t>Answer</a:t>
                      </a:r>
                      <a:endParaRPr lang="th-TH" sz="4400" dirty="0">
                        <a:latin typeface="Adobe Arabic" panose="02040503050201020203" pitchFamily="18" charset="-78"/>
                      </a:endParaRPr>
                    </a:p>
                  </a:txBody>
                  <a:tcPr>
                    <a:solidFill>
                      <a:schemeClr val="tx1"/>
                    </a:solidFill>
                  </a:tcPr>
                </a:tc>
                <a:extLst>
                  <a:ext uri="{0D108BD9-81ED-4DB2-BD59-A6C34878D82A}">
                    <a16:rowId xmlns:a16="http://schemas.microsoft.com/office/drawing/2014/main" val="2722344940"/>
                  </a:ext>
                </a:extLst>
              </a:tr>
              <a:tr h="746336">
                <a:tc>
                  <a:txBody>
                    <a:bodyPr/>
                    <a:lstStyle/>
                    <a:p>
                      <a:pPr algn="l"/>
                      <a:r>
                        <a:rPr lang="en-US" b="1" dirty="0">
                          <a:latin typeface="Adobe Arabic" panose="02040503050201020203" pitchFamily="18" charset="-78"/>
                          <a:cs typeface="Adobe Arabic" panose="02040503050201020203" pitchFamily="18" charset="-78"/>
                        </a:rPr>
                        <a:t>1. Who teaches the students?</a:t>
                      </a:r>
                      <a:endParaRPr lang="th-TH" b="1" dirty="0">
                        <a:latin typeface="Adobe Arabic" panose="02040503050201020203" pitchFamily="18" charset="-78"/>
                      </a:endParaRPr>
                    </a:p>
                  </a:txBody>
                  <a:tcPr>
                    <a:solidFill>
                      <a:schemeClr val="accent5"/>
                    </a:solidFill>
                  </a:tcPr>
                </a:tc>
                <a:tc>
                  <a:txBody>
                    <a:bodyPr/>
                    <a:lstStyle/>
                    <a:p>
                      <a:pPr algn="l"/>
                      <a:r>
                        <a:rPr lang="en-US" b="1" dirty="0">
                          <a:latin typeface="Adobe Arabic" panose="02040503050201020203" pitchFamily="18" charset="-78"/>
                        </a:rPr>
                        <a:t>The teacher teaches students.</a:t>
                      </a:r>
                      <a:endParaRPr lang="th-TH" b="1" dirty="0">
                        <a:latin typeface="Adobe Arabic" panose="02040503050201020203" pitchFamily="18" charset="-78"/>
                      </a:endParaRPr>
                    </a:p>
                  </a:txBody>
                  <a:tcPr>
                    <a:solidFill>
                      <a:schemeClr val="accent5"/>
                    </a:solidFill>
                  </a:tcPr>
                </a:tc>
                <a:extLst>
                  <a:ext uri="{0D108BD9-81ED-4DB2-BD59-A6C34878D82A}">
                    <a16:rowId xmlns:a16="http://schemas.microsoft.com/office/drawing/2014/main" val="3660990856"/>
                  </a:ext>
                </a:extLst>
              </a:tr>
              <a:tr h="746336">
                <a:tc>
                  <a:txBody>
                    <a:bodyPr/>
                    <a:lstStyle/>
                    <a:p>
                      <a:pPr algn="l"/>
                      <a:r>
                        <a:rPr lang="en-US" b="1" dirty="0">
                          <a:latin typeface="Adobe Arabic" panose="02040503050201020203" pitchFamily="18" charset="-78"/>
                        </a:rPr>
                        <a:t>2. Who works at the hospital?</a:t>
                      </a:r>
                      <a:endParaRPr lang="th-TH" b="1" dirty="0">
                        <a:latin typeface="Adobe Arabic" panose="02040503050201020203" pitchFamily="18" charset="-78"/>
                      </a:endParaRPr>
                    </a:p>
                  </a:txBody>
                  <a:tcPr>
                    <a:solidFill>
                      <a:schemeClr val="accent5"/>
                    </a:solidFill>
                  </a:tcPr>
                </a:tc>
                <a:tc>
                  <a:txBody>
                    <a:bodyPr/>
                    <a:lstStyle/>
                    <a:p>
                      <a:pPr algn="l"/>
                      <a:r>
                        <a:rPr lang="en-US" b="1" dirty="0">
                          <a:latin typeface="Adobe Arabic" panose="02040503050201020203" pitchFamily="18" charset="-78"/>
                        </a:rPr>
                        <a:t>The doctor works at the hospital.</a:t>
                      </a:r>
                      <a:endParaRPr lang="th-TH" b="1" dirty="0">
                        <a:latin typeface="Adobe Arabic" panose="02040503050201020203" pitchFamily="18" charset="-78"/>
                      </a:endParaRPr>
                    </a:p>
                  </a:txBody>
                  <a:tcPr>
                    <a:solidFill>
                      <a:schemeClr val="accent5"/>
                    </a:solidFill>
                  </a:tcPr>
                </a:tc>
                <a:extLst>
                  <a:ext uri="{0D108BD9-81ED-4DB2-BD59-A6C34878D82A}">
                    <a16:rowId xmlns:a16="http://schemas.microsoft.com/office/drawing/2014/main" val="1258302302"/>
                  </a:ext>
                </a:extLst>
              </a:tr>
              <a:tr h="865589">
                <a:tc>
                  <a:txBody>
                    <a:bodyPr/>
                    <a:lstStyle/>
                    <a:p>
                      <a:pPr algn="l"/>
                      <a:r>
                        <a:rPr lang="en-US" b="1" dirty="0">
                          <a:latin typeface="Adobe Arabic" panose="02040503050201020203" pitchFamily="18" charset="-78"/>
                        </a:rPr>
                        <a:t>3. Who looks after the patients?</a:t>
                      </a:r>
                      <a:endParaRPr lang="th-TH" b="1" dirty="0">
                        <a:latin typeface="Adobe Arabic" panose="02040503050201020203" pitchFamily="18" charset="-78"/>
                      </a:endParaRPr>
                    </a:p>
                  </a:txBody>
                  <a:tcPr>
                    <a:solidFill>
                      <a:schemeClr val="accent5"/>
                    </a:solidFill>
                  </a:tcPr>
                </a:tc>
                <a:tc>
                  <a:txBody>
                    <a:bodyPr/>
                    <a:lstStyle/>
                    <a:p>
                      <a:pPr algn="l"/>
                      <a:r>
                        <a:rPr lang="en-US" b="1" dirty="0">
                          <a:latin typeface="Adobe Arabic" panose="02040503050201020203" pitchFamily="18" charset="-78"/>
                        </a:rPr>
                        <a:t>The nurse look after patients.</a:t>
                      </a:r>
                      <a:endParaRPr lang="th-TH" b="1" dirty="0">
                        <a:latin typeface="Adobe Arabic" panose="02040503050201020203" pitchFamily="18" charset="-78"/>
                      </a:endParaRPr>
                    </a:p>
                  </a:txBody>
                  <a:tcPr>
                    <a:solidFill>
                      <a:schemeClr val="accent5"/>
                    </a:solidFill>
                  </a:tcPr>
                </a:tc>
                <a:extLst>
                  <a:ext uri="{0D108BD9-81ED-4DB2-BD59-A6C34878D82A}">
                    <a16:rowId xmlns:a16="http://schemas.microsoft.com/office/drawing/2014/main" val="2791257146"/>
                  </a:ext>
                </a:extLst>
              </a:tr>
              <a:tr h="865589">
                <a:tc>
                  <a:txBody>
                    <a:bodyPr/>
                    <a:lstStyle/>
                    <a:p>
                      <a:pPr algn="l"/>
                      <a:r>
                        <a:rPr lang="en-US" b="1" dirty="0">
                          <a:latin typeface="Adobe Arabic" panose="02040503050201020203" pitchFamily="18" charset="-78"/>
                        </a:rPr>
                        <a:t>4. Where does a police work?</a:t>
                      </a:r>
                      <a:endParaRPr lang="th-TH" b="1" dirty="0">
                        <a:latin typeface="Adobe Arabic" panose="02040503050201020203" pitchFamily="18" charset="-78"/>
                      </a:endParaRPr>
                    </a:p>
                  </a:txBody>
                  <a:tcPr>
                    <a:solidFill>
                      <a:schemeClr val="accent5"/>
                    </a:solidFill>
                  </a:tcPr>
                </a:tc>
                <a:tc>
                  <a:txBody>
                    <a:bodyPr/>
                    <a:lstStyle/>
                    <a:p>
                      <a:pPr algn="l"/>
                      <a:r>
                        <a:rPr lang="en-US" b="1" dirty="0">
                          <a:latin typeface="Adobe Arabic" panose="02040503050201020203" pitchFamily="18" charset="-78"/>
                        </a:rPr>
                        <a:t>The police work at the police station.</a:t>
                      </a:r>
                      <a:endParaRPr lang="th-TH" b="1" dirty="0">
                        <a:latin typeface="Adobe Arabic" panose="02040503050201020203" pitchFamily="18" charset="-78"/>
                      </a:endParaRPr>
                    </a:p>
                  </a:txBody>
                  <a:tcPr>
                    <a:solidFill>
                      <a:schemeClr val="accent5"/>
                    </a:solidFill>
                  </a:tcPr>
                </a:tc>
                <a:extLst>
                  <a:ext uri="{0D108BD9-81ED-4DB2-BD59-A6C34878D82A}">
                    <a16:rowId xmlns:a16="http://schemas.microsoft.com/office/drawing/2014/main" val="2776356834"/>
                  </a:ext>
                </a:extLst>
              </a:tr>
              <a:tr h="746336">
                <a:tc>
                  <a:txBody>
                    <a:bodyPr/>
                    <a:lstStyle/>
                    <a:p>
                      <a:pPr algn="l"/>
                      <a:r>
                        <a:rPr lang="en-US" b="1" dirty="0">
                          <a:latin typeface="Adobe Arabic" panose="02040503050201020203" pitchFamily="18" charset="-78"/>
                        </a:rPr>
                        <a:t>5. Does a nurse wear a uniform?</a:t>
                      </a:r>
                      <a:endParaRPr lang="th-TH" b="1" dirty="0">
                        <a:latin typeface="Adobe Arabic" panose="02040503050201020203" pitchFamily="18" charset="-78"/>
                      </a:endParaRPr>
                    </a:p>
                  </a:txBody>
                  <a:tcPr>
                    <a:solidFill>
                      <a:schemeClr val="accent5"/>
                    </a:solidFill>
                  </a:tcPr>
                </a:tc>
                <a:tc>
                  <a:txBody>
                    <a:bodyPr/>
                    <a:lstStyle/>
                    <a:p>
                      <a:pPr algn="l"/>
                      <a:r>
                        <a:rPr lang="en-US" b="1" dirty="0">
                          <a:latin typeface="Adobe Arabic" panose="02040503050201020203" pitchFamily="18" charset="-78"/>
                        </a:rPr>
                        <a:t>Yes, she does.</a:t>
                      </a:r>
                      <a:endParaRPr lang="th-TH" b="1" dirty="0">
                        <a:latin typeface="Adobe Arabic" panose="02040503050201020203" pitchFamily="18" charset="-78"/>
                      </a:endParaRPr>
                    </a:p>
                  </a:txBody>
                  <a:tcPr>
                    <a:solidFill>
                      <a:schemeClr val="accent5"/>
                    </a:solidFill>
                  </a:tcPr>
                </a:tc>
                <a:extLst>
                  <a:ext uri="{0D108BD9-81ED-4DB2-BD59-A6C34878D82A}">
                    <a16:rowId xmlns:a16="http://schemas.microsoft.com/office/drawing/2014/main" val="789965027"/>
                  </a:ext>
                </a:extLst>
              </a:tr>
            </a:tbl>
          </a:graphicData>
        </a:graphic>
      </p:graphicFrame>
    </p:spTree>
    <p:extLst>
      <p:ext uri="{BB962C8B-B14F-4D97-AF65-F5344CB8AC3E}">
        <p14:creationId xmlns:p14="http://schemas.microsoft.com/office/powerpoint/2010/main" val="26616223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A86A7D5E-D7D5-43DF-8E28-90E364D5BFDA}"/>
              </a:ext>
            </a:extLst>
          </p:cNvPr>
          <p:cNvSpPr>
            <a:spLocks noGrp="1"/>
          </p:cNvSpPr>
          <p:nvPr>
            <p:ph type="title"/>
          </p:nvPr>
        </p:nvSpPr>
        <p:spPr>
          <a:xfrm>
            <a:off x="457200" y="274638"/>
            <a:ext cx="8229600" cy="778098"/>
          </a:xfrm>
        </p:spPr>
        <p:txBody>
          <a:bodyPr>
            <a:normAutofit fontScale="90000"/>
          </a:bodyPr>
          <a:lstStyle/>
          <a:p>
            <a:r>
              <a:rPr lang="en-US" sz="4800" b="1" dirty="0">
                <a:solidFill>
                  <a:srgbClr val="FF0000"/>
                </a:solidFill>
                <a:latin typeface="Adobe Arabic" panose="02040503050201020203" pitchFamily="18" charset="-78"/>
                <a:cs typeface="Adobe Arabic" panose="02040503050201020203" pitchFamily="18" charset="-78"/>
              </a:rPr>
              <a:t>Advance question and answer about job</a:t>
            </a:r>
            <a:endParaRPr lang="th-TH" sz="4800" b="1" dirty="0">
              <a:solidFill>
                <a:srgbClr val="FF0000"/>
              </a:solidFill>
              <a:latin typeface="Adobe Arabic" panose="02040503050201020203" pitchFamily="18" charset="-78"/>
            </a:endParaRPr>
          </a:p>
        </p:txBody>
      </p:sp>
      <p:graphicFrame>
        <p:nvGraphicFramePr>
          <p:cNvPr id="4" name="ตาราง 4">
            <a:extLst>
              <a:ext uri="{FF2B5EF4-FFF2-40B4-BE49-F238E27FC236}">
                <a16:creationId xmlns:a16="http://schemas.microsoft.com/office/drawing/2014/main" id="{D833DBB0-0F64-4AE5-8ED9-1EF4C27525C3}"/>
              </a:ext>
            </a:extLst>
          </p:cNvPr>
          <p:cNvGraphicFramePr>
            <a:graphicFrameLocks noGrp="1"/>
          </p:cNvGraphicFramePr>
          <p:nvPr>
            <p:ph idx="1"/>
            <p:extLst>
              <p:ext uri="{D42A27DB-BD31-4B8C-83A1-F6EECF244321}">
                <p14:modId xmlns:p14="http://schemas.microsoft.com/office/powerpoint/2010/main" val="4000116755"/>
              </p:ext>
            </p:extLst>
          </p:nvPr>
        </p:nvGraphicFramePr>
        <p:xfrm>
          <a:off x="323528" y="1340768"/>
          <a:ext cx="8568952" cy="4412078"/>
        </p:xfrm>
        <a:graphic>
          <a:graphicData uri="http://schemas.openxmlformats.org/drawingml/2006/table">
            <a:tbl>
              <a:tblPr firstRow="1" bandRow="1">
                <a:tableStyleId>{5C22544A-7EE6-4342-B048-85BDC9FD1C3A}</a:tableStyleId>
              </a:tblPr>
              <a:tblGrid>
                <a:gridCol w="4734340">
                  <a:extLst>
                    <a:ext uri="{9D8B030D-6E8A-4147-A177-3AD203B41FA5}">
                      <a16:colId xmlns:a16="http://schemas.microsoft.com/office/drawing/2014/main" val="723267066"/>
                    </a:ext>
                  </a:extLst>
                </a:gridCol>
                <a:gridCol w="3834612">
                  <a:extLst>
                    <a:ext uri="{9D8B030D-6E8A-4147-A177-3AD203B41FA5}">
                      <a16:colId xmlns:a16="http://schemas.microsoft.com/office/drawing/2014/main" val="3363830496"/>
                    </a:ext>
                  </a:extLst>
                </a:gridCol>
              </a:tblGrid>
              <a:tr h="815915">
                <a:tc>
                  <a:txBody>
                    <a:bodyPr/>
                    <a:lstStyle/>
                    <a:p>
                      <a:pPr algn="ctr"/>
                      <a:r>
                        <a:rPr lang="en-US" sz="4000" b="1" dirty="0">
                          <a:solidFill>
                            <a:schemeClr val="tx1"/>
                          </a:solidFill>
                          <a:latin typeface="Adobe Arabic" panose="02040503050201020203" pitchFamily="18" charset="-78"/>
                        </a:rPr>
                        <a:t>Question</a:t>
                      </a:r>
                      <a:endParaRPr lang="th-TH" sz="4000" b="1" dirty="0">
                        <a:solidFill>
                          <a:schemeClr val="tx1"/>
                        </a:solidFill>
                        <a:latin typeface="Adobe Arabic" panose="02040503050201020203" pitchFamily="18" charset="-78"/>
                      </a:endParaRPr>
                    </a:p>
                  </a:txBody>
                  <a:tcPr>
                    <a:solidFill>
                      <a:schemeClr val="accent6">
                        <a:lumMod val="60000"/>
                        <a:lumOff val="40000"/>
                      </a:schemeClr>
                    </a:solidFill>
                  </a:tcPr>
                </a:tc>
                <a:tc>
                  <a:txBody>
                    <a:bodyPr/>
                    <a:lstStyle/>
                    <a:p>
                      <a:pPr algn="ctr"/>
                      <a:r>
                        <a:rPr lang="en-US" sz="4000" b="1" dirty="0">
                          <a:solidFill>
                            <a:schemeClr val="tx1"/>
                          </a:solidFill>
                          <a:latin typeface="Adobe Arabic" panose="02040503050201020203" pitchFamily="18" charset="-78"/>
                        </a:rPr>
                        <a:t>Answer</a:t>
                      </a:r>
                      <a:endParaRPr lang="th-TH" sz="4000" b="1" dirty="0">
                        <a:solidFill>
                          <a:schemeClr val="tx1"/>
                        </a:solidFill>
                        <a:latin typeface="Adobe Arabic" panose="02040503050201020203" pitchFamily="18" charset="-78"/>
                      </a:endParaRPr>
                    </a:p>
                  </a:txBody>
                  <a:tcPr>
                    <a:solidFill>
                      <a:schemeClr val="accent6">
                        <a:lumMod val="60000"/>
                        <a:lumOff val="40000"/>
                      </a:schemeClr>
                    </a:solidFill>
                  </a:tcPr>
                </a:tc>
                <a:extLst>
                  <a:ext uri="{0D108BD9-81ED-4DB2-BD59-A6C34878D82A}">
                    <a16:rowId xmlns:a16="http://schemas.microsoft.com/office/drawing/2014/main" val="3217686113"/>
                  </a:ext>
                </a:extLst>
              </a:tr>
              <a:tr h="603067">
                <a:tc>
                  <a:txBody>
                    <a:bodyPr/>
                    <a:lstStyle/>
                    <a:p>
                      <a:pPr algn="l"/>
                      <a:r>
                        <a:rPr lang="en-US" dirty="0">
                          <a:solidFill>
                            <a:schemeClr val="tx1"/>
                          </a:solidFill>
                          <a:latin typeface="Adobe Arabic" panose="02040503050201020203" pitchFamily="18" charset="-78"/>
                        </a:rPr>
                        <a:t>1. What do you do?</a:t>
                      </a:r>
                      <a:endParaRPr lang="th-TH" dirty="0">
                        <a:solidFill>
                          <a:schemeClr val="tx1"/>
                        </a:solidFill>
                        <a:latin typeface="Adobe Arabic" panose="02040503050201020203" pitchFamily="18" charset="-78"/>
                      </a:endParaRPr>
                    </a:p>
                  </a:txBody>
                  <a:tcPr>
                    <a:solidFill>
                      <a:schemeClr val="accent6">
                        <a:lumMod val="60000"/>
                        <a:lumOff val="40000"/>
                      </a:schemeClr>
                    </a:solidFill>
                  </a:tcPr>
                </a:tc>
                <a:tc>
                  <a:txBody>
                    <a:bodyPr/>
                    <a:lstStyle/>
                    <a:p>
                      <a:pPr algn="l"/>
                      <a:r>
                        <a:rPr lang="en-US" dirty="0">
                          <a:solidFill>
                            <a:schemeClr val="tx1"/>
                          </a:solidFill>
                          <a:latin typeface="Adobe Arabic" panose="02040503050201020203" pitchFamily="18" charset="-78"/>
                        </a:rPr>
                        <a:t>I’m a teacher.</a:t>
                      </a:r>
                      <a:endParaRPr lang="th-TH" dirty="0">
                        <a:solidFill>
                          <a:schemeClr val="tx1"/>
                        </a:solidFill>
                        <a:latin typeface="Adobe Arabic" panose="02040503050201020203" pitchFamily="18" charset="-78"/>
                      </a:endParaRPr>
                    </a:p>
                  </a:txBody>
                  <a:tcPr>
                    <a:solidFill>
                      <a:schemeClr val="accent6">
                        <a:lumMod val="60000"/>
                        <a:lumOff val="40000"/>
                      </a:schemeClr>
                    </a:solidFill>
                  </a:tcPr>
                </a:tc>
                <a:extLst>
                  <a:ext uri="{0D108BD9-81ED-4DB2-BD59-A6C34878D82A}">
                    <a16:rowId xmlns:a16="http://schemas.microsoft.com/office/drawing/2014/main" val="1918595794"/>
                  </a:ext>
                </a:extLst>
              </a:tr>
              <a:tr h="603067">
                <a:tc>
                  <a:txBody>
                    <a:bodyPr/>
                    <a:lstStyle/>
                    <a:p>
                      <a:pPr algn="l"/>
                      <a:r>
                        <a:rPr lang="en-US" dirty="0">
                          <a:solidFill>
                            <a:schemeClr val="tx1"/>
                          </a:solidFill>
                          <a:latin typeface="Adobe Arabic" panose="02040503050201020203" pitchFamily="18" charset="-78"/>
                        </a:rPr>
                        <a:t>2. What does she do for a living?</a:t>
                      </a:r>
                    </a:p>
                  </a:txBody>
                  <a:tcPr>
                    <a:solidFill>
                      <a:schemeClr val="accent6">
                        <a:lumMod val="60000"/>
                        <a:lumOff val="40000"/>
                      </a:schemeClr>
                    </a:solidFill>
                  </a:tcPr>
                </a:tc>
                <a:tc>
                  <a:txBody>
                    <a:bodyPr/>
                    <a:lstStyle/>
                    <a:p>
                      <a:pPr algn="l"/>
                      <a:r>
                        <a:rPr lang="en-US" dirty="0">
                          <a:solidFill>
                            <a:schemeClr val="tx1"/>
                          </a:solidFill>
                          <a:latin typeface="Adobe Arabic" panose="02040503050201020203" pitchFamily="18" charset="-78"/>
                        </a:rPr>
                        <a:t>She is teaching in the university.</a:t>
                      </a:r>
                      <a:endParaRPr lang="th-TH" dirty="0">
                        <a:solidFill>
                          <a:schemeClr val="tx1"/>
                        </a:solidFill>
                        <a:latin typeface="Adobe Arabic" panose="02040503050201020203" pitchFamily="18" charset="-78"/>
                      </a:endParaRPr>
                    </a:p>
                  </a:txBody>
                  <a:tcPr>
                    <a:solidFill>
                      <a:schemeClr val="accent6">
                        <a:lumMod val="60000"/>
                        <a:lumOff val="40000"/>
                      </a:schemeClr>
                    </a:solidFill>
                  </a:tcPr>
                </a:tc>
                <a:extLst>
                  <a:ext uri="{0D108BD9-81ED-4DB2-BD59-A6C34878D82A}">
                    <a16:rowId xmlns:a16="http://schemas.microsoft.com/office/drawing/2014/main" val="3071819099"/>
                  </a:ext>
                </a:extLst>
              </a:tr>
              <a:tr h="603067">
                <a:tc>
                  <a:txBody>
                    <a:bodyPr/>
                    <a:lstStyle/>
                    <a:p>
                      <a:pPr algn="l"/>
                      <a:r>
                        <a:rPr lang="en-US" dirty="0">
                          <a:solidFill>
                            <a:schemeClr val="tx1"/>
                          </a:solidFill>
                          <a:latin typeface="Adobe Arabic" panose="02040503050201020203" pitchFamily="18" charset="-78"/>
                        </a:rPr>
                        <a:t>3. Where do you work?</a:t>
                      </a:r>
                      <a:endParaRPr lang="th-TH" dirty="0">
                        <a:solidFill>
                          <a:schemeClr val="tx1"/>
                        </a:solidFill>
                        <a:latin typeface="Adobe Arabic" panose="02040503050201020203" pitchFamily="18" charset="-78"/>
                      </a:endParaRPr>
                    </a:p>
                  </a:txBody>
                  <a:tcPr>
                    <a:solidFill>
                      <a:schemeClr val="accent6">
                        <a:lumMod val="60000"/>
                        <a:lumOff val="40000"/>
                      </a:schemeClr>
                    </a:solidFill>
                  </a:tcPr>
                </a:tc>
                <a:tc>
                  <a:txBody>
                    <a:bodyPr/>
                    <a:lstStyle/>
                    <a:p>
                      <a:pPr algn="l"/>
                      <a:r>
                        <a:rPr lang="en-US" dirty="0">
                          <a:solidFill>
                            <a:schemeClr val="tx1"/>
                          </a:solidFill>
                          <a:latin typeface="Adobe Arabic" panose="02040503050201020203" pitchFamily="18" charset="-78"/>
                        </a:rPr>
                        <a:t>I work in an International school.</a:t>
                      </a:r>
                      <a:endParaRPr lang="th-TH" dirty="0">
                        <a:solidFill>
                          <a:schemeClr val="tx1"/>
                        </a:solidFill>
                        <a:latin typeface="Adobe Arabic" panose="02040503050201020203" pitchFamily="18" charset="-78"/>
                      </a:endParaRPr>
                    </a:p>
                  </a:txBody>
                  <a:tcPr>
                    <a:solidFill>
                      <a:schemeClr val="accent6">
                        <a:lumMod val="60000"/>
                        <a:lumOff val="40000"/>
                      </a:schemeClr>
                    </a:solidFill>
                  </a:tcPr>
                </a:tc>
                <a:extLst>
                  <a:ext uri="{0D108BD9-81ED-4DB2-BD59-A6C34878D82A}">
                    <a16:rowId xmlns:a16="http://schemas.microsoft.com/office/drawing/2014/main" val="105585007"/>
                  </a:ext>
                </a:extLst>
              </a:tr>
              <a:tr h="687252">
                <a:tc>
                  <a:txBody>
                    <a:bodyPr/>
                    <a:lstStyle/>
                    <a:p>
                      <a:pPr algn="l"/>
                      <a:r>
                        <a:rPr lang="en-US" dirty="0">
                          <a:solidFill>
                            <a:schemeClr val="tx1"/>
                          </a:solidFill>
                          <a:latin typeface="Adobe Arabic" panose="02040503050201020203" pitchFamily="18" charset="-78"/>
                        </a:rPr>
                        <a:t>4. What do you have to do in your job?</a:t>
                      </a:r>
                    </a:p>
                  </a:txBody>
                  <a:tcPr>
                    <a:solidFill>
                      <a:schemeClr val="accent6">
                        <a:lumMod val="60000"/>
                        <a:lumOff val="40000"/>
                      </a:schemeClr>
                    </a:solidFill>
                  </a:tcPr>
                </a:tc>
                <a:tc>
                  <a:txBody>
                    <a:bodyPr/>
                    <a:lstStyle/>
                    <a:p>
                      <a:pPr algn="l"/>
                      <a:r>
                        <a:rPr lang="en-US" dirty="0">
                          <a:solidFill>
                            <a:schemeClr val="tx1"/>
                          </a:solidFill>
                          <a:latin typeface="Adobe Arabic" panose="02040503050201020203" pitchFamily="18" charset="-78"/>
                        </a:rPr>
                        <a:t>I’m teaching English for Nursing.</a:t>
                      </a:r>
                    </a:p>
                  </a:txBody>
                  <a:tcPr>
                    <a:solidFill>
                      <a:schemeClr val="accent6">
                        <a:lumMod val="60000"/>
                        <a:lumOff val="40000"/>
                      </a:schemeClr>
                    </a:solidFill>
                  </a:tcPr>
                </a:tc>
                <a:extLst>
                  <a:ext uri="{0D108BD9-81ED-4DB2-BD59-A6C34878D82A}">
                    <a16:rowId xmlns:a16="http://schemas.microsoft.com/office/drawing/2014/main" val="80690453"/>
                  </a:ext>
                </a:extLst>
              </a:tr>
              <a:tr h="1099710">
                <a:tc>
                  <a:txBody>
                    <a:bodyPr/>
                    <a:lstStyle/>
                    <a:p>
                      <a:pPr algn="l"/>
                      <a:r>
                        <a:rPr lang="en-US" dirty="0">
                          <a:solidFill>
                            <a:schemeClr val="tx1"/>
                          </a:solidFill>
                          <a:latin typeface="Adobe Arabic" panose="02040503050201020203" pitchFamily="18" charset="-78"/>
                        </a:rPr>
                        <a:t>5. What kind of company do you work for?</a:t>
                      </a:r>
                      <a:endParaRPr lang="th-TH" dirty="0">
                        <a:solidFill>
                          <a:schemeClr val="tx1"/>
                        </a:solidFill>
                        <a:latin typeface="Adobe Arabic" panose="02040503050201020203" pitchFamily="18" charset="-78"/>
                      </a:endParaRPr>
                    </a:p>
                  </a:txBody>
                  <a:tcPr>
                    <a:solidFill>
                      <a:schemeClr val="accent6">
                        <a:lumMod val="60000"/>
                        <a:lumOff val="40000"/>
                      </a:schemeClr>
                    </a:solidFill>
                  </a:tcPr>
                </a:tc>
                <a:tc>
                  <a:txBody>
                    <a:bodyPr/>
                    <a:lstStyle/>
                    <a:p>
                      <a:pPr algn="l"/>
                      <a:r>
                        <a:rPr lang="en-US" dirty="0">
                          <a:solidFill>
                            <a:schemeClr val="tx1"/>
                          </a:solidFill>
                          <a:latin typeface="Adobe Arabic" panose="02040503050201020203" pitchFamily="18" charset="-78"/>
                        </a:rPr>
                        <a:t>I work at </a:t>
                      </a:r>
                      <a:r>
                        <a:rPr lang="en-US" dirty="0" err="1">
                          <a:solidFill>
                            <a:schemeClr val="tx1"/>
                          </a:solidFill>
                          <a:latin typeface="Adobe Arabic" panose="02040503050201020203" pitchFamily="18" charset="-78"/>
                        </a:rPr>
                        <a:t>Suan</a:t>
                      </a:r>
                      <a:r>
                        <a:rPr lang="en-US" dirty="0">
                          <a:solidFill>
                            <a:schemeClr val="tx1"/>
                          </a:solidFill>
                          <a:latin typeface="Adobe Arabic" panose="02040503050201020203" pitchFamily="18" charset="-78"/>
                        </a:rPr>
                        <a:t> </a:t>
                      </a:r>
                      <a:r>
                        <a:rPr lang="en-US" dirty="0" err="1">
                          <a:solidFill>
                            <a:schemeClr val="tx1"/>
                          </a:solidFill>
                          <a:latin typeface="Adobe Arabic" panose="02040503050201020203" pitchFamily="18" charset="-78"/>
                        </a:rPr>
                        <a:t>Sunandha</a:t>
                      </a:r>
                      <a:r>
                        <a:rPr lang="en-US" dirty="0">
                          <a:solidFill>
                            <a:schemeClr val="tx1"/>
                          </a:solidFill>
                          <a:latin typeface="Adobe Arabic" panose="02040503050201020203" pitchFamily="18" charset="-78"/>
                        </a:rPr>
                        <a:t> Rajabhat University.</a:t>
                      </a:r>
                      <a:endParaRPr lang="th-TH" dirty="0">
                        <a:solidFill>
                          <a:schemeClr val="tx1"/>
                        </a:solidFill>
                        <a:latin typeface="Adobe Arabic" panose="02040503050201020203" pitchFamily="18" charset="-78"/>
                      </a:endParaRPr>
                    </a:p>
                  </a:txBody>
                  <a:tcPr>
                    <a:solidFill>
                      <a:schemeClr val="accent6">
                        <a:lumMod val="60000"/>
                        <a:lumOff val="40000"/>
                      </a:schemeClr>
                    </a:solidFill>
                  </a:tcPr>
                </a:tc>
                <a:extLst>
                  <a:ext uri="{0D108BD9-81ED-4DB2-BD59-A6C34878D82A}">
                    <a16:rowId xmlns:a16="http://schemas.microsoft.com/office/drawing/2014/main" val="3700953808"/>
                  </a:ext>
                </a:extLst>
              </a:tr>
            </a:tbl>
          </a:graphicData>
        </a:graphic>
      </p:graphicFrame>
    </p:spTree>
    <p:extLst>
      <p:ext uri="{BB962C8B-B14F-4D97-AF65-F5344CB8AC3E}">
        <p14:creationId xmlns:p14="http://schemas.microsoft.com/office/powerpoint/2010/main" val="31051816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57870C4C-82C2-4426-A45F-78EC010C8C98}"/>
              </a:ext>
            </a:extLst>
          </p:cNvPr>
          <p:cNvSpPr>
            <a:spLocks noGrp="1"/>
          </p:cNvSpPr>
          <p:nvPr>
            <p:ph type="title"/>
          </p:nvPr>
        </p:nvSpPr>
        <p:spPr/>
        <p:txBody>
          <a:bodyPr>
            <a:normAutofit/>
          </a:bodyPr>
          <a:lstStyle/>
          <a:p>
            <a:pPr algn="l"/>
            <a:r>
              <a:rPr lang="en-US" sz="6000" dirty="0">
                <a:solidFill>
                  <a:srgbClr val="FF0000"/>
                </a:solidFill>
                <a:latin typeface="Adobe Arabic" panose="02040503050201020203" pitchFamily="18" charset="-78"/>
                <a:cs typeface="Adobe Arabic" panose="02040503050201020203" pitchFamily="18" charset="-78"/>
              </a:rPr>
              <a:t>Part one: Introducing your job</a:t>
            </a:r>
            <a:endParaRPr lang="th-TH" sz="6000" dirty="0">
              <a:solidFill>
                <a:srgbClr val="FF0000"/>
              </a:solidFill>
              <a:latin typeface="Adobe Arabic" panose="02040503050201020203" pitchFamily="18" charset="-78"/>
            </a:endParaRPr>
          </a:p>
        </p:txBody>
      </p:sp>
      <p:sp>
        <p:nvSpPr>
          <p:cNvPr id="3" name="ตัวแทนเนื้อหา 2">
            <a:extLst>
              <a:ext uri="{FF2B5EF4-FFF2-40B4-BE49-F238E27FC236}">
                <a16:creationId xmlns:a16="http://schemas.microsoft.com/office/drawing/2014/main" id="{AD32A598-D174-4B5B-9C81-0FD6CD16089F}"/>
              </a:ext>
            </a:extLst>
          </p:cNvPr>
          <p:cNvSpPr>
            <a:spLocks noGrp="1"/>
          </p:cNvSpPr>
          <p:nvPr>
            <p:ph idx="1"/>
          </p:nvPr>
        </p:nvSpPr>
        <p:spPr>
          <a:xfrm>
            <a:off x="457200" y="1600200"/>
            <a:ext cx="8229600" cy="4983162"/>
          </a:xfrm>
        </p:spPr>
        <p:txBody>
          <a:bodyPr>
            <a:noAutofit/>
          </a:bodyPr>
          <a:lstStyle/>
          <a:p>
            <a:pPr marL="0" indent="0">
              <a:buNone/>
            </a:pPr>
            <a:r>
              <a:rPr lang="en-US" sz="4000" dirty="0">
                <a:latin typeface="Adobe Arabic" panose="02040503050201020203" pitchFamily="18" charset="-78"/>
                <a:cs typeface="Adobe Arabic" panose="02040503050201020203" pitchFamily="18" charset="-78"/>
              </a:rPr>
              <a:t>I’m a ________             </a:t>
            </a:r>
            <a:endParaRPr lang="en-US" sz="4000" b="1" dirty="0">
              <a:solidFill>
                <a:srgbClr val="FF0000"/>
              </a:solidFill>
              <a:latin typeface="Adobe Arabic" panose="02040503050201020203" pitchFamily="18" charset="-78"/>
              <a:cs typeface="Adobe Arabic" panose="02040503050201020203" pitchFamily="18" charset="-78"/>
            </a:endParaRPr>
          </a:p>
          <a:p>
            <a:pPr marL="0" indent="0">
              <a:buNone/>
            </a:pPr>
            <a:r>
              <a:rPr lang="en-US" sz="4000" dirty="0">
                <a:latin typeface="Adobe Arabic" panose="02040503050201020203" pitchFamily="18" charset="-78"/>
                <a:cs typeface="Adobe Arabic" panose="02040503050201020203" pitchFamily="18" charset="-78"/>
              </a:rPr>
              <a:t>I work in ________        </a:t>
            </a:r>
          </a:p>
          <a:p>
            <a:pPr marL="0" indent="0">
              <a:buNone/>
            </a:pPr>
            <a:r>
              <a:rPr lang="en-US" sz="4000" dirty="0">
                <a:latin typeface="Adobe Arabic" panose="02040503050201020203" pitchFamily="18" charset="-78"/>
                <a:cs typeface="Adobe Arabic" panose="02040503050201020203" pitchFamily="18" charset="-78"/>
              </a:rPr>
              <a:t>I work for ________</a:t>
            </a:r>
          </a:p>
          <a:p>
            <a:pPr marL="0" indent="0" algn="ctr">
              <a:buNone/>
            </a:pPr>
            <a:r>
              <a:rPr lang="en-US" sz="4000" dirty="0">
                <a:latin typeface="Adobe Arabic" panose="02040503050201020203" pitchFamily="18" charset="-78"/>
                <a:cs typeface="Adobe Arabic" panose="02040503050201020203" pitchFamily="18" charset="-78"/>
              </a:rPr>
              <a:t>I am a </a:t>
            </a:r>
            <a:r>
              <a:rPr lang="en-US" sz="4000" u="sng" dirty="0">
                <a:solidFill>
                  <a:srgbClr val="FF0000"/>
                </a:solidFill>
                <a:latin typeface="Adobe Arabic" panose="02040503050201020203" pitchFamily="18" charset="-78"/>
                <a:cs typeface="Adobe Arabic" panose="02040503050201020203" pitchFamily="18" charset="-78"/>
              </a:rPr>
              <a:t>teacher.</a:t>
            </a:r>
          </a:p>
          <a:p>
            <a:pPr marL="0" indent="0" algn="ctr">
              <a:buNone/>
            </a:pPr>
            <a:r>
              <a:rPr lang="en-US" sz="4000" dirty="0">
                <a:latin typeface="Adobe Arabic" panose="02040503050201020203" pitchFamily="18" charset="-78"/>
                <a:cs typeface="Adobe Arabic" panose="02040503050201020203" pitchFamily="18" charset="-78"/>
              </a:rPr>
              <a:t>I work in the </a:t>
            </a:r>
            <a:r>
              <a:rPr lang="en-US" sz="4000" u="sng" dirty="0">
                <a:solidFill>
                  <a:srgbClr val="FF0000"/>
                </a:solidFill>
                <a:latin typeface="Adobe Arabic" panose="02040503050201020203" pitchFamily="18" charset="-78"/>
                <a:cs typeface="Adobe Arabic" panose="02040503050201020203" pitchFamily="18" charset="-78"/>
              </a:rPr>
              <a:t>College of Nursing and health.</a:t>
            </a:r>
          </a:p>
          <a:p>
            <a:pPr marL="0" indent="0" algn="ctr">
              <a:buNone/>
            </a:pPr>
            <a:r>
              <a:rPr lang="en-US" sz="4000" dirty="0">
                <a:latin typeface="Adobe Arabic" panose="02040503050201020203" pitchFamily="18" charset="-78"/>
                <a:cs typeface="Adobe Arabic" panose="02040503050201020203" pitchFamily="18" charset="-78"/>
              </a:rPr>
              <a:t>I work for </a:t>
            </a:r>
            <a:r>
              <a:rPr lang="en-US" sz="4000" u="sng" dirty="0">
                <a:solidFill>
                  <a:srgbClr val="FF0000"/>
                </a:solidFill>
                <a:latin typeface="Adobe Arabic" panose="02040503050201020203" pitchFamily="18" charset="-78"/>
                <a:cs typeface="Adobe Arabic" panose="02040503050201020203" pitchFamily="18" charset="-78"/>
              </a:rPr>
              <a:t>nursing students.</a:t>
            </a:r>
          </a:p>
        </p:txBody>
      </p:sp>
    </p:spTree>
    <p:extLst>
      <p:ext uri="{BB962C8B-B14F-4D97-AF65-F5344CB8AC3E}">
        <p14:creationId xmlns:p14="http://schemas.microsoft.com/office/powerpoint/2010/main" val="15289618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CC95E757-86F2-43F1-9DBF-93407BC63280}"/>
              </a:ext>
            </a:extLst>
          </p:cNvPr>
          <p:cNvSpPr>
            <a:spLocks noGrp="1"/>
          </p:cNvSpPr>
          <p:nvPr>
            <p:ph type="title"/>
          </p:nvPr>
        </p:nvSpPr>
        <p:spPr>
          <a:xfrm>
            <a:off x="457200" y="188640"/>
            <a:ext cx="8229600" cy="720080"/>
          </a:xfrm>
        </p:spPr>
        <p:txBody>
          <a:bodyPr>
            <a:normAutofit fontScale="90000"/>
          </a:bodyPr>
          <a:lstStyle/>
          <a:p>
            <a:r>
              <a:rPr lang="en-US" sz="5400" b="1" dirty="0">
                <a:solidFill>
                  <a:srgbClr val="FF0000"/>
                </a:solidFill>
                <a:latin typeface="Adobe Arabic" panose="02040503050201020203" pitchFamily="18" charset="-78"/>
                <a:cs typeface="Adobe Arabic" panose="02040503050201020203" pitchFamily="18" charset="-78"/>
              </a:rPr>
              <a:t>More details example</a:t>
            </a:r>
            <a:endParaRPr lang="th-TH" sz="5400" b="1" dirty="0">
              <a:solidFill>
                <a:srgbClr val="FF0000"/>
              </a:solidFill>
              <a:latin typeface="Adobe Arabic" panose="02040503050201020203" pitchFamily="18" charset="-78"/>
            </a:endParaRPr>
          </a:p>
        </p:txBody>
      </p:sp>
      <p:sp>
        <p:nvSpPr>
          <p:cNvPr id="3" name="ตัวแทนเนื้อหา 2">
            <a:extLst>
              <a:ext uri="{FF2B5EF4-FFF2-40B4-BE49-F238E27FC236}">
                <a16:creationId xmlns:a16="http://schemas.microsoft.com/office/drawing/2014/main" id="{562616B5-2EDC-4F5B-8A51-BE13EA8270BC}"/>
              </a:ext>
            </a:extLst>
          </p:cNvPr>
          <p:cNvSpPr>
            <a:spLocks noGrp="1"/>
          </p:cNvSpPr>
          <p:nvPr>
            <p:ph idx="1"/>
          </p:nvPr>
        </p:nvSpPr>
        <p:spPr>
          <a:xfrm>
            <a:off x="457200" y="908720"/>
            <a:ext cx="8229600" cy="5760640"/>
          </a:xfrm>
        </p:spPr>
        <p:txBody>
          <a:bodyPr>
            <a:normAutofit lnSpcReduction="10000"/>
          </a:bodyPr>
          <a:lstStyle/>
          <a:p>
            <a:pPr marL="0" indent="0">
              <a:buNone/>
            </a:pPr>
            <a:r>
              <a:rPr lang="en-US" b="1" dirty="0">
                <a:solidFill>
                  <a:srgbClr val="FF0000"/>
                </a:solidFill>
                <a:latin typeface="Adobe Arabic" panose="02040503050201020203" pitchFamily="18" charset="-78"/>
                <a:cs typeface="Adobe Arabic" panose="02040503050201020203" pitchFamily="18" charset="-78"/>
              </a:rPr>
              <a:t>I work in + field</a:t>
            </a:r>
          </a:p>
          <a:p>
            <a:pPr marL="0" indent="0">
              <a:buNone/>
            </a:pPr>
            <a:r>
              <a:rPr lang="en-US" dirty="0">
                <a:latin typeface="Adobe Arabic" panose="02040503050201020203" pitchFamily="18" charset="-78"/>
                <a:cs typeface="Adobe Arabic" panose="02040503050201020203" pitchFamily="18" charset="-78"/>
              </a:rPr>
              <a:t>I work in teaching students.</a:t>
            </a:r>
          </a:p>
          <a:p>
            <a:pPr marL="0" indent="0">
              <a:buNone/>
            </a:pPr>
            <a:r>
              <a:rPr lang="en-US" dirty="0">
                <a:latin typeface="Adobe Arabic" panose="02040503050201020203" pitchFamily="18" charset="-78"/>
                <a:cs typeface="Adobe Arabic" panose="02040503050201020203" pitchFamily="18" charset="-78"/>
              </a:rPr>
              <a:t>I work in medical field.</a:t>
            </a:r>
            <a:endParaRPr lang="en-US" dirty="0"/>
          </a:p>
          <a:p>
            <a:pPr marL="0" indent="0">
              <a:buNone/>
            </a:pPr>
            <a:r>
              <a:rPr lang="en-US" b="1" dirty="0">
                <a:solidFill>
                  <a:srgbClr val="FF0000"/>
                </a:solidFill>
                <a:latin typeface="Adobe Arabic" panose="02040503050201020203" pitchFamily="18" charset="-78"/>
                <a:cs typeface="Adobe Arabic" panose="02040503050201020203" pitchFamily="18" charset="-78"/>
              </a:rPr>
              <a:t>I work in + place/department </a:t>
            </a:r>
          </a:p>
          <a:p>
            <a:pPr marL="0" indent="0">
              <a:buNone/>
            </a:pPr>
            <a:r>
              <a:rPr lang="en-US" dirty="0">
                <a:latin typeface="Adobe Arabic" panose="02040503050201020203" pitchFamily="18" charset="-78"/>
              </a:rPr>
              <a:t>I work in the HR department of Bangkok Bank.</a:t>
            </a:r>
          </a:p>
          <a:p>
            <a:pPr marL="0" indent="0">
              <a:buNone/>
            </a:pPr>
            <a:r>
              <a:rPr lang="en-US" dirty="0">
                <a:latin typeface="Adobe Arabic" panose="02040503050201020203" pitchFamily="18" charset="-78"/>
              </a:rPr>
              <a:t>I work in the university teaching nursing students.</a:t>
            </a:r>
          </a:p>
          <a:p>
            <a:pPr marL="0" indent="0">
              <a:buNone/>
            </a:pPr>
            <a:r>
              <a:rPr lang="en-US" b="1" dirty="0">
                <a:solidFill>
                  <a:srgbClr val="FF0000"/>
                </a:solidFill>
                <a:latin typeface="Adobe Arabic" panose="02040503050201020203" pitchFamily="18" charset="-78"/>
              </a:rPr>
              <a:t>I work for + company</a:t>
            </a:r>
          </a:p>
          <a:p>
            <a:pPr marL="0" indent="0">
              <a:buNone/>
            </a:pPr>
            <a:r>
              <a:rPr lang="en-US" dirty="0">
                <a:latin typeface="Adobe Arabic" panose="02040503050201020203" pitchFamily="18" charset="-78"/>
              </a:rPr>
              <a:t>I am a teacher. I work for a government university.</a:t>
            </a:r>
          </a:p>
          <a:p>
            <a:pPr marL="0" indent="0">
              <a:buNone/>
            </a:pPr>
            <a:r>
              <a:rPr lang="en-US" dirty="0">
                <a:latin typeface="Adobe Arabic" panose="02040503050201020203" pitchFamily="18" charset="-78"/>
              </a:rPr>
              <a:t>I work for college of nursing and health based in SSRU.</a:t>
            </a:r>
          </a:p>
          <a:p>
            <a:pPr marL="0" indent="0">
              <a:buNone/>
            </a:pPr>
            <a:r>
              <a:rPr lang="en-US" dirty="0">
                <a:latin typeface="Adobe Arabic" panose="02040503050201020203" pitchFamily="18" charset="-78"/>
              </a:rPr>
              <a:t>I run my own business, so I work for myself.</a:t>
            </a:r>
          </a:p>
          <a:p>
            <a:pPr marL="0" indent="0">
              <a:buNone/>
            </a:pPr>
            <a:endParaRPr lang="th-TH" b="1" dirty="0">
              <a:latin typeface="Adobe Arabic" panose="02040503050201020203" pitchFamily="18" charset="-78"/>
            </a:endParaRPr>
          </a:p>
        </p:txBody>
      </p:sp>
    </p:spTree>
    <p:extLst>
      <p:ext uri="{BB962C8B-B14F-4D97-AF65-F5344CB8AC3E}">
        <p14:creationId xmlns:p14="http://schemas.microsoft.com/office/powerpoint/2010/main" val="21713231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AD92DAAE-F91A-4D7E-9DFE-CA649D77676D}"/>
              </a:ext>
            </a:extLst>
          </p:cNvPr>
          <p:cNvSpPr>
            <a:spLocks noGrp="1"/>
          </p:cNvSpPr>
          <p:nvPr>
            <p:ph type="title"/>
          </p:nvPr>
        </p:nvSpPr>
        <p:spPr>
          <a:xfrm>
            <a:off x="457200" y="274638"/>
            <a:ext cx="8229600" cy="562074"/>
          </a:xfrm>
        </p:spPr>
        <p:txBody>
          <a:bodyPr>
            <a:normAutofit fontScale="90000"/>
          </a:bodyPr>
          <a:lstStyle/>
          <a:p>
            <a:pPr algn="l"/>
            <a:r>
              <a:rPr lang="en-US" b="1" dirty="0">
                <a:solidFill>
                  <a:srgbClr val="FF0000"/>
                </a:solidFill>
                <a:latin typeface="Adobe Arabic" panose="02040503050201020203" pitchFamily="18" charset="-78"/>
                <a:cs typeface="Adobe Arabic" panose="02040503050201020203" pitchFamily="18" charset="-78"/>
              </a:rPr>
              <a:t>Student Task 1: In your notebook</a:t>
            </a:r>
            <a:endParaRPr lang="th-TH" b="1" dirty="0">
              <a:solidFill>
                <a:srgbClr val="FF0000"/>
              </a:solidFill>
              <a:latin typeface="Adobe Arabic" panose="02040503050201020203" pitchFamily="18" charset="-78"/>
            </a:endParaRPr>
          </a:p>
        </p:txBody>
      </p:sp>
      <p:sp>
        <p:nvSpPr>
          <p:cNvPr id="3" name="ตัวแทนเนื้อหา 2">
            <a:extLst>
              <a:ext uri="{FF2B5EF4-FFF2-40B4-BE49-F238E27FC236}">
                <a16:creationId xmlns:a16="http://schemas.microsoft.com/office/drawing/2014/main" id="{49C7F2BC-0371-42B5-8B07-9550D3D16516}"/>
              </a:ext>
            </a:extLst>
          </p:cNvPr>
          <p:cNvSpPr>
            <a:spLocks noGrp="1"/>
          </p:cNvSpPr>
          <p:nvPr>
            <p:ph idx="1"/>
          </p:nvPr>
        </p:nvSpPr>
        <p:spPr>
          <a:xfrm>
            <a:off x="457200" y="1124744"/>
            <a:ext cx="8229600" cy="5544616"/>
          </a:xfrm>
        </p:spPr>
        <p:txBody>
          <a:bodyPr/>
          <a:lstStyle/>
          <a:p>
            <a:pPr marL="0" indent="0">
              <a:buNone/>
            </a:pPr>
            <a:r>
              <a:rPr lang="en-US" sz="4000" b="1" dirty="0">
                <a:solidFill>
                  <a:srgbClr val="FF0000"/>
                </a:solidFill>
                <a:latin typeface="Adobe Arabic" panose="02040503050201020203" pitchFamily="18" charset="-78"/>
                <a:cs typeface="Adobe Arabic" panose="02040503050201020203" pitchFamily="18" charset="-78"/>
              </a:rPr>
              <a:t>A-                                     B-</a:t>
            </a:r>
          </a:p>
          <a:p>
            <a:pPr marL="0" indent="0">
              <a:buNone/>
            </a:pPr>
            <a:r>
              <a:rPr lang="en-US" b="1" dirty="0">
                <a:solidFill>
                  <a:srgbClr val="FF0000"/>
                </a:solidFill>
                <a:latin typeface="Adobe Arabic" panose="02040503050201020203" pitchFamily="18" charset="-78"/>
                <a:cs typeface="Adobe Arabic" panose="02040503050201020203" pitchFamily="18" charset="-78"/>
              </a:rPr>
              <a:t>I’m a ________                           I work in + field</a:t>
            </a:r>
          </a:p>
          <a:p>
            <a:pPr marL="0" indent="0">
              <a:buNone/>
            </a:pPr>
            <a:r>
              <a:rPr lang="en-US" b="1" dirty="0">
                <a:solidFill>
                  <a:srgbClr val="FF0000"/>
                </a:solidFill>
                <a:latin typeface="Adobe Arabic" panose="02040503050201020203" pitchFamily="18" charset="-78"/>
                <a:cs typeface="Adobe Arabic" panose="02040503050201020203" pitchFamily="18" charset="-78"/>
              </a:rPr>
              <a:t>I work in _______</a:t>
            </a:r>
            <a:r>
              <a:rPr lang="en-US" dirty="0">
                <a:latin typeface="Adobe Arabic" panose="02040503050201020203" pitchFamily="18" charset="-78"/>
                <a:cs typeface="Adobe Arabic" panose="02040503050201020203" pitchFamily="18" charset="-78"/>
              </a:rPr>
              <a:t>                         ____________________</a:t>
            </a:r>
          </a:p>
          <a:p>
            <a:pPr marL="0" indent="0">
              <a:buNone/>
            </a:pPr>
            <a:r>
              <a:rPr lang="en-US" b="1" dirty="0">
                <a:solidFill>
                  <a:srgbClr val="FF0000"/>
                </a:solidFill>
                <a:latin typeface="Adobe Arabic" panose="02040503050201020203" pitchFamily="18" charset="-78"/>
                <a:cs typeface="Adobe Arabic" panose="02040503050201020203" pitchFamily="18" charset="-78"/>
              </a:rPr>
              <a:t>I work for _______                      I work in + place/department </a:t>
            </a:r>
          </a:p>
          <a:p>
            <a:pPr marL="0" indent="0">
              <a:buNone/>
            </a:pPr>
            <a:r>
              <a:rPr lang="en-US" dirty="0">
                <a:latin typeface="Adobe Arabic" panose="02040503050201020203" pitchFamily="18" charset="-78"/>
                <a:cs typeface="Adobe Arabic" panose="02040503050201020203" pitchFamily="18" charset="-78"/>
              </a:rPr>
              <a:t>                                                     _____________________</a:t>
            </a:r>
          </a:p>
          <a:p>
            <a:pPr marL="0" indent="0">
              <a:buNone/>
            </a:pPr>
            <a:r>
              <a:rPr lang="en-US" dirty="0">
                <a:latin typeface="Adobe Arabic" panose="02040503050201020203" pitchFamily="18" charset="-78"/>
                <a:cs typeface="Adobe Arabic" panose="02040503050201020203" pitchFamily="18" charset="-78"/>
              </a:rPr>
              <a:t>                                                   </a:t>
            </a:r>
            <a:r>
              <a:rPr lang="en-US" b="1" dirty="0">
                <a:solidFill>
                  <a:srgbClr val="FF0000"/>
                </a:solidFill>
                <a:latin typeface="Adobe Arabic" panose="02040503050201020203" pitchFamily="18" charset="-78"/>
              </a:rPr>
              <a:t>I work for + company</a:t>
            </a:r>
          </a:p>
          <a:p>
            <a:pPr marL="0" indent="0">
              <a:buNone/>
            </a:pPr>
            <a:r>
              <a:rPr lang="en-US" b="1" dirty="0">
                <a:solidFill>
                  <a:srgbClr val="FF0000"/>
                </a:solidFill>
                <a:latin typeface="Adobe Arabic" panose="02040503050201020203" pitchFamily="18" charset="-78"/>
              </a:rPr>
              <a:t>                                                    </a:t>
            </a:r>
            <a:r>
              <a:rPr lang="en-US" b="1" dirty="0">
                <a:latin typeface="Adobe Arabic" panose="02040503050201020203" pitchFamily="18" charset="-78"/>
              </a:rPr>
              <a:t>______________________</a:t>
            </a:r>
          </a:p>
          <a:p>
            <a:pPr marL="0" indent="0">
              <a:buNone/>
            </a:pPr>
            <a:endParaRPr lang="en-US" b="1" dirty="0">
              <a:solidFill>
                <a:srgbClr val="FF0000"/>
              </a:solidFill>
              <a:latin typeface="Adobe Arabic" panose="02040503050201020203" pitchFamily="18" charset="-78"/>
            </a:endParaRPr>
          </a:p>
          <a:p>
            <a:pPr marL="0" indent="0">
              <a:buNone/>
            </a:pPr>
            <a:r>
              <a:rPr lang="en-US" dirty="0">
                <a:latin typeface="Adobe Arabic" panose="02040503050201020203" pitchFamily="18" charset="-78"/>
                <a:cs typeface="Adobe Arabic" panose="02040503050201020203" pitchFamily="18" charset="-78"/>
              </a:rPr>
              <a:t>                  </a:t>
            </a:r>
          </a:p>
          <a:p>
            <a:pPr marL="0" indent="0">
              <a:buNone/>
            </a:pPr>
            <a:endParaRPr lang="en-US" dirty="0">
              <a:latin typeface="Adobe Arabic" panose="02040503050201020203" pitchFamily="18" charset="-78"/>
              <a:cs typeface="Adobe Arabic" panose="02040503050201020203" pitchFamily="18" charset="-78"/>
            </a:endParaRPr>
          </a:p>
          <a:p>
            <a:pPr marL="0" indent="0">
              <a:buNone/>
            </a:pPr>
            <a:endParaRPr lang="en-US" dirty="0">
              <a:latin typeface="Adobe Arabic" panose="02040503050201020203" pitchFamily="18" charset="-78"/>
              <a:cs typeface="Adobe Arabic" panose="02040503050201020203" pitchFamily="18" charset="-78"/>
            </a:endParaRPr>
          </a:p>
          <a:p>
            <a:pPr marL="0" indent="0">
              <a:buNone/>
            </a:pPr>
            <a:endParaRPr lang="th-TH" dirty="0">
              <a:latin typeface="Adobe Arabic" panose="02040503050201020203" pitchFamily="18" charset="-78"/>
            </a:endParaRPr>
          </a:p>
        </p:txBody>
      </p:sp>
    </p:spTree>
    <p:extLst>
      <p:ext uri="{BB962C8B-B14F-4D97-AF65-F5344CB8AC3E}">
        <p14:creationId xmlns:p14="http://schemas.microsoft.com/office/powerpoint/2010/main" val="28892769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78FD3A35-4370-4677-9EFA-E512D78CF5E6}"/>
              </a:ext>
            </a:extLst>
          </p:cNvPr>
          <p:cNvSpPr>
            <a:spLocks noGrp="1"/>
          </p:cNvSpPr>
          <p:nvPr>
            <p:ph type="title"/>
          </p:nvPr>
        </p:nvSpPr>
        <p:spPr/>
        <p:txBody>
          <a:bodyPr>
            <a:normAutofit/>
          </a:bodyPr>
          <a:lstStyle/>
          <a:p>
            <a:pPr algn="l"/>
            <a:r>
              <a:rPr lang="en-US" sz="5400" dirty="0">
                <a:solidFill>
                  <a:srgbClr val="FF0000"/>
                </a:solidFill>
                <a:latin typeface="Adobe Arabic" panose="02040503050201020203" pitchFamily="18" charset="-78"/>
                <a:cs typeface="Adobe Arabic" panose="02040503050201020203" pitchFamily="18" charset="-78"/>
              </a:rPr>
              <a:t>Part two: Describing your company</a:t>
            </a:r>
            <a:endParaRPr lang="th-TH" sz="5400" dirty="0">
              <a:solidFill>
                <a:srgbClr val="FF0000"/>
              </a:solidFill>
              <a:latin typeface="Adobe Arabic" panose="02040503050201020203" pitchFamily="18" charset="-78"/>
            </a:endParaRPr>
          </a:p>
        </p:txBody>
      </p:sp>
      <p:sp>
        <p:nvSpPr>
          <p:cNvPr id="3" name="ตัวแทนเนื้อหา 2">
            <a:extLst>
              <a:ext uri="{FF2B5EF4-FFF2-40B4-BE49-F238E27FC236}">
                <a16:creationId xmlns:a16="http://schemas.microsoft.com/office/drawing/2014/main" id="{2FA492EA-2B26-4A1F-8798-FA04DD0CE390}"/>
              </a:ext>
            </a:extLst>
          </p:cNvPr>
          <p:cNvSpPr>
            <a:spLocks noGrp="1"/>
          </p:cNvSpPr>
          <p:nvPr>
            <p:ph idx="1"/>
          </p:nvPr>
        </p:nvSpPr>
        <p:spPr/>
        <p:txBody>
          <a:bodyPr>
            <a:normAutofit/>
          </a:bodyPr>
          <a:lstStyle/>
          <a:p>
            <a:pPr marL="0" indent="0">
              <a:buNone/>
            </a:pPr>
            <a:r>
              <a:rPr lang="en-US" sz="4400" dirty="0">
                <a:latin typeface="Adobe Arabic" panose="02040503050201020203" pitchFamily="18" charset="-78"/>
                <a:cs typeface="Adobe Arabic" panose="02040503050201020203" pitchFamily="18" charset="-78"/>
              </a:rPr>
              <a:t>I work for a __________ company</a:t>
            </a:r>
          </a:p>
          <a:p>
            <a:pPr marL="0" indent="0">
              <a:buNone/>
            </a:pPr>
            <a:r>
              <a:rPr lang="en-US" sz="4400" dirty="0">
                <a:latin typeface="Adobe Arabic" panose="02040503050201020203" pitchFamily="18" charset="-78"/>
                <a:cs typeface="Adobe Arabic" panose="02040503050201020203" pitchFamily="18" charset="-78"/>
              </a:rPr>
              <a:t>which _____________________.</a:t>
            </a:r>
          </a:p>
          <a:p>
            <a:pPr>
              <a:buFont typeface="Wingdings" panose="05000000000000000000" pitchFamily="2" charset="2"/>
              <a:buChar char="Ø"/>
            </a:pPr>
            <a:r>
              <a:rPr lang="en-US" dirty="0">
                <a:latin typeface="Adobe Arabic" panose="02040503050201020203" pitchFamily="18" charset="-78"/>
                <a:cs typeface="Adobe Arabic" panose="02040503050201020203" pitchFamily="18" charset="-78"/>
              </a:rPr>
              <a:t>I work for a </a:t>
            </a:r>
            <a:r>
              <a:rPr lang="en-US" u="sng" dirty="0">
                <a:solidFill>
                  <a:srgbClr val="FF0000"/>
                </a:solidFill>
                <a:latin typeface="Adobe Arabic" panose="02040503050201020203" pitchFamily="18" charset="-78"/>
                <a:cs typeface="Adobe Arabic" panose="02040503050201020203" pitchFamily="18" charset="-78"/>
              </a:rPr>
              <a:t>big</a:t>
            </a:r>
            <a:r>
              <a:rPr lang="en-US" dirty="0">
                <a:latin typeface="Adobe Arabic" panose="02040503050201020203" pitchFamily="18" charset="-78"/>
                <a:cs typeface="Adobe Arabic" panose="02040503050201020203" pitchFamily="18" charset="-78"/>
              </a:rPr>
              <a:t> public university which I am teaching nursing students.</a:t>
            </a:r>
          </a:p>
          <a:p>
            <a:pPr>
              <a:buFont typeface="Wingdings" panose="05000000000000000000" pitchFamily="2" charset="2"/>
              <a:buChar char="Ø"/>
            </a:pPr>
            <a:r>
              <a:rPr lang="en-US" dirty="0">
                <a:latin typeface="Adobe Arabic" panose="02040503050201020203" pitchFamily="18" charset="-78"/>
                <a:cs typeface="Adobe Arabic" panose="02040503050201020203" pitchFamily="18" charset="-78"/>
              </a:rPr>
              <a:t> I work for an </a:t>
            </a:r>
            <a:r>
              <a:rPr lang="en-US" u="sng" dirty="0">
                <a:solidFill>
                  <a:srgbClr val="FF0000"/>
                </a:solidFill>
                <a:latin typeface="Adobe Arabic" panose="02040503050201020203" pitchFamily="18" charset="-78"/>
                <a:cs typeface="Adobe Arabic" panose="02040503050201020203" pitchFamily="18" charset="-78"/>
              </a:rPr>
              <a:t>international </a:t>
            </a:r>
            <a:r>
              <a:rPr lang="en-US" dirty="0">
                <a:latin typeface="Adobe Arabic" panose="02040503050201020203" pitchFamily="18" charset="-78"/>
                <a:cs typeface="Adobe Arabic" panose="02040503050201020203" pitchFamily="18" charset="-78"/>
              </a:rPr>
              <a:t>school which I am teaching modern English language.</a:t>
            </a:r>
            <a:endParaRPr lang="th-TH" dirty="0">
              <a:latin typeface="Adobe Arabic" panose="02040503050201020203" pitchFamily="18" charset="-78"/>
            </a:endParaRPr>
          </a:p>
        </p:txBody>
      </p:sp>
      <p:sp>
        <p:nvSpPr>
          <p:cNvPr id="4" name="สี่เหลี่ยมผืนผ้า 3">
            <a:extLst>
              <a:ext uri="{FF2B5EF4-FFF2-40B4-BE49-F238E27FC236}">
                <a16:creationId xmlns:a16="http://schemas.microsoft.com/office/drawing/2014/main" id="{7454E40C-15BC-4C38-816D-D1486A71364F}"/>
              </a:ext>
            </a:extLst>
          </p:cNvPr>
          <p:cNvSpPr/>
          <p:nvPr/>
        </p:nvSpPr>
        <p:spPr>
          <a:xfrm>
            <a:off x="2771800" y="1772816"/>
            <a:ext cx="1584176" cy="28803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rgbClr val="FF0000"/>
                </a:solidFill>
                <a:latin typeface="Adobe Arabic" panose="02040503050201020203" pitchFamily="18" charset="-78"/>
                <a:cs typeface="Adobe Arabic" panose="02040503050201020203" pitchFamily="18" charset="-78"/>
              </a:rPr>
              <a:t>Adjective</a:t>
            </a:r>
            <a:endParaRPr lang="th-TH" dirty="0">
              <a:solidFill>
                <a:srgbClr val="FF0000"/>
              </a:solidFill>
              <a:latin typeface="Adobe Arabic" panose="02040503050201020203" pitchFamily="18" charset="-78"/>
            </a:endParaRPr>
          </a:p>
        </p:txBody>
      </p:sp>
      <p:sp>
        <p:nvSpPr>
          <p:cNvPr id="5" name="สี่เหลี่ยมผืนผ้า 4">
            <a:extLst>
              <a:ext uri="{FF2B5EF4-FFF2-40B4-BE49-F238E27FC236}">
                <a16:creationId xmlns:a16="http://schemas.microsoft.com/office/drawing/2014/main" id="{2CC22D95-4084-4FF7-9A5A-27E05D52BD34}"/>
              </a:ext>
            </a:extLst>
          </p:cNvPr>
          <p:cNvSpPr/>
          <p:nvPr/>
        </p:nvSpPr>
        <p:spPr>
          <a:xfrm>
            <a:off x="1907704" y="2564904"/>
            <a:ext cx="3744416" cy="28803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rgbClr val="FF0000"/>
                </a:solidFill>
                <a:latin typeface="Adobe Arabic" panose="02040503050201020203" pitchFamily="18" charset="-78"/>
                <a:cs typeface="Adobe Arabic" panose="02040503050201020203" pitchFamily="18" charset="-78"/>
              </a:rPr>
              <a:t>What does your company do?</a:t>
            </a:r>
            <a:endParaRPr lang="th-TH" dirty="0">
              <a:solidFill>
                <a:srgbClr val="FF0000"/>
              </a:solidFill>
              <a:latin typeface="Adobe Arabic" panose="02040503050201020203" pitchFamily="18" charset="-78"/>
            </a:endParaRPr>
          </a:p>
        </p:txBody>
      </p:sp>
    </p:spTree>
    <p:extLst>
      <p:ext uri="{BB962C8B-B14F-4D97-AF65-F5344CB8AC3E}">
        <p14:creationId xmlns:p14="http://schemas.microsoft.com/office/powerpoint/2010/main" val="9663695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A1BB44AF-5C35-4164-8280-CE9E87A72000}"/>
              </a:ext>
            </a:extLst>
          </p:cNvPr>
          <p:cNvSpPr>
            <a:spLocks noGrp="1"/>
          </p:cNvSpPr>
          <p:nvPr>
            <p:ph type="title"/>
          </p:nvPr>
        </p:nvSpPr>
        <p:spPr>
          <a:xfrm>
            <a:off x="251520" y="274638"/>
            <a:ext cx="8496944" cy="922114"/>
          </a:xfrm>
        </p:spPr>
        <p:txBody>
          <a:bodyPr>
            <a:normAutofit/>
          </a:bodyPr>
          <a:lstStyle/>
          <a:p>
            <a:pPr algn="l"/>
            <a:r>
              <a:rPr lang="en-US" sz="3600" b="1" dirty="0">
                <a:solidFill>
                  <a:srgbClr val="FF0000"/>
                </a:solidFill>
                <a:latin typeface="Adobe Arabic" panose="02040503050201020203" pitchFamily="18" charset="-78"/>
                <a:cs typeface="Adobe Arabic" panose="02040503050201020203" pitchFamily="18" charset="-78"/>
              </a:rPr>
              <a:t>What if you don’t work in a company</a:t>
            </a:r>
            <a:endParaRPr lang="th-TH" sz="3600" b="1" dirty="0">
              <a:solidFill>
                <a:srgbClr val="FF0000"/>
              </a:solidFill>
              <a:latin typeface="Adobe Arabic" panose="02040503050201020203" pitchFamily="18" charset="-78"/>
            </a:endParaRPr>
          </a:p>
        </p:txBody>
      </p:sp>
      <p:sp>
        <p:nvSpPr>
          <p:cNvPr id="3" name="ตัวแทนเนื้อหา 2">
            <a:extLst>
              <a:ext uri="{FF2B5EF4-FFF2-40B4-BE49-F238E27FC236}">
                <a16:creationId xmlns:a16="http://schemas.microsoft.com/office/drawing/2014/main" id="{EB16B57D-73FC-4AB0-B5DA-59F7550AB554}"/>
              </a:ext>
            </a:extLst>
          </p:cNvPr>
          <p:cNvSpPr>
            <a:spLocks noGrp="1"/>
          </p:cNvSpPr>
          <p:nvPr>
            <p:ph idx="1"/>
          </p:nvPr>
        </p:nvSpPr>
        <p:spPr>
          <a:xfrm>
            <a:off x="457200" y="1268760"/>
            <a:ext cx="8229600" cy="5184576"/>
          </a:xfrm>
        </p:spPr>
        <p:txBody>
          <a:bodyPr/>
          <a:lstStyle/>
          <a:p>
            <a:pPr>
              <a:buFont typeface="Wingdings" panose="05000000000000000000" pitchFamily="2" charset="2"/>
              <a:buChar char="ü"/>
            </a:pPr>
            <a:r>
              <a:rPr lang="en-US" dirty="0"/>
              <a:t> </a:t>
            </a:r>
            <a:r>
              <a:rPr lang="en-US" dirty="0">
                <a:latin typeface="Adobe Arabic" panose="02040503050201020203" pitchFamily="18" charset="-78"/>
                <a:cs typeface="Adobe Arabic" panose="02040503050201020203" pitchFamily="18" charset="-78"/>
              </a:rPr>
              <a:t>I’m a freelancer.</a:t>
            </a:r>
          </a:p>
          <a:p>
            <a:pPr>
              <a:buFont typeface="Wingdings" panose="05000000000000000000" pitchFamily="2" charset="2"/>
              <a:buChar char="ü"/>
            </a:pPr>
            <a:r>
              <a:rPr lang="en-US" dirty="0">
                <a:latin typeface="Adobe Arabic" panose="02040503050201020203" pitchFamily="18" charset="-78"/>
                <a:cs typeface="Adobe Arabic" panose="02040503050201020203" pitchFamily="18" charset="-78"/>
              </a:rPr>
              <a:t> I’m self employed.</a:t>
            </a:r>
          </a:p>
          <a:p>
            <a:pPr>
              <a:buFont typeface="Wingdings" panose="05000000000000000000" pitchFamily="2" charset="2"/>
              <a:buChar char="ü"/>
            </a:pPr>
            <a:r>
              <a:rPr lang="en-US" dirty="0">
                <a:latin typeface="Adobe Arabic" panose="02040503050201020203" pitchFamily="18" charset="-78"/>
                <a:cs typeface="Adobe Arabic" panose="02040503050201020203" pitchFamily="18" charset="-78"/>
              </a:rPr>
              <a:t> I’m a business owner.</a:t>
            </a:r>
          </a:p>
          <a:p>
            <a:pPr marL="0" indent="0">
              <a:buNone/>
            </a:pPr>
            <a:r>
              <a:rPr lang="en-US" sz="3600" b="1" dirty="0">
                <a:solidFill>
                  <a:srgbClr val="FF0000"/>
                </a:solidFill>
                <a:latin typeface="Adobe Arabic" panose="02040503050201020203" pitchFamily="18" charset="-78"/>
                <a:cs typeface="Adobe Arabic" panose="02040503050201020203" pitchFamily="18" charset="-78"/>
              </a:rPr>
              <a:t>If you don’t have a job</a:t>
            </a:r>
            <a:endParaRPr lang="en-US" sz="3600" dirty="0">
              <a:latin typeface="Adobe Arabic" panose="02040503050201020203" pitchFamily="18" charset="-78"/>
              <a:cs typeface="Adobe Arabic" panose="02040503050201020203" pitchFamily="18" charset="-78"/>
            </a:endParaRPr>
          </a:p>
          <a:p>
            <a:pPr>
              <a:buFont typeface="Wingdings" panose="05000000000000000000" pitchFamily="2" charset="2"/>
              <a:buChar char="Ø"/>
            </a:pPr>
            <a:r>
              <a:rPr lang="en-US" dirty="0">
                <a:latin typeface="Adobe Arabic" panose="02040503050201020203" pitchFamily="18" charset="-78"/>
                <a:cs typeface="Adobe Arabic" panose="02040503050201020203" pitchFamily="18" charset="-78"/>
              </a:rPr>
              <a:t> I’m between jobs at the moment.</a:t>
            </a:r>
          </a:p>
          <a:p>
            <a:pPr>
              <a:buFont typeface="Wingdings" panose="05000000000000000000" pitchFamily="2" charset="2"/>
              <a:buChar char="Ø"/>
            </a:pPr>
            <a:r>
              <a:rPr lang="en-US" dirty="0">
                <a:latin typeface="Adobe Arabic" panose="02040503050201020203" pitchFamily="18" charset="-78"/>
                <a:cs typeface="Adobe Arabic" panose="02040503050201020203" pitchFamily="18" charset="-78"/>
              </a:rPr>
              <a:t> I’m taking some time out to travel. Spend time with my family. Recover from an illness.</a:t>
            </a:r>
          </a:p>
          <a:p>
            <a:pPr>
              <a:buFont typeface="Wingdings" panose="05000000000000000000" pitchFamily="2" charset="2"/>
              <a:buChar char="Ø"/>
            </a:pPr>
            <a:r>
              <a:rPr lang="en-US" dirty="0">
                <a:latin typeface="Adobe Arabic" panose="02040503050201020203" pitchFamily="18" charset="-78"/>
                <a:cs typeface="Adobe Arabic" panose="02040503050201020203" pitchFamily="18" charset="-78"/>
              </a:rPr>
              <a:t> I’m retired.</a:t>
            </a:r>
            <a:endParaRPr lang="th-TH" dirty="0">
              <a:latin typeface="Adobe Arabic" panose="02040503050201020203" pitchFamily="18" charset="-78"/>
            </a:endParaRPr>
          </a:p>
        </p:txBody>
      </p:sp>
    </p:spTree>
    <p:extLst>
      <p:ext uri="{BB962C8B-B14F-4D97-AF65-F5344CB8AC3E}">
        <p14:creationId xmlns:p14="http://schemas.microsoft.com/office/powerpoint/2010/main" val="13896669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69EE3195-E6E1-4147-B758-2922E55A5FE8}"/>
              </a:ext>
            </a:extLst>
          </p:cNvPr>
          <p:cNvSpPr>
            <a:spLocks noGrp="1"/>
          </p:cNvSpPr>
          <p:nvPr>
            <p:ph type="title"/>
          </p:nvPr>
        </p:nvSpPr>
        <p:spPr/>
        <p:txBody>
          <a:bodyPr>
            <a:normAutofit/>
          </a:bodyPr>
          <a:lstStyle/>
          <a:p>
            <a:pPr algn="l"/>
            <a:r>
              <a:rPr lang="en-US" sz="5400" dirty="0">
                <a:solidFill>
                  <a:srgbClr val="FF0000"/>
                </a:solidFill>
                <a:latin typeface="Adobe Arabic" panose="02040503050201020203" pitchFamily="18" charset="-78"/>
                <a:cs typeface="Adobe Arabic" panose="02040503050201020203" pitchFamily="18" charset="-78"/>
              </a:rPr>
              <a:t>Students Task 2: In your notebook</a:t>
            </a:r>
            <a:endParaRPr lang="th-TH" sz="5400" dirty="0">
              <a:solidFill>
                <a:srgbClr val="FF0000"/>
              </a:solidFill>
              <a:latin typeface="Adobe Arabic" panose="02040503050201020203" pitchFamily="18" charset="-78"/>
            </a:endParaRPr>
          </a:p>
        </p:txBody>
      </p:sp>
      <p:sp>
        <p:nvSpPr>
          <p:cNvPr id="3" name="ตัวแทนเนื้อหา 2">
            <a:extLst>
              <a:ext uri="{FF2B5EF4-FFF2-40B4-BE49-F238E27FC236}">
                <a16:creationId xmlns:a16="http://schemas.microsoft.com/office/drawing/2014/main" id="{713A929C-070A-40D9-8C24-0E62C0B25114}"/>
              </a:ext>
            </a:extLst>
          </p:cNvPr>
          <p:cNvSpPr>
            <a:spLocks noGrp="1"/>
          </p:cNvSpPr>
          <p:nvPr>
            <p:ph idx="1"/>
          </p:nvPr>
        </p:nvSpPr>
        <p:spPr/>
        <p:txBody>
          <a:bodyPr/>
          <a:lstStyle/>
          <a:p>
            <a:pPr marL="0" indent="0" algn="ctr">
              <a:buNone/>
            </a:pPr>
            <a:r>
              <a:rPr lang="en-US" dirty="0">
                <a:solidFill>
                  <a:srgbClr val="FF0000"/>
                </a:solidFill>
                <a:latin typeface="Adobe Arabic" panose="02040503050201020203" pitchFamily="18" charset="-78"/>
                <a:cs typeface="Adobe Arabic" panose="02040503050201020203" pitchFamily="18" charset="-78"/>
              </a:rPr>
              <a:t>Complete the sentence:</a:t>
            </a:r>
          </a:p>
          <a:p>
            <a:pPr marL="0" indent="0">
              <a:buNone/>
            </a:pPr>
            <a:r>
              <a:rPr lang="en-US" dirty="0">
                <a:solidFill>
                  <a:srgbClr val="FF0000"/>
                </a:solidFill>
                <a:latin typeface="Adobe Arabic" panose="02040503050201020203" pitchFamily="18" charset="-78"/>
                <a:cs typeface="Adobe Arabic" panose="02040503050201020203" pitchFamily="18" charset="-78"/>
              </a:rPr>
              <a:t>What do you do?</a:t>
            </a:r>
          </a:p>
          <a:p>
            <a:pPr marL="0" indent="0">
              <a:buNone/>
            </a:pPr>
            <a:endParaRPr lang="en-US" dirty="0">
              <a:solidFill>
                <a:srgbClr val="FF0000"/>
              </a:solidFill>
              <a:latin typeface="Adobe Arabic" panose="02040503050201020203" pitchFamily="18" charset="-78"/>
              <a:cs typeface="Adobe Arabic" panose="02040503050201020203" pitchFamily="18" charset="-78"/>
            </a:endParaRPr>
          </a:p>
          <a:p>
            <a:pPr marL="0" indent="0">
              <a:buNone/>
            </a:pPr>
            <a:r>
              <a:rPr lang="en-US" dirty="0">
                <a:latin typeface="Adobe Arabic" panose="02040503050201020203" pitchFamily="18" charset="-78"/>
                <a:cs typeface="Adobe Arabic" panose="02040503050201020203" pitchFamily="18" charset="-78"/>
              </a:rPr>
              <a:t>I’m a nursing _________. I study in a ____________ government university at _________ ___________ ___________ ___________ under the ___________ of _________ and __________. With the degree of ___________ of ___________ ___________.</a:t>
            </a:r>
          </a:p>
        </p:txBody>
      </p:sp>
      <p:sp>
        <p:nvSpPr>
          <p:cNvPr id="4" name="สี่เหลี่ยมผืนผ้า 3">
            <a:extLst>
              <a:ext uri="{FF2B5EF4-FFF2-40B4-BE49-F238E27FC236}">
                <a16:creationId xmlns:a16="http://schemas.microsoft.com/office/drawing/2014/main" id="{3C9E2066-6710-4876-8AF8-C346EB4987DD}"/>
              </a:ext>
            </a:extLst>
          </p:cNvPr>
          <p:cNvSpPr/>
          <p:nvPr/>
        </p:nvSpPr>
        <p:spPr>
          <a:xfrm>
            <a:off x="5292080" y="3356992"/>
            <a:ext cx="1490464" cy="28803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800" dirty="0">
                <a:solidFill>
                  <a:srgbClr val="FF0000"/>
                </a:solidFill>
                <a:latin typeface="Adobe Arabic" panose="02040503050201020203" pitchFamily="18" charset="-78"/>
                <a:cs typeface="Adobe Arabic" panose="02040503050201020203" pitchFamily="18" charset="-78"/>
              </a:rPr>
              <a:t>Adjective</a:t>
            </a:r>
            <a:endParaRPr lang="th-TH" sz="1800" dirty="0">
              <a:solidFill>
                <a:srgbClr val="FF0000"/>
              </a:solidFill>
              <a:latin typeface="Adobe Arabic" panose="02040503050201020203" pitchFamily="18" charset="-78"/>
            </a:endParaRPr>
          </a:p>
        </p:txBody>
      </p:sp>
    </p:spTree>
    <p:extLst>
      <p:ext uri="{BB962C8B-B14F-4D97-AF65-F5344CB8AC3E}">
        <p14:creationId xmlns:p14="http://schemas.microsoft.com/office/powerpoint/2010/main" val="2822985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normAutofit fontScale="90000"/>
          </a:bodyPr>
          <a:lstStyle/>
          <a:p>
            <a:r>
              <a:rPr lang="en-US" b="1" dirty="0">
                <a:solidFill>
                  <a:srgbClr val="FF0000"/>
                </a:solidFill>
                <a:latin typeface="Adobe Arabic" panose="02040503050201020203" pitchFamily="18" charset="-78"/>
                <a:cs typeface="Adobe Arabic" panose="02040503050201020203" pitchFamily="18" charset="-78"/>
              </a:rPr>
              <a:t>What is the difference between a job and a career?</a:t>
            </a:r>
            <a:endParaRPr lang="th-TH" b="1" dirty="0">
              <a:solidFill>
                <a:srgbClr val="FF0000"/>
              </a:solidFill>
              <a:latin typeface="Adobe Arabic" panose="02040503050201020203" pitchFamily="18" charset="-78"/>
            </a:endParaRPr>
          </a:p>
        </p:txBody>
      </p:sp>
      <p:sp>
        <p:nvSpPr>
          <p:cNvPr id="3" name="ตัวยึดเนื้อหา 2"/>
          <p:cNvSpPr>
            <a:spLocks noGrp="1"/>
          </p:cNvSpPr>
          <p:nvPr>
            <p:ph idx="1"/>
          </p:nvPr>
        </p:nvSpPr>
        <p:spPr>
          <a:xfrm>
            <a:off x="457200" y="1600200"/>
            <a:ext cx="8229600" cy="5043510"/>
          </a:xfrm>
        </p:spPr>
        <p:txBody>
          <a:bodyPr>
            <a:normAutofit lnSpcReduction="10000"/>
          </a:bodyPr>
          <a:lstStyle/>
          <a:p>
            <a:r>
              <a:rPr lang="en-US" sz="4000" dirty="0">
                <a:latin typeface="Adobe Arabic" panose="02040503050201020203" pitchFamily="18" charset="-78"/>
                <a:cs typeface="Adobe Arabic" panose="02040503050201020203" pitchFamily="18" charset="-78"/>
              </a:rPr>
              <a:t>A </a:t>
            </a:r>
            <a:r>
              <a:rPr lang="en-US" sz="4000" b="1" dirty="0">
                <a:solidFill>
                  <a:srgbClr val="FF0000"/>
                </a:solidFill>
                <a:latin typeface="Adobe Arabic" panose="02040503050201020203" pitchFamily="18" charset="-78"/>
                <a:cs typeface="Adobe Arabic" panose="02040503050201020203" pitchFamily="18" charset="-78"/>
              </a:rPr>
              <a:t>job</a:t>
            </a:r>
            <a:r>
              <a:rPr lang="en-US" sz="4000" dirty="0">
                <a:latin typeface="Adobe Arabic" panose="02040503050201020203" pitchFamily="18" charset="-78"/>
                <a:cs typeface="Adobe Arabic" panose="02040503050201020203" pitchFamily="18" charset="-78"/>
              </a:rPr>
              <a:t> can be just going to work to earn a paycheck. </a:t>
            </a:r>
          </a:p>
          <a:p>
            <a:r>
              <a:rPr lang="en-US" sz="4000" dirty="0">
                <a:latin typeface="Adobe Arabic" panose="02040503050201020203" pitchFamily="18" charset="-78"/>
                <a:cs typeface="Adobe Arabic" panose="02040503050201020203" pitchFamily="18" charset="-78"/>
              </a:rPr>
              <a:t>A </a:t>
            </a:r>
            <a:r>
              <a:rPr lang="en-US" sz="4000" b="1" dirty="0">
                <a:solidFill>
                  <a:srgbClr val="FF0000"/>
                </a:solidFill>
                <a:latin typeface="Adobe Arabic" panose="02040503050201020203" pitchFamily="18" charset="-78"/>
                <a:cs typeface="Adobe Arabic" panose="02040503050201020203" pitchFamily="18" charset="-78"/>
              </a:rPr>
              <a:t>career </a:t>
            </a:r>
            <a:r>
              <a:rPr lang="en-US" sz="4000" dirty="0">
                <a:latin typeface="Adobe Arabic" panose="02040503050201020203" pitchFamily="18" charset="-78"/>
                <a:cs typeface="Adobe Arabic" panose="02040503050201020203" pitchFamily="18" charset="-78"/>
              </a:rPr>
              <a:t>means that each of your jobs, experiences, and training programs is helping you advance in pay or responsibility. ... </a:t>
            </a:r>
          </a:p>
          <a:p>
            <a:r>
              <a:rPr lang="en-US" sz="4000" dirty="0">
                <a:latin typeface="Adobe Arabic" panose="02040503050201020203" pitchFamily="18" charset="-78"/>
                <a:cs typeface="Adobe Arabic" panose="02040503050201020203" pitchFamily="18" charset="-78"/>
              </a:rPr>
              <a:t>The real difference between a </a:t>
            </a:r>
            <a:r>
              <a:rPr lang="en-US" sz="4000" b="1" dirty="0">
                <a:solidFill>
                  <a:srgbClr val="FF0000"/>
                </a:solidFill>
                <a:latin typeface="Adobe Arabic" panose="02040503050201020203" pitchFamily="18" charset="-78"/>
                <a:cs typeface="Adobe Arabic" panose="02040503050201020203" pitchFamily="18" charset="-78"/>
              </a:rPr>
              <a:t>job </a:t>
            </a:r>
            <a:r>
              <a:rPr lang="en-US" sz="4000" dirty="0">
                <a:latin typeface="Adobe Arabic" panose="02040503050201020203" pitchFamily="18" charset="-78"/>
                <a:cs typeface="Adobe Arabic" panose="02040503050201020203" pitchFamily="18" charset="-78"/>
              </a:rPr>
              <a:t>and a </a:t>
            </a:r>
            <a:r>
              <a:rPr lang="en-US" sz="4000" b="1" dirty="0">
                <a:solidFill>
                  <a:srgbClr val="FF0000"/>
                </a:solidFill>
                <a:latin typeface="Adobe Arabic" panose="02040503050201020203" pitchFamily="18" charset="-78"/>
                <a:cs typeface="Adobe Arabic" panose="02040503050201020203" pitchFamily="18" charset="-78"/>
              </a:rPr>
              <a:t>career</a:t>
            </a:r>
            <a:r>
              <a:rPr lang="en-US" sz="4000" dirty="0">
                <a:latin typeface="Adobe Arabic" panose="02040503050201020203" pitchFamily="18" charset="-78"/>
                <a:cs typeface="Adobe Arabic" panose="02040503050201020203" pitchFamily="18" charset="-78"/>
              </a:rPr>
              <a:t> is your attitude. People who want a career are always thinking about their long-term goals.</a:t>
            </a:r>
            <a:endParaRPr lang="th-TH" sz="4000" dirty="0">
              <a:latin typeface="Adobe Arabic" panose="02040503050201020203" pitchFamily="18" charset="-78"/>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CA8D75A1-BCF5-480A-8B33-E91AE3074B8A}"/>
              </a:ext>
            </a:extLst>
          </p:cNvPr>
          <p:cNvSpPr>
            <a:spLocks noGrp="1"/>
          </p:cNvSpPr>
          <p:nvPr>
            <p:ph type="title"/>
          </p:nvPr>
        </p:nvSpPr>
        <p:spPr>
          <a:xfrm>
            <a:off x="395536" y="274638"/>
            <a:ext cx="8291264" cy="706090"/>
          </a:xfrm>
        </p:spPr>
        <p:txBody>
          <a:bodyPr>
            <a:noAutofit/>
          </a:bodyPr>
          <a:lstStyle/>
          <a:p>
            <a:pPr algn="l"/>
            <a:r>
              <a:rPr lang="en-US" sz="4000" dirty="0">
                <a:solidFill>
                  <a:srgbClr val="FF0000"/>
                </a:solidFill>
                <a:latin typeface="Adobe Arabic" panose="02040503050201020203" pitchFamily="18" charset="-78"/>
                <a:cs typeface="Adobe Arabic" panose="02040503050201020203" pitchFamily="18" charset="-78"/>
              </a:rPr>
              <a:t>Part three: How to describe your job in more details.</a:t>
            </a:r>
            <a:endParaRPr lang="th-TH" sz="4000" dirty="0">
              <a:solidFill>
                <a:srgbClr val="FF0000"/>
              </a:solidFill>
              <a:latin typeface="Adobe Arabic" panose="02040503050201020203" pitchFamily="18" charset="-78"/>
            </a:endParaRPr>
          </a:p>
        </p:txBody>
      </p:sp>
      <p:sp>
        <p:nvSpPr>
          <p:cNvPr id="3" name="ตัวแทนเนื้อหา 2">
            <a:extLst>
              <a:ext uri="{FF2B5EF4-FFF2-40B4-BE49-F238E27FC236}">
                <a16:creationId xmlns:a16="http://schemas.microsoft.com/office/drawing/2014/main" id="{3BDC9F3F-0A15-4CD9-9A0D-A280C9F7E914}"/>
              </a:ext>
            </a:extLst>
          </p:cNvPr>
          <p:cNvSpPr>
            <a:spLocks noGrp="1"/>
          </p:cNvSpPr>
          <p:nvPr>
            <p:ph idx="1"/>
          </p:nvPr>
        </p:nvSpPr>
        <p:spPr>
          <a:xfrm>
            <a:off x="457200" y="980728"/>
            <a:ext cx="8229600" cy="5602634"/>
          </a:xfrm>
        </p:spPr>
        <p:txBody>
          <a:bodyPr>
            <a:normAutofit fontScale="92500" lnSpcReduction="10000"/>
          </a:bodyPr>
          <a:lstStyle/>
          <a:p>
            <a:pPr marL="0" indent="0">
              <a:buNone/>
            </a:pPr>
            <a:r>
              <a:rPr lang="en-US" dirty="0">
                <a:solidFill>
                  <a:srgbClr val="FF0000"/>
                </a:solidFill>
                <a:latin typeface="Adobe Arabic" panose="02040503050201020203" pitchFamily="18" charset="-78"/>
                <a:cs typeface="Adobe Arabic" panose="02040503050201020203" pitchFamily="18" charset="-78"/>
              </a:rPr>
              <a:t>I have to _______</a:t>
            </a:r>
          </a:p>
          <a:p>
            <a:pPr marL="0" indent="0">
              <a:buNone/>
            </a:pPr>
            <a:r>
              <a:rPr lang="en-US" dirty="0">
                <a:solidFill>
                  <a:srgbClr val="FF0000"/>
                </a:solidFill>
                <a:latin typeface="Adobe Arabic" panose="02040503050201020203" pitchFamily="18" charset="-78"/>
                <a:cs typeface="Adobe Arabic" panose="02040503050201020203" pitchFamily="18" charset="-78"/>
              </a:rPr>
              <a:t>I’m responsible for _______</a:t>
            </a:r>
          </a:p>
          <a:p>
            <a:pPr marL="0" indent="0">
              <a:buNone/>
            </a:pPr>
            <a:r>
              <a:rPr lang="en-US" dirty="0">
                <a:solidFill>
                  <a:srgbClr val="FF0000"/>
                </a:solidFill>
                <a:latin typeface="Adobe Arabic" panose="02040503050201020203" pitchFamily="18" charset="-78"/>
                <a:cs typeface="Adobe Arabic" panose="02040503050201020203" pitchFamily="18" charset="-78"/>
              </a:rPr>
              <a:t>Most of my time is spent _______</a:t>
            </a:r>
          </a:p>
          <a:p>
            <a:pPr>
              <a:buFont typeface="Wingdings" panose="05000000000000000000" pitchFamily="2" charset="2"/>
              <a:buChar char="§"/>
            </a:pPr>
            <a:r>
              <a:rPr lang="en-US" dirty="0">
                <a:latin typeface="Adobe Arabic" panose="02040503050201020203" pitchFamily="18" charset="-78"/>
                <a:cs typeface="Adobe Arabic" panose="02040503050201020203" pitchFamily="18" charset="-78"/>
              </a:rPr>
              <a:t>I’m a nurse. </a:t>
            </a:r>
            <a:r>
              <a:rPr lang="en-US" dirty="0">
                <a:solidFill>
                  <a:srgbClr val="FF0000"/>
                </a:solidFill>
                <a:latin typeface="Adobe Arabic" panose="02040503050201020203" pitchFamily="18" charset="-78"/>
                <a:cs typeface="Adobe Arabic" panose="02040503050201020203" pitchFamily="18" charset="-78"/>
              </a:rPr>
              <a:t>I have to </a:t>
            </a:r>
            <a:r>
              <a:rPr lang="en-US" dirty="0">
                <a:latin typeface="Adobe Arabic" panose="02040503050201020203" pitchFamily="18" charset="-78"/>
                <a:cs typeface="Adobe Arabic" panose="02040503050201020203" pitchFamily="18" charset="-78"/>
              </a:rPr>
              <a:t>look after patients, give them medicine and make sure they’re comfortable. </a:t>
            </a:r>
            <a:r>
              <a:rPr lang="en-US" dirty="0">
                <a:solidFill>
                  <a:srgbClr val="FF0000"/>
                </a:solidFill>
                <a:latin typeface="Adobe Arabic" panose="02040503050201020203" pitchFamily="18" charset="-78"/>
                <a:cs typeface="Adobe Arabic" panose="02040503050201020203" pitchFamily="18" charset="-78"/>
              </a:rPr>
              <a:t>I’m responsible for </a:t>
            </a:r>
            <a:r>
              <a:rPr lang="en-US" dirty="0">
                <a:latin typeface="Adobe Arabic" panose="02040503050201020203" pitchFamily="18" charset="-78"/>
                <a:cs typeface="Adobe Arabic" panose="02040503050201020203" pitchFamily="18" charset="-78"/>
              </a:rPr>
              <a:t>about 20-30 patients. </a:t>
            </a:r>
            <a:r>
              <a:rPr lang="en-US" dirty="0">
                <a:solidFill>
                  <a:srgbClr val="FF0000"/>
                </a:solidFill>
                <a:latin typeface="Adobe Arabic" panose="02040503050201020203" pitchFamily="18" charset="-78"/>
                <a:cs typeface="Adobe Arabic" panose="02040503050201020203" pitchFamily="18" charset="-78"/>
              </a:rPr>
              <a:t>Most of my time is spent </a:t>
            </a:r>
            <a:r>
              <a:rPr lang="en-US" dirty="0">
                <a:latin typeface="Adobe Arabic" panose="02040503050201020203" pitchFamily="18" charset="-78"/>
                <a:cs typeface="Adobe Arabic" panose="02040503050201020203" pitchFamily="18" charset="-78"/>
              </a:rPr>
              <a:t>talking to patients and checking that everything is okay.</a:t>
            </a:r>
          </a:p>
          <a:p>
            <a:pPr>
              <a:buFont typeface="Wingdings" panose="05000000000000000000" pitchFamily="2" charset="2"/>
              <a:buChar char="§"/>
            </a:pPr>
            <a:r>
              <a:rPr lang="en-US" dirty="0">
                <a:latin typeface="Adobe Arabic" panose="02040503050201020203" pitchFamily="18" charset="-78"/>
                <a:cs typeface="Adobe Arabic" panose="02040503050201020203" pitchFamily="18" charset="-78"/>
              </a:rPr>
              <a:t> I’m a teacher. </a:t>
            </a:r>
            <a:r>
              <a:rPr lang="en-US" dirty="0">
                <a:solidFill>
                  <a:srgbClr val="FF0000"/>
                </a:solidFill>
                <a:latin typeface="Adobe Arabic" panose="02040503050201020203" pitchFamily="18" charset="-78"/>
                <a:cs typeface="Adobe Arabic" panose="02040503050201020203" pitchFamily="18" charset="-78"/>
              </a:rPr>
              <a:t>I have to </a:t>
            </a:r>
            <a:r>
              <a:rPr lang="en-US" dirty="0">
                <a:latin typeface="Adobe Arabic" panose="02040503050201020203" pitchFamily="18" charset="-78"/>
                <a:cs typeface="Adobe Arabic" panose="02040503050201020203" pitchFamily="18" charset="-78"/>
              </a:rPr>
              <a:t>teach students in school, I look after my students and make sure they learn and understand. </a:t>
            </a:r>
            <a:r>
              <a:rPr lang="en-US" dirty="0">
                <a:solidFill>
                  <a:srgbClr val="FF0000"/>
                </a:solidFill>
                <a:latin typeface="Adobe Arabic" panose="02040503050201020203" pitchFamily="18" charset="-78"/>
                <a:cs typeface="Adobe Arabic" panose="02040503050201020203" pitchFamily="18" charset="-78"/>
              </a:rPr>
              <a:t>I’m responsible for </a:t>
            </a:r>
            <a:r>
              <a:rPr lang="en-US" dirty="0">
                <a:latin typeface="Adobe Arabic" panose="02040503050201020203" pitchFamily="18" charset="-78"/>
                <a:cs typeface="Adobe Arabic" panose="02040503050201020203" pitchFamily="18" charset="-78"/>
              </a:rPr>
              <a:t>about 40-50 students.  </a:t>
            </a:r>
            <a:r>
              <a:rPr lang="en-US" dirty="0">
                <a:solidFill>
                  <a:srgbClr val="FF0000"/>
                </a:solidFill>
                <a:latin typeface="Adobe Arabic" panose="02040503050201020203" pitchFamily="18" charset="-78"/>
                <a:cs typeface="Adobe Arabic" panose="02040503050201020203" pitchFamily="18" charset="-78"/>
              </a:rPr>
              <a:t>Most of my time is spent </a:t>
            </a:r>
            <a:r>
              <a:rPr lang="en-US" dirty="0">
                <a:latin typeface="Adobe Arabic" panose="02040503050201020203" pitchFamily="18" charset="-78"/>
                <a:cs typeface="Adobe Arabic" panose="02040503050201020203" pitchFamily="18" charset="-78"/>
              </a:rPr>
              <a:t>teaching students in the classroom and checking that everyone understand the lesson.</a:t>
            </a:r>
          </a:p>
          <a:p>
            <a:pPr marL="0" indent="0">
              <a:buNone/>
            </a:pPr>
            <a:endParaRPr lang="en-US" dirty="0">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38638022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53E5CC1B-9E55-4EFA-8922-94FEE41D90EB}"/>
              </a:ext>
            </a:extLst>
          </p:cNvPr>
          <p:cNvSpPr>
            <a:spLocks noGrp="1"/>
          </p:cNvSpPr>
          <p:nvPr>
            <p:ph type="title"/>
          </p:nvPr>
        </p:nvSpPr>
        <p:spPr/>
        <p:txBody>
          <a:bodyPr>
            <a:normAutofit/>
          </a:bodyPr>
          <a:lstStyle/>
          <a:p>
            <a:pPr algn="l"/>
            <a:r>
              <a:rPr lang="en-US" sz="5400" dirty="0">
                <a:solidFill>
                  <a:srgbClr val="FF0000"/>
                </a:solidFill>
                <a:latin typeface="Adobe Arabic" panose="02040503050201020203" pitchFamily="18" charset="-78"/>
                <a:cs typeface="Adobe Arabic" panose="02040503050201020203" pitchFamily="18" charset="-78"/>
              </a:rPr>
              <a:t>Students Task 3: In your notebook</a:t>
            </a:r>
            <a:endParaRPr lang="th-TH" sz="5400" dirty="0">
              <a:solidFill>
                <a:srgbClr val="FF0000"/>
              </a:solidFill>
              <a:latin typeface="Adobe Arabic" panose="02040503050201020203" pitchFamily="18" charset="-78"/>
            </a:endParaRPr>
          </a:p>
        </p:txBody>
      </p:sp>
      <p:sp>
        <p:nvSpPr>
          <p:cNvPr id="3" name="ตัวแทนเนื้อหา 2">
            <a:extLst>
              <a:ext uri="{FF2B5EF4-FFF2-40B4-BE49-F238E27FC236}">
                <a16:creationId xmlns:a16="http://schemas.microsoft.com/office/drawing/2014/main" id="{DA5CE064-212C-4C02-A45F-84165B9286B6}"/>
              </a:ext>
            </a:extLst>
          </p:cNvPr>
          <p:cNvSpPr>
            <a:spLocks noGrp="1"/>
          </p:cNvSpPr>
          <p:nvPr>
            <p:ph idx="1"/>
          </p:nvPr>
        </p:nvSpPr>
        <p:spPr/>
        <p:txBody>
          <a:bodyPr/>
          <a:lstStyle/>
          <a:p>
            <a:pPr marL="0" indent="0" algn="ctr">
              <a:buNone/>
            </a:pPr>
            <a:endParaRPr lang="en-US" dirty="0"/>
          </a:p>
          <a:p>
            <a:pPr marL="0" indent="0" algn="ctr">
              <a:buNone/>
            </a:pPr>
            <a:r>
              <a:rPr lang="en-US" sz="5400" dirty="0">
                <a:solidFill>
                  <a:srgbClr val="FF0000"/>
                </a:solidFill>
                <a:latin typeface="Adobe Arabic" panose="02040503050201020203" pitchFamily="18" charset="-78"/>
                <a:cs typeface="Adobe Arabic" panose="02040503050201020203" pitchFamily="18" charset="-78"/>
              </a:rPr>
              <a:t>I have to _______</a:t>
            </a:r>
          </a:p>
          <a:p>
            <a:pPr marL="0" indent="0" algn="ctr">
              <a:buNone/>
            </a:pPr>
            <a:r>
              <a:rPr lang="en-US" sz="5400" dirty="0">
                <a:solidFill>
                  <a:srgbClr val="FF0000"/>
                </a:solidFill>
                <a:latin typeface="Adobe Arabic" panose="02040503050201020203" pitchFamily="18" charset="-78"/>
                <a:cs typeface="Adobe Arabic" panose="02040503050201020203" pitchFamily="18" charset="-78"/>
              </a:rPr>
              <a:t>I’m responsible for _______</a:t>
            </a:r>
          </a:p>
          <a:p>
            <a:pPr marL="0" indent="0" algn="ctr">
              <a:buNone/>
            </a:pPr>
            <a:r>
              <a:rPr lang="en-US" sz="5400" dirty="0">
                <a:solidFill>
                  <a:srgbClr val="FF0000"/>
                </a:solidFill>
                <a:latin typeface="Adobe Arabic" panose="02040503050201020203" pitchFamily="18" charset="-78"/>
                <a:cs typeface="Adobe Arabic" panose="02040503050201020203" pitchFamily="18" charset="-78"/>
              </a:rPr>
              <a:t>Most of my time is spent _______</a:t>
            </a:r>
          </a:p>
          <a:p>
            <a:pPr marL="0" indent="0" algn="ctr">
              <a:buNone/>
            </a:pPr>
            <a:endParaRPr lang="en-US" dirty="0"/>
          </a:p>
          <a:p>
            <a:pPr marL="0" indent="0" algn="ctr">
              <a:buNone/>
            </a:pPr>
            <a:endParaRPr lang="th-TH" dirty="0"/>
          </a:p>
        </p:txBody>
      </p:sp>
    </p:spTree>
    <p:extLst>
      <p:ext uri="{BB962C8B-B14F-4D97-AF65-F5344CB8AC3E}">
        <p14:creationId xmlns:p14="http://schemas.microsoft.com/office/powerpoint/2010/main" val="43322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497C6601-EDB6-41F3-AF3F-0051AF87AF95}"/>
              </a:ext>
            </a:extLst>
          </p:cNvPr>
          <p:cNvSpPr>
            <a:spLocks noGrp="1"/>
          </p:cNvSpPr>
          <p:nvPr>
            <p:ph type="title"/>
          </p:nvPr>
        </p:nvSpPr>
        <p:spPr/>
        <p:txBody>
          <a:bodyPr>
            <a:normAutofit/>
          </a:bodyPr>
          <a:lstStyle/>
          <a:p>
            <a:r>
              <a:rPr lang="en-US" dirty="0">
                <a:solidFill>
                  <a:srgbClr val="FF0000"/>
                </a:solidFill>
                <a:latin typeface="Adobe Arabic" panose="02040503050201020203" pitchFamily="18" charset="-78"/>
                <a:cs typeface="Adobe Arabic" panose="02040503050201020203" pitchFamily="18" charset="-78"/>
              </a:rPr>
              <a:t>Part four: Saying how you feel about your job.</a:t>
            </a:r>
            <a:endParaRPr lang="th-TH" dirty="0">
              <a:solidFill>
                <a:srgbClr val="FF0000"/>
              </a:solidFill>
              <a:latin typeface="Adobe Arabic" panose="02040503050201020203" pitchFamily="18" charset="-78"/>
            </a:endParaRPr>
          </a:p>
        </p:txBody>
      </p:sp>
      <p:sp>
        <p:nvSpPr>
          <p:cNvPr id="3" name="ตัวแทนเนื้อหา 2">
            <a:extLst>
              <a:ext uri="{FF2B5EF4-FFF2-40B4-BE49-F238E27FC236}">
                <a16:creationId xmlns:a16="http://schemas.microsoft.com/office/drawing/2014/main" id="{87169CAC-C3A8-4568-9BCE-1E0E6A846FC0}"/>
              </a:ext>
            </a:extLst>
          </p:cNvPr>
          <p:cNvSpPr>
            <a:spLocks noGrp="1"/>
          </p:cNvSpPr>
          <p:nvPr>
            <p:ph idx="1"/>
          </p:nvPr>
        </p:nvSpPr>
        <p:spPr>
          <a:xfrm>
            <a:off x="457200" y="1600200"/>
            <a:ext cx="8229600" cy="4781128"/>
          </a:xfrm>
        </p:spPr>
        <p:txBody>
          <a:bodyPr>
            <a:normAutofit fontScale="92500" lnSpcReduction="10000"/>
          </a:bodyPr>
          <a:lstStyle/>
          <a:p>
            <a:pPr algn="ctr">
              <a:buFont typeface="Wingdings" panose="05000000000000000000" pitchFamily="2" charset="2"/>
              <a:buChar char="v"/>
            </a:pPr>
            <a:r>
              <a:rPr lang="en-US" sz="6000" dirty="0">
                <a:latin typeface="Adobe Arabic" panose="02040503050201020203" pitchFamily="18" charset="-78"/>
                <a:cs typeface="Adobe Arabic" panose="02040503050201020203" pitchFamily="18" charset="-78"/>
              </a:rPr>
              <a:t>What is your job?</a:t>
            </a:r>
          </a:p>
          <a:p>
            <a:pPr algn="ctr">
              <a:buFont typeface="Wingdings" panose="05000000000000000000" pitchFamily="2" charset="2"/>
              <a:buChar char="v"/>
            </a:pPr>
            <a:r>
              <a:rPr lang="en-US" sz="6000" dirty="0">
                <a:latin typeface="Adobe Arabic" panose="02040503050201020203" pitchFamily="18" charset="-78"/>
                <a:cs typeface="Adobe Arabic" panose="02040503050201020203" pitchFamily="18" charset="-78"/>
              </a:rPr>
              <a:t> Where you work?</a:t>
            </a:r>
          </a:p>
          <a:p>
            <a:pPr algn="ctr">
              <a:buFont typeface="Wingdings" panose="05000000000000000000" pitchFamily="2" charset="2"/>
              <a:buChar char="v"/>
            </a:pPr>
            <a:r>
              <a:rPr lang="en-US" sz="6000" dirty="0">
                <a:latin typeface="Adobe Arabic" panose="02040503050201020203" pitchFamily="18" charset="-78"/>
                <a:cs typeface="Adobe Arabic" panose="02040503050201020203" pitchFamily="18" charset="-78"/>
              </a:rPr>
              <a:t> Do you like your job? Why or why not?</a:t>
            </a:r>
          </a:p>
          <a:p>
            <a:pPr marL="0" indent="0" algn="ctr">
              <a:buNone/>
            </a:pPr>
            <a:r>
              <a:rPr lang="en-US" sz="6000" dirty="0">
                <a:latin typeface="Adobe Arabic" panose="02040503050201020203" pitchFamily="18" charset="-78"/>
                <a:cs typeface="Adobe Arabic" panose="02040503050201020203" pitchFamily="18" charset="-78"/>
              </a:rPr>
              <a:t> </a:t>
            </a:r>
            <a:endParaRPr lang="en-US" sz="6000" dirty="0">
              <a:solidFill>
                <a:srgbClr val="FF0000"/>
              </a:solidFill>
              <a:latin typeface="Adobe Arabic" panose="02040503050201020203" pitchFamily="18" charset="-78"/>
              <a:cs typeface="Adobe Arabic" panose="02040503050201020203" pitchFamily="18" charset="-78"/>
            </a:endParaRPr>
          </a:p>
          <a:p>
            <a:pPr marL="0" indent="0" algn="ctr">
              <a:buNone/>
            </a:pPr>
            <a:endParaRPr lang="en-US" dirty="0">
              <a:solidFill>
                <a:srgbClr val="FF0000"/>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23772553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E4B95E81-8CD0-4977-AB9D-4A396E2E291A}"/>
              </a:ext>
            </a:extLst>
          </p:cNvPr>
          <p:cNvSpPr>
            <a:spLocks noGrp="1"/>
          </p:cNvSpPr>
          <p:nvPr>
            <p:ph type="title"/>
          </p:nvPr>
        </p:nvSpPr>
        <p:spPr/>
        <p:txBody>
          <a:bodyPr>
            <a:normAutofit/>
          </a:bodyPr>
          <a:lstStyle/>
          <a:p>
            <a:r>
              <a:rPr lang="en-US" sz="6000" dirty="0">
                <a:solidFill>
                  <a:srgbClr val="FF0000"/>
                </a:solidFill>
                <a:latin typeface="Adobe Arabic" panose="02040503050201020203" pitchFamily="18" charset="-78"/>
                <a:cs typeface="Adobe Arabic" panose="02040503050201020203" pitchFamily="18" charset="-78"/>
              </a:rPr>
              <a:t>General Adjectives</a:t>
            </a:r>
            <a:endParaRPr lang="th-TH" sz="6000" dirty="0">
              <a:solidFill>
                <a:srgbClr val="FF0000"/>
              </a:solidFill>
              <a:latin typeface="Adobe Arabic" panose="02040503050201020203" pitchFamily="18" charset="-78"/>
            </a:endParaRPr>
          </a:p>
        </p:txBody>
      </p:sp>
      <p:graphicFrame>
        <p:nvGraphicFramePr>
          <p:cNvPr id="4" name="ตาราง 4">
            <a:extLst>
              <a:ext uri="{FF2B5EF4-FFF2-40B4-BE49-F238E27FC236}">
                <a16:creationId xmlns:a16="http://schemas.microsoft.com/office/drawing/2014/main" id="{82192EE6-4BC1-444C-BB69-4D9C949A9165}"/>
              </a:ext>
            </a:extLst>
          </p:cNvPr>
          <p:cNvGraphicFramePr>
            <a:graphicFrameLocks noGrp="1"/>
          </p:cNvGraphicFramePr>
          <p:nvPr>
            <p:ph idx="1"/>
            <p:extLst>
              <p:ext uri="{D42A27DB-BD31-4B8C-83A1-F6EECF244321}">
                <p14:modId xmlns:p14="http://schemas.microsoft.com/office/powerpoint/2010/main" val="2270924093"/>
              </p:ext>
            </p:extLst>
          </p:nvPr>
        </p:nvGraphicFramePr>
        <p:xfrm>
          <a:off x="457200" y="2060034"/>
          <a:ext cx="8229600" cy="430311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11458601"/>
                    </a:ext>
                  </a:extLst>
                </a:gridCol>
                <a:gridCol w="4114800">
                  <a:extLst>
                    <a:ext uri="{9D8B030D-6E8A-4147-A177-3AD203B41FA5}">
                      <a16:colId xmlns:a16="http://schemas.microsoft.com/office/drawing/2014/main" val="1108634809"/>
                    </a:ext>
                  </a:extLst>
                </a:gridCol>
              </a:tblGrid>
              <a:tr h="725276">
                <a:tc>
                  <a:txBody>
                    <a:bodyPr/>
                    <a:lstStyle/>
                    <a:p>
                      <a:pPr algn="ctr"/>
                      <a:r>
                        <a:rPr lang="en-US" sz="4400" b="1" dirty="0">
                          <a:latin typeface="Adobe Arabic" panose="02040503050201020203" pitchFamily="18" charset="-78"/>
                        </a:rPr>
                        <a:t>Positive Adjective</a:t>
                      </a:r>
                      <a:endParaRPr lang="th-TH" sz="4400" b="1" dirty="0">
                        <a:latin typeface="Adobe Arabic" panose="02040503050201020203" pitchFamily="18" charset="-78"/>
                      </a:endParaRPr>
                    </a:p>
                  </a:txBody>
                  <a:tcPr>
                    <a:solidFill>
                      <a:srgbClr val="7030A0"/>
                    </a:solidFill>
                  </a:tcPr>
                </a:tc>
                <a:tc>
                  <a:txBody>
                    <a:bodyPr/>
                    <a:lstStyle/>
                    <a:p>
                      <a:pPr algn="ctr"/>
                      <a:r>
                        <a:rPr lang="en-US" sz="4400" b="1" dirty="0">
                          <a:latin typeface="Adobe Arabic" panose="02040503050201020203" pitchFamily="18" charset="-78"/>
                        </a:rPr>
                        <a:t>Negative Adjective</a:t>
                      </a:r>
                      <a:endParaRPr lang="th-TH" sz="4400" b="1" dirty="0">
                        <a:latin typeface="Adobe Arabic" panose="02040503050201020203" pitchFamily="18" charset="-78"/>
                      </a:endParaRPr>
                    </a:p>
                  </a:txBody>
                  <a:tcPr>
                    <a:solidFill>
                      <a:srgbClr val="7030A0"/>
                    </a:solidFill>
                  </a:tcPr>
                </a:tc>
                <a:extLst>
                  <a:ext uri="{0D108BD9-81ED-4DB2-BD59-A6C34878D82A}">
                    <a16:rowId xmlns:a16="http://schemas.microsoft.com/office/drawing/2014/main" val="104274597"/>
                  </a:ext>
                </a:extLst>
              </a:tr>
              <a:tr h="708222">
                <a:tc>
                  <a:txBody>
                    <a:bodyPr/>
                    <a:lstStyle/>
                    <a:p>
                      <a:pPr algn="ctr"/>
                      <a:r>
                        <a:rPr lang="en-US" sz="4000" dirty="0">
                          <a:solidFill>
                            <a:srgbClr val="FFFF00"/>
                          </a:solidFill>
                          <a:latin typeface="Adobe Arabic" panose="02040503050201020203" pitchFamily="18" charset="-78"/>
                        </a:rPr>
                        <a:t>Stimulating</a:t>
                      </a:r>
                      <a:endParaRPr lang="th-TH" sz="4000" dirty="0">
                        <a:solidFill>
                          <a:srgbClr val="FFFF00"/>
                        </a:solidFill>
                        <a:latin typeface="Adobe Arabic" panose="02040503050201020203" pitchFamily="18" charset="-78"/>
                      </a:endParaRPr>
                    </a:p>
                  </a:txBody>
                  <a:tcPr>
                    <a:solidFill>
                      <a:srgbClr val="7030A0"/>
                    </a:solidFill>
                  </a:tcPr>
                </a:tc>
                <a:tc>
                  <a:txBody>
                    <a:bodyPr/>
                    <a:lstStyle/>
                    <a:p>
                      <a:pPr algn="ctr"/>
                      <a:r>
                        <a:rPr lang="en-US" sz="4000" dirty="0">
                          <a:solidFill>
                            <a:srgbClr val="FFFF00"/>
                          </a:solidFill>
                          <a:latin typeface="Adobe Arabic" panose="02040503050201020203" pitchFamily="18" charset="-78"/>
                        </a:rPr>
                        <a:t>Exhausting</a:t>
                      </a:r>
                      <a:endParaRPr lang="th-TH" sz="4000" dirty="0">
                        <a:solidFill>
                          <a:srgbClr val="FFFF00"/>
                        </a:solidFill>
                        <a:latin typeface="Adobe Arabic" panose="02040503050201020203" pitchFamily="18" charset="-78"/>
                      </a:endParaRPr>
                    </a:p>
                  </a:txBody>
                  <a:tcPr>
                    <a:solidFill>
                      <a:srgbClr val="7030A0"/>
                    </a:solidFill>
                  </a:tcPr>
                </a:tc>
                <a:extLst>
                  <a:ext uri="{0D108BD9-81ED-4DB2-BD59-A6C34878D82A}">
                    <a16:rowId xmlns:a16="http://schemas.microsoft.com/office/drawing/2014/main" val="2647832627"/>
                  </a:ext>
                </a:extLst>
              </a:tr>
              <a:tr h="708222">
                <a:tc>
                  <a:txBody>
                    <a:bodyPr/>
                    <a:lstStyle/>
                    <a:p>
                      <a:pPr algn="ctr"/>
                      <a:r>
                        <a:rPr lang="en-US" sz="4000" dirty="0">
                          <a:solidFill>
                            <a:srgbClr val="FFFF00"/>
                          </a:solidFill>
                          <a:latin typeface="Adobe Arabic" panose="02040503050201020203" pitchFamily="18" charset="-78"/>
                        </a:rPr>
                        <a:t>Satisfying</a:t>
                      </a:r>
                      <a:endParaRPr lang="th-TH" sz="4000" dirty="0">
                        <a:solidFill>
                          <a:srgbClr val="FFFF00"/>
                        </a:solidFill>
                        <a:latin typeface="Adobe Arabic" panose="02040503050201020203" pitchFamily="18" charset="-78"/>
                      </a:endParaRPr>
                    </a:p>
                  </a:txBody>
                  <a:tcPr>
                    <a:solidFill>
                      <a:srgbClr val="7030A0"/>
                    </a:solidFill>
                  </a:tcPr>
                </a:tc>
                <a:tc>
                  <a:txBody>
                    <a:bodyPr/>
                    <a:lstStyle/>
                    <a:p>
                      <a:pPr algn="ctr"/>
                      <a:r>
                        <a:rPr lang="en-US" sz="4000" dirty="0">
                          <a:solidFill>
                            <a:srgbClr val="FFFF00"/>
                          </a:solidFill>
                          <a:latin typeface="Adobe Arabic" panose="02040503050201020203" pitchFamily="18" charset="-78"/>
                        </a:rPr>
                        <a:t>Thankless</a:t>
                      </a:r>
                      <a:endParaRPr lang="th-TH" sz="4000" dirty="0">
                        <a:solidFill>
                          <a:srgbClr val="FFFF00"/>
                        </a:solidFill>
                        <a:latin typeface="Adobe Arabic" panose="02040503050201020203" pitchFamily="18" charset="-78"/>
                      </a:endParaRPr>
                    </a:p>
                  </a:txBody>
                  <a:tcPr>
                    <a:solidFill>
                      <a:srgbClr val="7030A0"/>
                    </a:solidFill>
                  </a:tcPr>
                </a:tc>
                <a:extLst>
                  <a:ext uri="{0D108BD9-81ED-4DB2-BD59-A6C34878D82A}">
                    <a16:rowId xmlns:a16="http://schemas.microsoft.com/office/drawing/2014/main" val="451470859"/>
                  </a:ext>
                </a:extLst>
              </a:tr>
              <a:tr h="708222">
                <a:tc>
                  <a:txBody>
                    <a:bodyPr/>
                    <a:lstStyle/>
                    <a:p>
                      <a:pPr algn="ctr"/>
                      <a:r>
                        <a:rPr lang="en-US" sz="4000" dirty="0">
                          <a:solidFill>
                            <a:srgbClr val="FFFF00"/>
                          </a:solidFill>
                          <a:latin typeface="Adobe Arabic" panose="02040503050201020203" pitchFamily="18" charset="-78"/>
                        </a:rPr>
                        <a:t>Creative</a:t>
                      </a:r>
                      <a:endParaRPr lang="th-TH" sz="4000" dirty="0">
                        <a:solidFill>
                          <a:srgbClr val="FFFF00"/>
                        </a:solidFill>
                        <a:latin typeface="Adobe Arabic" panose="02040503050201020203" pitchFamily="18" charset="-78"/>
                      </a:endParaRPr>
                    </a:p>
                  </a:txBody>
                  <a:tcPr>
                    <a:solidFill>
                      <a:srgbClr val="7030A0"/>
                    </a:solidFill>
                  </a:tcPr>
                </a:tc>
                <a:tc>
                  <a:txBody>
                    <a:bodyPr/>
                    <a:lstStyle/>
                    <a:p>
                      <a:pPr algn="ctr"/>
                      <a:r>
                        <a:rPr lang="en-US" sz="4000" dirty="0">
                          <a:solidFill>
                            <a:srgbClr val="FFFF00"/>
                          </a:solidFill>
                          <a:latin typeface="Adobe Arabic" panose="02040503050201020203" pitchFamily="18" charset="-78"/>
                        </a:rPr>
                        <a:t>Mind-numbing</a:t>
                      </a:r>
                      <a:endParaRPr lang="th-TH" sz="4000" dirty="0">
                        <a:solidFill>
                          <a:srgbClr val="FFFF00"/>
                        </a:solidFill>
                        <a:latin typeface="Adobe Arabic" panose="02040503050201020203" pitchFamily="18" charset="-78"/>
                      </a:endParaRPr>
                    </a:p>
                  </a:txBody>
                  <a:tcPr>
                    <a:solidFill>
                      <a:srgbClr val="7030A0"/>
                    </a:solidFill>
                  </a:tcPr>
                </a:tc>
                <a:extLst>
                  <a:ext uri="{0D108BD9-81ED-4DB2-BD59-A6C34878D82A}">
                    <a16:rowId xmlns:a16="http://schemas.microsoft.com/office/drawing/2014/main" val="525282158"/>
                  </a:ext>
                </a:extLst>
              </a:tr>
              <a:tr h="708222">
                <a:tc>
                  <a:txBody>
                    <a:bodyPr/>
                    <a:lstStyle/>
                    <a:p>
                      <a:pPr algn="ctr"/>
                      <a:r>
                        <a:rPr lang="en-US" sz="4000" dirty="0">
                          <a:solidFill>
                            <a:srgbClr val="FFFF00"/>
                          </a:solidFill>
                          <a:latin typeface="Adobe Arabic" panose="02040503050201020203" pitchFamily="18" charset="-78"/>
                        </a:rPr>
                        <a:t>Rewarding</a:t>
                      </a:r>
                      <a:endParaRPr lang="th-TH" sz="4000" dirty="0">
                        <a:solidFill>
                          <a:srgbClr val="FFFF00"/>
                        </a:solidFill>
                        <a:latin typeface="Adobe Arabic" panose="02040503050201020203" pitchFamily="18" charset="-78"/>
                      </a:endParaRPr>
                    </a:p>
                  </a:txBody>
                  <a:tcPr>
                    <a:solidFill>
                      <a:srgbClr val="7030A0"/>
                    </a:solidFill>
                  </a:tcPr>
                </a:tc>
                <a:tc>
                  <a:txBody>
                    <a:bodyPr/>
                    <a:lstStyle/>
                    <a:p>
                      <a:pPr algn="ctr"/>
                      <a:r>
                        <a:rPr lang="en-US" sz="4000" dirty="0">
                          <a:solidFill>
                            <a:srgbClr val="FFFF00"/>
                          </a:solidFill>
                          <a:latin typeface="Adobe Arabic" panose="02040503050201020203" pitchFamily="18" charset="-78"/>
                        </a:rPr>
                        <a:t>Dead-end</a:t>
                      </a:r>
                      <a:endParaRPr lang="th-TH" sz="4000" dirty="0">
                        <a:solidFill>
                          <a:srgbClr val="FFFF00"/>
                        </a:solidFill>
                        <a:latin typeface="Adobe Arabic" panose="02040503050201020203" pitchFamily="18" charset="-78"/>
                      </a:endParaRPr>
                    </a:p>
                  </a:txBody>
                  <a:tcPr>
                    <a:solidFill>
                      <a:srgbClr val="7030A0"/>
                    </a:solidFill>
                  </a:tcPr>
                </a:tc>
                <a:extLst>
                  <a:ext uri="{0D108BD9-81ED-4DB2-BD59-A6C34878D82A}">
                    <a16:rowId xmlns:a16="http://schemas.microsoft.com/office/drawing/2014/main" val="4175911861"/>
                  </a:ext>
                </a:extLst>
              </a:tr>
              <a:tr h="708222">
                <a:tc>
                  <a:txBody>
                    <a:bodyPr/>
                    <a:lstStyle/>
                    <a:p>
                      <a:pPr algn="ctr"/>
                      <a:r>
                        <a:rPr lang="en-US" sz="4000" dirty="0">
                          <a:solidFill>
                            <a:srgbClr val="FFFF00"/>
                          </a:solidFill>
                          <a:latin typeface="Adobe Arabic" panose="02040503050201020203" pitchFamily="18" charset="-78"/>
                        </a:rPr>
                        <a:t>Challenging</a:t>
                      </a:r>
                      <a:endParaRPr lang="th-TH" sz="4000" dirty="0">
                        <a:solidFill>
                          <a:srgbClr val="FFFF00"/>
                        </a:solidFill>
                        <a:latin typeface="Adobe Arabic" panose="02040503050201020203" pitchFamily="18" charset="-78"/>
                      </a:endParaRPr>
                    </a:p>
                  </a:txBody>
                  <a:tcPr>
                    <a:solidFill>
                      <a:srgbClr val="7030A0"/>
                    </a:solidFill>
                  </a:tcPr>
                </a:tc>
                <a:tc>
                  <a:txBody>
                    <a:bodyPr/>
                    <a:lstStyle/>
                    <a:p>
                      <a:pPr algn="ctr"/>
                      <a:r>
                        <a:rPr lang="en-US" sz="4000" dirty="0">
                          <a:solidFill>
                            <a:srgbClr val="FFFF00"/>
                          </a:solidFill>
                          <a:latin typeface="Adobe Arabic" panose="02040503050201020203" pitchFamily="18" charset="-78"/>
                        </a:rPr>
                        <a:t>Soul-destroying</a:t>
                      </a:r>
                      <a:endParaRPr lang="th-TH" sz="4000" dirty="0">
                        <a:solidFill>
                          <a:srgbClr val="FFFF00"/>
                        </a:solidFill>
                        <a:latin typeface="Adobe Arabic" panose="02040503050201020203" pitchFamily="18" charset="-78"/>
                      </a:endParaRPr>
                    </a:p>
                  </a:txBody>
                  <a:tcPr>
                    <a:solidFill>
                      <a:srgbClr val="7030A0"/>
                    </a:solidFill>
                  </a:tcPr>
                </a:tc>
                <a:extLst>
                  <a:ext uri="{0D108BD9-81ED-4DB2-BD59-A6C34878D82A}">
                    <a16:rowId xmlns:a16="http://schemas.microsoft.com/office/drawing/2014/main" val="2951600099"/>
                  </a:ext>
                </a:extLst>
              </a:tr>
            </a:tbl>
          </a:graphicData>
        </a:graphic>
      </p:graphicFrame>
      <p:sp>
        <p:nvSpPr>
          <p:cNvPr id="6" name="สี่เหลี่ยมผืนผ้า 5">
            <a:extLst>
              <a:ext uri="{FF2B5EF4-FFF2-40B4-BE49-F238E27FC236}">
                <a16:creationId xmlns:a16="http://schemas.microsoft.com/office/drawing/2014/main" id="{935BE792-DB13-4768-AC8A-B299FC6379BE}"/>
              </a:ext>
            </a:extLst>
          </p:cNvPr>
          <p:cNvSpPr/>
          <p:nvPr/>
        </p:nvSpPr>
        <p:spPr>
          <a:xfrm>
            <a:off x="7380312" y="641453"/>
            <a:ext cx="1306488" cy="1143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rgbClr val="FF0000"/>
                </a:solidFill>
                <a:latin typeface="Adobe Arabic" panose="02040503050201020203" pitchFamily="18" charset="-78"/>
                <a:cs typeface="Adobe Arabic" panose="02040503050201020203" pitchFamily="18" charset="-78"/>
              </a:rPr>
              <a:t>Boring</a:t>
            </a:r>
          </a:p>
          <a:p>
            <a:pPr algn="ctr"/>
            <a:r>
              <a:rPr lang="en-US" b="1" dirty="0">
                <a:solidFill>
                  <a:srgbClr val="FF0000"/>
                </a:solidFill>
                <a:latin typeface="Adobe Arabic" panose="02040503050201020203" pitchFamily="18" charset="-78"/>
                <a:cs typeface="Adobe Arabic" panose="02040503050201020203" pitchFamily="18" charset="-78"/>
              </a:rPr>
              <a:t>Difficult</a:t>
            </a:r>
            <a:endParaRPr lang="th-TH" b="1" dirty="0">
              <a:solidFill>
                <a:srgbClr val="FF0000"/>
              </a:solidFill>
              <a:latin typeface="Adobe Arabic" panose="02040503050201020203" pitchFamily="18" charset="-78"/>
            </a:endParaRPr>
          </a:p>
        </p:txBody>
      </p:sp>
      <p:sp>
        <p:nvSpPr>
          <p:cNvPr id="7" name="ลูกศร: ขวา 6">
            <a:extLst>
              <a:ext uri="{FF2B5EF4-FFF2-40B4-BE49-F238E27FC236}">
                <a16:creationId xmlns:a16="http://schemas.microsoft.com/office/drawing/2014/main" id="{E9D8C636-6CD5-4DDF-877E-3B2C5D0CAD8C}"/>
              </a:ext>
            </a:extLst>
          </p:cNvPr>
          <p:cNvSpPr/>
          <p:nvPr/>
        </p:nvSpPr>
        <p:spPr>
          <a:xfrm rot="20004975">
            <a:off x="6145003" y="1365540"/>
            <a:ext cx="1175325" cy="41971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21919903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07654AA7-06C9-4BD0-B6C6-21E368A59036}"/>
              </a:ext>
            </a:extLst>
          </p:cNvPr>
          <p:cNvSpPr>
            <a:spLocks noGrp="1"/>
          </p:cNvSpPr>
          <p:nvPr>
            <p:ph type="title"/>
          </p:nvPr>
        </p:nvSpPr>
        <p:spPr/>
        <p:txBody>
          <a:bodyPr>
            <a:normAutofit/>
          </a:bodyPr>
          <a:lstStyle/>
          <a:p>
            <a:pPr algn="l"/>
            <a:r>
              <a:rPr lang="en-US" sz="4800" dirty="0">
                <a:solidFill>
                  <a:srgbClr val="FF0000"/>
                </a:solidFill>
                <a:latin typeface="Adobe Arabic" panose="02040503050201020203" pitchFamily="18" charset="-78"/>
                <a:cs typeface="Adobe Arabic" panose="02040503050201020203" pitchFamily="18" charset="-78"/>
              </a:rPr>
              <a:t>Students Task 4: In your notebook</a:t>
            </a:r>
            <a:endParaRPr lang="th-TH" sz="4800" dirty="0">
              <a:solidFill>
                <a:srgbClr val="FF0000"/>
              </a:solidFill>
              <a:latin typeface="Adobe Arabic" panose="02040503050201020203" pitchFamily="18" charset="-78"/>
            </a:endParaRPr>
          </a:p>
        </p:txBody>
      </p:sp>
      <p:sp>
        <p:nvSpPr>
          <p:cNvPr id="3" name="ตัวแทนเนื้อหา 2">
            <a:extLst>
              <a:ext uri="{FF2B5EF4-FFF2-40B4-BE49-F238E27FC236}">
                <a16:creationId xmlns:a16="http://schemas.microsoft.com/office/drawing/2014/main" id="{399F9D4B-FBD9-4256-8757-CEEBE6B0FC58}"/>
              </a:ext>
            </a:extLst>
          </p:cNvPr>
          <p:cNvSpPr>
            <a:spLocks noGrp="1"/>
          </p:cNvSpPr>
          <p:nvPr>
            <p:ph idx="1"/>
          </p:nvPr>
        </p:nvSpPr>
        <p:spPr/>
        <p:txBody>
          <a:bodyPr/>
          <a:lstStyle/>
          <a:p>
            <a:pPr marL="0" indent="0">
              <a:buNone/>
            </a:pPr>
            <a:r>
              <a:rPr lang="en-US" sz="4800" dirty="0">
                <a:solidFill>
                  <a:srgbClr val="FF0000"/>
                </a:solidFill>
                <a:latin typeface="Adobe Arabic" panose="02040503050201020203" pitchFamily="18" charset="-78"/>
                <a:cs typeface="Adobe Arabic" panose="02040503050201020203" pitchFamily="18" charset="-78"/>
              </a:rPr>
              <a:t>Look for an Adjective to describe a job.</a:t>
            </a:r>
          </a:p>
          <a:p>
            <a:pPr marL="0" indent="0">
              <a:buNone/>
            </a:pPr>
            <a:endParaRPr lang="th-TH" dirty="0"/>
          </a:p>
        </p:txBody>
      </p:sp>
      <p:graphicFrame>
        <p:nvGraphicFramePr>
          <p:cNvPr id="6" name="ตาราง 6">
            <a:extLst>
              <a:ext uri="{FF2B5EF4-FFF2-40B4-BE49-F238E27FC236}">
                <a16:creationId xmlns:a16="http://schemas.microsoft.com/office/drawing/2014/main" id="{DC7A1BCA-0FE2-46B3-96AA-DE1FBF3BE36A}"/>
              </a:ext>
            </a:extLst>
          </p:cNvPr>
          <p:cNvGraphicFramePr>
            <a:graphicFrameLocks noGrp="1"/>
          </p:cNvGraphicFramePr>
          <p:nvPr>
            <p:extLst>
              <p:ext uri="{D42A27DB-BD31-4B8C-83A1-F6EECF244321}">
                <p14:modId xmlns:p14="http://schemas.microsoft.com/office/powerpoint/2010/main" val="2417607662"/>
              </p:ext>
            </p:extLst>
          </p:nvPr>
        </p:nvGraphicFramePr>
        <p:xfrm>
          <a:off x="683568" y="2636912"/>
          <a:ext cx="7344816" cy="3744414"/>
        </p:xfrm>
        <a:graphic>
          <a:graphicData uri="http://schemas.openxmlformats.org/drawingml/2006/table">
            <a:tbl>
              <a:tblPr firstRow="1" bandRow="1">
                <a:tableStyleId>{5C22544A-7EE6-4342-B048-85BDC9FD1C3A}</a:tableStyleId>
              </a:tblPr>
              <a:tblGrid>
                <a:gridCol w="3672408">
                  <a:extLst>
                    <a:ext uri="{9D8B030D-6E8A-4147-A177-3AD203B41FA5}">
                      <a16:colId xmlns:a16="http://schemas.microsoft.com/office/drawing/2014/main" val="2381301337"/>
                    </a:ext>
                  </a:extLst>
                </a:gridCol>
                <a:gridCol w="3672408">
                  <a:extLst>
                    <a:ext uri="{9D8B030D-6E8A-4147-A177-3AD203B41FA5}">
                      <a16:colId xmlns:a16="http://schemas.microsoft.com/office/drawing/2014/main" val="1453185858"/>
                    </a:ext>
                  </a:extLst>
                </a:gridCol>
              </a:tblGrid>
              <a:tr h="624069">
                <a:tc>
                  <a:txBody>
                    <a:bodyPr/>
                    <a:lstStyle/>
                    <a:p>
                      <a:pPr algn="ctr"/>
                      <a:r>
                        <a:rPr lang="en-US" dirty="0">
                          <a:latin typeface="Adobe Arabic" panose="02040503050201020203" pitchFamily="18" charset="-78"/>
                        </a:rPr>
                        <a:t>Positive Adjectives</a:t>
                      </a:r>
                      <a:endParaRPr lang="th-TH" dirty="0">
                        <a:latin typeface="Adobe Arabic" panose="02040503050201020203" pitchFamily="18" charset="-78"/>
                      </a:endParaRPr>
                    </a:p>
                  </a:txBody>
                  <a:tcPr/>
                </a:tc>
                <a:tc>
                  <a:txBody>
                    <a:bodyPr/>
                    <a:lstStyle/>
                    <a:p>
                      <a:pPr algn="ctr"/>
                      <a:r>
                        <a:rPr lang="en-US" dirty="0">
                          <a:latin typeface="Adobe Arabic" panose="02040503050201020203" pitchFamily="18" charset="-78"/>
                        </a:rPr>
                        <a:t>Negative Adjectives</a:t>
                      </a:r>
                      <a:endParaRPr lang="th-TH" dirty="0">
                        <a:latin typeface="Adobe Arabic" panose="02040503050201020203" pitchFamily="18" charset="-78"/>
                      </a:endParaRPr>
                    </a:p>
                  </a:txBody>
                  <a:tcPr/>
                </a:tc>
                <a:extLst>
                  <a:ext uri="{0D108BD9-81ED-4DB2-BD59-A6C34878D82A}">
                    <a16:rowId xmlns:a16="http://schemas.microsoft.com/office/drawing/2014/main" val="1569114611"/>
                  </a:ext>
                </a:extLst>
              </a:tr>
              <a:tr h="624069">
                <a:tc>
                  <a:txBody>
                    <a:bodyPr/>
                    <a:lstStyle/>
                    <a:p>
                      <a:pPr algn="l"/>
                      <a:r>
                        <a:rPr lang="en-US" dirty="0">
                          <a:latin typeface="Adobe Arabic" panose="02040503050201020203" pitchFamily="18" charset="-78"/>
                        </a:rPr>
                        <a:t>1.</a:t>
                      </a:r>
                      <a:endParaRPr lang="th-TH" dirty="0">
                        <a:latin typeface="Adobe Arabic" panose="02040503050201020203" pitchFamily="18" charset="-78"/>
                      </a:endParaRPr>
                    </a:p>
                  </a:txBody>
                  <a:tcPr/>
                </a:tc>
                <a:tc>
                  <a:txBody>
                    <a:bodyPr/>
                    <a:lstStyle/>
                    <a:p>
                      <a:pPr algn="l"/>
                      <a:r>
                        <a:rPr lang="en-US" dirty="0">
                          <a:latin typeface="Adobe Arabic" panose="02040503050201020203" pitchFamily="18" charset="-78"/>
                        </a:rPr>
                        <a:t>1.</a:t>
                      </a:r>
                      <a:endParaRPr lang="th-TH" dirty="0">
                        <a:latin typeface="Adobe Arabic" panose="02040503050201020203" pitchFamily="18" charset="-78"/>
                      </a:endParaRPr>
                    </a:p>
                  </a:txBody>
                  <a:tcPr/>
                </a:tc>
                <a:extLst>
                  <a:ext uri="{0D108BD9-81ED-4DB2-BD59-A6C34878D82A}">
                    <a16:rowId xmlns:a16="http://schemas.microsoft.com/office/drawing/2014/main" val="77117079"/>
                  </a:ext>
                </a:extLst>
              </a:tr>
              <a:tr h="624069">
                <a:tc>
                  <a:txBody>
                    <a:bodyPr/>
                    <a:lstStyle/>
                    <a:p>
                      <a:pPr algn="l"/>
                      <a:r>
                        <a:rPr lang="en-US" dirty="0">
                          <a:latin typeface="Adobe Arabic" panose="02040503050201020203" pitchFamily="18" charset="-78"/>
                        </a:rPr>
                        <a:t>2.</a:t>
                      </a:r>
                      <a:endParaRPr lang="th-TH" dirty="0">
                        <a:latin typeface="Adobe Arabic" panose="02040503050201020203" pitchFamily="18" charset="-78"/>
                      </a:endParaRPr>
                    </a:p>
                  </a:txBody>
                  <a:tcPr/>
                </a:tc>
                <a:tc>
                  <a:txBody>
                    <a:bodyPr/>
                    <a:lstStyle/>
                    <a:p>
                      <a:pPr algn="l"/>
                      <a:r>
                        <a:rPr lang="en-US" dirty="0">
                          <a:latin typeface="Adobe Arabic" panose="02040503050201020203" pitchFamily="18" charset="-78"/>
                        </a:rPr>
                        <a:t>2.</a:t>
                      </a:r>
                      <a:endParaRPr lang="th-TH" dirty="0">
                        <a:latin typeface="Adobe Arabic" panose="02040503050201020203" pitchFamily="18" charset="-78"/>
                      </a:endParaRPr>
                    </a:p>
                  </a:txBody>
                  <a:tcPr/>
                </a:tc>
                <a:extLst>
                  <a:ext uri="{0D108BD9-81ED-4DB2-BD59-A6C34878D82A}">
                    <a16:rowId xmlns:a16="http://schemas.microsoft.com/office/drawing/2014/main" val="3007055232"/>
                  </a:ext>
                </a:extLst>
              </a:tr>
              <a:tr h="624069">
                <a:tc>
                  <a:txBody>
                    <a:bodyPr/>
                    <a:lstStyle/>
                    <a:p>
                      <a:pPr algn="l"/>
                      <a:r>
                        <a:rPr lang="en-US" dirty="0">
                          <a:latin typeface="Adobe Arabic" panose="02040503050201020203" pitchFamily="18" charset="-78"/>
                        </a:rPr>
                        <a:t>3.</a:t>
                      </a:r>
                      <a:endParaRPr lang="th-TH" dirty="0">
                        <a:latin typeface="Adobe Arabic" panose="02040503050201020203" pitchFamily="18" charset="-78"/>
                      </a:endParaRPr>
                    </a:p>
                  </a:txBody>
                  <a:tcPr/>
                </a:tc>
                <a:tc>
                  <a:txBody>
                    <a:bodyPr/>
                    <a:lstStyle/>
                    <a:p>
                      <a:pPr algn="l"/>
                      <a:r>
                        <a:rPr lang="en-US" dirty="0">
                          <a:latin typeface="Adobe Arabic" panose="02040503050201020203" pitchFamily="18" charset="-78"/>
                        </a:rPr>
                        <a:t>3.</a:t>
                      </a:r>
                      <a:endParaRPr lang="th-TH" dirty="0">
                        <a:latin typeface="Adobe Arabic" panose="02040503050201020203" pitchFamily="18" charset="-78"/>
                      </a:endParaRPr>
                    </a:p>
                  </a:txBody>
                  <a:tcPr/>
                </a:tc>
                <a:extLst>
                  <a:ext uri="{0D108BD9-81ED-4DB2-BD59-A6C34878D82A}">
                    <a16:rowId xmlns:a16="http://schemas.microsoft.com/office/drawing/2014/main" val="3616677031"/>
                  </a:ext>
                </a:extLst>
              </a:tr>
              <a:tr h="624069">
                <a:tc>
                  <a:txBody>
                    <a:bodyPr/>
                    <a:lstStyle/>
                    <a:p>
                      <a:pPr algn="l"/>
                      <a:r>
                        <a:rPr lang="en-US" dirty="0">
                          <a:latin typeface="Adobe Arabic" panose="02040503050201020203" pitchFamily="18" charset="-78"/>
                        </a:rPr>
                        <a:t>4.</a:t>
                      </a:r>
                      <a:endParaRPr lang="th-TH" dirty="0">
                        <a:latin typeface="Adobe Arabic" panose="02040503050201020203" pitchFamily="18" charset="-78"/>
                      </a:endParaRPr>
                    </a:p>
                  </a:txBody>
                  <a:tcPr/>
                </a:tc>
                <a:tc>
                  <a:txBody>
                    <a:bodyPr/>
                    <a:lstStyle/>
                    <a:p>
                      <a:pPr algn="l"/>
                      <a:r>
                        <a:rPr lang="en-US" dirty="0">
                          <a:latin typeface="Adobe Arabic" panose="02040503050201020203" pitchFamily="18" charset="-78"/>
                        </a:rPr>
                        <a:t>4.</a:t>
                      </a:r>
                      <a:endParaRPr lang="th-TH" dirty="0">
                        <a:latin typeface="Adobe Arabic" panose="02040503050201020203" pitchFamily="18" charset="-78"/>
                      </a:endParaRPr>
                    </a:p>
                  </a:txBody>
                  <a:tcPr/>
                </a:tc>
                <a:extLst>
                  <a:ext uri="{0D108BD9-81ED-4DB2-BD59-A6C34878D82A}">
                    <a16:rowId xmlns:a16="http://schemas.microsoft.com/office/drawing/2014/main" val="649408773"/>
                  </a:ext>
                </a:extLst>
              </a:tr>
              <a:tr h="624069">
                <a:tc>
                  <a:txBody>
                    <a:bodyPr/>
                    <a:lstStyle/>
                    <a:p>
                      <a:pPr algn="l"/>
                      <a:r>
                        <a:rPr lang="en-US" dirty="0">
                          <a:latin typeface="Adobe Arabic" panose="02040503050201020203" pitchFamily="18" charset="-78"/>
                        </a:rPr>
                        <a:t>5.</a:t>
                      </a:r>
                      <a:endParaRPr lang="th-TH" dirty="0">
                        <a:latin typeface="Adobe Arabic" panose="02040503050201020203" pitchFamily="18" charset="-78"/>
                      </a:endParaRPr>
                    </a:p>
                  </a:txBody>
                  <a:tcPr/>
                </a:tc>
                <a:tc>
                  <a:txBody>
                    <a:bodyPr/>
                    <a:lstStyle/>
                    <a:p>
                      <a:pPr algn="l"/>
                      <a:r>
                        <a:rPr lang="en-US" dirty="0">
                          <a:latin typeface="Adobe Arabic" panose="02040503050201020203" pitchFamily="18" charset="-78"/>
                        </a:rPr>
                        <a:t>5.</a:t>
                      </a:r>
                      <a:endParaRPr lang="th-TH" dirty="0">
                        <a:latin typeface="Adobe Arabic" panose="02040503050201020203" pitchFamily="18" charset="-78"/>
                      </a:endParaRPr>
                    </a:p>
                  </a:txBody>
                  <a:tcPr/>
                </a:tc>
                <a:extLst>
                  <a:ext uri="{0D108BD9-81ED-4DB2-BD59-A6C34878D82A}">
                    <a16:rowId xmlns:a16="http://schemas.microsoft.com/office/drawing/2014/main" val="2072649509"/>
                  </a:ext>
                </a:extLst>
              </a:tr>
            </a:tbl>
          </a:graphicData>
        </a:graphic>
      </p:graphicFrame>
    </p:spTree>
    <p:extLst>
      <p:ext uri="{BB962C8B-B14F-4D97-AF65-F5344CB8AC3E}">
        <p14:creationId xmlns:p14="http://schemas.microsoft.com/office/powerpoint/2010/main" val="2282245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E8A93D8A-CF48-40C1-BD15-CF3CC91542E5}"/>
              </a:ext>
            </a:extLst>
          </p:cNvPr>
          <p:cNvSpPr>
            <a:spLocks noGrp="1"/>
          </p:cNvSpPr>
          <p:nvPr>
            <p:ph type="title"/>
          </p:nvPr>
        </p:nvSpPr>
        <p:spPr/>
        <p:txBody>
          <a:bodyPr>
            <a:normAutofit/>
          </a:bodyPr>
          <a:lstStyle/>
          <a:p>
            <a:r>
              <a:rPr lang="en-US" sz="4800" dirty="0">
                <a:solidFill>
                  <a:srgbClr val="FF0000"/>
                </a:solidFill>
                <a:latin typeface="Adobe Arabic" panose="02040503050201020203" pitchFamily="18" charset="-78"/>
                <a:cs typeface="Adobe Arabic" panose="02040503050201020203" pitchFamily="18" charset="-78"/>
              </a:rPr>
              <a:t>Part five: How to make a longer answer</a:t>
            </a:r>
            <a:endParaRPr lang="th-TH" sz="4800" dirty="0">
              <a:solidFill>
                <a:srgbClr val="FF0000"/>
              </a:solidFill>
              <a:latin typeface="Adobe Arabic" panose="02040503050201020203" pitchFamily="18" charset="-78"/>
            </a:endParaRPr>
          </a:p>
        </p:txBody>
      </p:sp>
      <p:sp>
        <p:nvSpPr>
          <p:cNvPr id="3" name="ตัวแทนเนื้อหา 2">
            <a:extLst>
              <a:ext uri="{FF2B5EF4-FFF2-40B4-BE49-F238E27FC236}">
                <a16:creationId xmlns:a16="http://schemas.microsoft.com/office/drawing/2014/main" id="{A7B435FD-4D03-405C-A633-AA1626BF8AE7}"/>
              </a:ext>
            </a:extLst>
          </p:cNvPr>
          <p:cNvSpPr>
            <a:spLocks noGrp="1"/>
          </p:cNvSpPr>
          <p:nvPr>
            <p:ph idx="1"/>
          </p:nvPr>
        </p:nvSpPr>
        <p:spPr>
          <a:xfrm>
            <a:off x="457200" y="1600200"/>
            <a:ext cx="8229600" cy="5069160"/>
          </a:xfrm>
        </p:spPr>
        <p:txBody>
          <a:bodyPr/>
          <a:lstStyle/>
          <a:p>
            <a:r>
              <a:rPr lang="en-US" dirty="0"/>
              <a:t> </a:t>
            </a:r>
            <a:r>
              <a:rPr lang="en-US" sz="3600" dirty="0">
                <a:latin typeface="Adobe Arabic" panose="02040503050201020203" pitchFamily="18" charset="-78"/>
                <a:cs typeface="Adobe Arabic" panose="02040503050201020203" pitchFamily="18" charset="-78"/>
              </a:rPr>
              <a:t>How to make a longer answer.</a:t>
            </a:r>
          </a:p>
          <a:p>
            <a:r>
              <a:rPr lang="en-US" sz="3600" dirty="0">
                <a:latin typeface="Adobe Arabic" panose="02040503050201020203" pitchFamily="18" charset="-78"/>
                <a:cs typeface="Adobe Arabic" panose="02040503050201020203" pitchFamily="18" charset="-78"/>
              </a:rPr>
              <a:t> Introduce your work</a:t>
            </a:r>
          </a:p>
          <a:p>
            <a:r>
              <a:rPr lang="en-US" sz="3600" dirty="0">
                <a:latin typeface="Adobe Arabic" panose="02040503050201020203" pitchFamily="18" charset="-78"/>
                <a:cs typeface="Adobe Arabic" panose="02040503050201020203" pitchFamily="18" charset="-78"/>
              </a:rPr>
              <a:t> Say where you work.</a:t>
            </a:r>
          </a:p>
          <a:p>
            <a:r>
              <a:rPr lang="en-US" sz="3600" dirty="0">
                <a:latin typeface="Adobe Arabic" panose="02040503050201020203" pitchFamily="18" charset="-78"/>
                <a:cs typeface="Adobe Arabic" panose="02040503050201020203" pitchFamily="18" charset="-78"/>
              </a:rPr>
              <a:t> Give details about what you do.</a:t>
            </a:r>
          </a:p>
          <a:p>
            <a:r>
              <a:rPr lang="en-US" sz="3600" dirty="0">
                <a:latin typeface="Adobe Arabic" panose="02040503050201020203" pitchFamily="18" charset="-78"/>
                <a:cs typeface="Adobe Arabic" panose="02040503050201020203" pitchFamily="18" charset="-78"/>
              </a:rPr>
              <a:t> Say how you feel about your work.</a:t>
            </a:r>
          </a:p>
          <a:p>
            <a:r>
              <a:rPr lang="en-US" sz="3600" dirty="0">
                <a:latin typeface="Adobe Arabic" panose="02040503050201020203" pitchFamily="18" charset="-78"/>
                <a:cs typeface="Adobe Arabic" panose="02040503050201020203" pitchFamily="18" charset="-78"/>
              </a:rPr>
              <a:t> In other words this topic will combined all topics from Part 1 to part 4 together.</a:t>
            </a:r>
          </a:p>
          <a:p>
            <a:endParaRPr lang="th-TH" dirty="0"/>
          </a:p>
        </p:txBody>
      </p:sp>
    </p:spTree>
    <p:extLst>
      <p:ext uri="{BB962C8B-B14F-4D97-AF65-F5344CB8AC3E}">
        <p14:creationId xmlns:p14="http://schemas.microsoft.com/office/powerpoint/2010/main" val="28472870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2B1BD725-E12E-4481-835C-B115F234B10F}"/>
              </a:ext>
            </a:extLst>
          </p:cNvPr>
          <p:cNvSpPr>
            <a:spLocks noGrp="1"/>
          </p:cNvSpPr>
          <p:nvPr>
            <p:ph type="title"/>
          </p:nvPr>
        </p:nvSpPr>
        <p:spPr>
          <a:xfrm>
            <a:off x="457200" y="97752"/>
            <a:ext cx="8229600" cy="353769"/>
          </a:xfrm>
        </p:spPr>
        <p:txBody>
          <a:bodyPr>
            <a:normAutofit fontScale="90000"/>
          </a:bodyPr>
          <a:lstStyle/>
          <a:p>
            <a:r>
              <a:rPr lang="en-US" dirty="0">
                <a:solidFill>
                  <a:srgbClr val="FF0000"/>
                </a:solidFill>
                <a:latin typeface="Adobe Arabic" panose="02040503050201020203" pitchFamily="18" charset="-78"/>
                <a:cs typeface="Adobe Arabic" panose="02040503050201020203" pitchFamily="18" charset="-78"/>
              </a:rPr>
              <a:t>Example Answer</a:t>
            </a:r>
            <a:endParaRPr lang="th-TH" dirty="0">
              <a:solidFill>
                <a:srgbClr val="FF0000"/>
              </a:solidFill>
              <a:latin typeface="Adobe Arabic" panose="02040503050201020203" pitchFamily="18" charset="-78"/>
            </a:endParaRPr>
          </a:p>
        </p:txBody>
      </p:sp>
      <p:sp>
        <p:nvSpPr>
          <p:cNvPr id="3" name="ตัวแทนเนื้อหา 2">
            <a:extLst>
              <a:ext uri="{FF2B5EF4-FFF2-40B4-BE49-F238E27FC236}">
                <a16:creationId xmlns:a16="http://schemas.microsoft.com/office/drawing/2014/main" id="{D7CC5F14-9305-46FB-AB39-94EB1B236692}"/>
              </a:ext>
            </a:extLst>
          </p:cNvPr>
          <p:cNvSpPr>
            <a:spLocks noGrp="1"/>
          </p:cNvSpPr>
          <p:nvPr>
            <p:ph idx="1"/>
          </p:nvPr>
        </p:nvSpPr>
        <p:spPr>
          <a:xfrm>
            <a:off x="457200" y="908720"/>
            <a:ext cx="8229600" cy="5217443"/>
          </a:xfrm>
        </p:spPr>
        <p:txBody>
          <a:bodyPr/>
          <a:lstStyle/>
          <a:p>
            <a:pPr marL="0" indent="0">
              <a:buNone/>
            </a:pPr>
            <a:endParaRPr lang="th-TH" dirty="0">
              <a:latin typeface="Adobe Arabic" panose="02040503050201020203" pitchFamily="18" charset="-78"/>
            </a:endParaRPr>
          </a:p>
        </p:txBody>
      </p:sp>
      <p:sp>
        <p:nvSpPr>
          <p:cNvPr id="4" name="สี่เหลี่ยมผืนผ้า 3">
            <a:extLst>
              <a:ext uri="{FF2B5EF4-FFF2-40B4-BE49-F238E27FC236}">
                <a16:creationId xmlns:a16="http://schemas.microsoft.com/office/drawing/2014/main" id="{96A28230-B662-4D4E-A1B5-47375E99791F}"/>
              </a:ext>
            </a:extLst>
          </p:cNvPr>
          <p:cNvSpPr/>
          <p:nvPr/>
        </p:nvSpPr>
        <p:spPr>
          <a:xfrm>
            <a:off x="0" y="549845"/>
            <a:ext cx="4427984" cy="603351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sz="3200" dirty="0">
                <a:latin typeface="Adobe Arabic" panose="02040503050201020203" pitchFamily="18" charset="-78"/>
                <a:cs typeface="Adobe Arabic" panose="02040503050201020203" pitchFamily="18" charset="-78"/>
              </a:rPr>
              <a:t>I’m a pharmacist. I started my own small pharmacy, so I’m also a </a:t>
            </a:r>
            <a:r>
              <a:rPr lang="en-US" sz="3200" dirty="0">
                <a:solidFill>
                  <a:srgbClr val="FF0000"/>
                </a:solidFill>
                <a:latin typeface="Adobe Arabic" panose="02040503050201020203" pitchFamily="18" charset="-78"/>
                <a:cs typeface="Adobe Arabic" panose="02040503050201020203" pitchFamily="18" charset="-78"/>
              </a:rPr>
              <a:t>business owner</a:t>
            </a:r>
            <a:r>
              <a:rPr lang="en-US" sz="3200" dirty="0">
                <a:latin typeface="Adobe Arabic" panose="02040503050201020203" pitchFamily="18" charset="-78"/>
                <a:cs typeface="Adobe Arabic" panose="02040503050201020203" pitchFamily="18" charset="-78"/>
              </a:rPr>
              <a:t>. </a:t>
            </a:r>
            <a:r>
              <a:rPr lang="en-US" sz="3200" dirty="0">
                <a:solidFill>
                  <a:srgbClr val="FF0000"/>
                </a:solidFill>
                <a:latin typeface="Adobe Arabic" panose="02040503050201020203" pitchFamily="18" charset="-78"/>
                <a:cs typeface="Adobe Arabic" panose="02040503050201020203" pitchFamily="18" charset="-78"/>
              </a:rPr>
              <a:t>I have to </a:t>
            </a:r>
            <a:r>
              <a:rPr lang="en-US" sz="3200" dirty="0">
                <a:latin typeface="Adobe Arabic" panose="02040503050201020203" pitchFamily="18" charset="-78"/>
                <a:cs typeface="Adobe Arabic" panose="02040503050201020203" pitchFamily="18" charset="-78"/>
              </a:rPr>
              <a:t>work as a pharmacist, of course, giving advice to patients and making sure they have the right medicine. However, </a:t>
            </a:r>
            <a:r>
              <a:rPr lang="en-US" sz="3200" dirty="0">
                <a:solidFill>
                  <a:srgbClr val="FF0000"/>
                </a:solidFill>
                <a:latin typeface="Adobe Arabic" panose="02040503050201020203" pitchFamily="18" charset="-78"/>
                <a:cs typeface="Adobe Arabic" panose="02040503050201020203" pitchFamily="18" charset="-78"/>
              </a:rPr>
              <a:t>I’m also responsible for </a:t>
            </a:r>
            <a:r>
              <a:rPr lang="en-US" sz="3200" dirty="0">
                <a:latin typeface="Adobe Arabic" panose="02040503050201020203" pitchFamily="18" charset="-78"/>
                <a:cs typeface="Adobe Arabic" panose="02040503050201020203" pitchFamily="18" charset="-78"/>
              </a:rPr>
              <a:t>the pharmacy, so I have to manage my staff, to do accounts, and so on it’s </a:t>
            </a:r>
            <a:r>
              <a:rPr lang="en-US" sz="3200" dirty="0">
                <a:solidFill>
                  <a:srgbClr val="FF0000"/>
                </a:solidFill>
                <a:latin typeface="Adobe Arabic" panose="02040503050201020203" pitchFamily="18" charset="-78"/>
                <a:cs typeface="Adobe Arabic" panose="02040503050201020203" pitchFamily="18" charset="-78"/>
              </a:rPr>
              <a:t>stimulating</a:t>
            </a:r>
            <a:r>
              <a:rPr lang="en-US" sz="3200" dirty="0">
                <a:latin typeface="Adobe Arabic" panose="02040503050201020203" pitchFamily="18" charset="-78"/>
                <a:cs typeface="Adobe Arabic" panose="02040503050201020203" pitchFamily="18" charset="-78"/>
              </a:rPr>
              <a:t> work because I have to do many different things everyday, so I never get bored.</a:t>
            </a:r>
            <a:endParaRPr lang="th-TH" sz="3200" dirty="0">
              <a:latin typeface="Adobe Arabic" panose="02040503050201020203" pitchFamily="18" charset="-78"/>
            </a:endParaRPr>
          </a:p>
        </p:txBody>
      </p:sp>
      <p:sp>
        <p:nvSpPr>
          <p:cNvPr id="5" name="สี่เหลี่ยมผืนผ้า 4">
            <a:extLst>
              <a:ext uri="{FF2B5EF4-FFF2-40B4-BE49-F238E27FC236}">
                <a16:creationId xmlns:a16="http://schemas.microsoft.com/office/drawing/2014/main" id="{766D9AEA-BD31-4DAA-A819-82F00B225795}"/>
              </a:ext>
            </a:extLst>
          </p:cNvPr>
          <p:cNvSpPr/>
          <p:nvPr/>
        </p:nvSpPr>
        <p:spPr>
          <a:xfrm>
            <a:off x="4427984" y="549845"/>
            <a:ext cx="4716016" cy="603351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b="1" dirty="0">
                <a:latin typeface="Adobe Arabic" panose="02040503050201020203" pitchFamily="18" charset="-78"/>
                <a:cs typeface="Adobe Arabic" panose="02040503050201020203" pitchFamily="18" charset="-78"/>
              </a:rPr>
              <a:t>I’m a professor. </a:t>
            </a:r>
            <a:r>
              <a:rPr lang="en-US" b="1" dirty="0">
                <a:solidFill>
                  <a:srgbClr val="FF0000"/>
                </a:solidFill>
                <a:latin typeface="Adobe Arabic" panose="02040503050201020203" pitchFamily="18" charset="-78"/>
                <a:cs typeface="Adobe Arabic" panose="02040503050201020203" pitchFamily="18" charset="-78"/>
              </a:rPr>
              <a:t>I work in </a:t>
            </a:r>
            <a:r>
              <a:rPr lang="en-US" b="1" dirty="0">
                <a:latin typeface="Adobe Arabic" panose="02040503050201020203" pitchFamily="18" charset="-78"/>
                <a:cs typeface="Adobe Arabic" panose="02040503050201020203" pitchFamily="18" charset="-78"/>
              </a:rPr>
              <a:t>College of Nursing and Health. </a:t>
            </a:r>
            <a:r>
              <a:rPr lang="en-US" b="1" dirty="0">
                <a:solidFill>
                  <a:srgbClr val="FF0000"/>
                </a:solidFill>
                <a:latin typeface="Adobe Arabic" panose="02040503050201020203" pitchFamily="18" charset="-78"/>
                <a:cs typeface="Adobe Arabic" panose="02040503050201020203" pitchFamily="18" charset="-78"/>
              </a:rPr>
              <a:t>I work for </a:t>
            </a:r>
            <a:r>
              <a:rPr lang="en-US" b="1" dirty="0">
                <a:latin typeface="Adobe Arabic" panose="02040503050201020203" pitchFamily="18" charset="-78"/>
                <a:cs typeface="Adobe Arabic" panose="02040503050201020203" pitchFamily="18" charset="-78"/>
              </a:rPr>
              <a:t>a big government University in Bangkok, which so many different faculties that students can choose what they want to study. </a:t>
            </a:r>
            <a:r>
              <a:rPr lang="en-US" b="1" dirty="0">
                <a:solidFill>
                  <a:srgbClr val="FF0000"/>
                </a:solidFill>
                <a:latin typeface="Adobe Arabic" panose="02040503050201020203" pitchFamily="18" charset="-78"/>
                <a:cs typeface="Adobe Arabic" panose="02040503050201020203" pitchFamily="18" charset="-78"/>
              </a:rPr>
              <a:t>I have to </a:t>
            </a:r>
            <a:r>
              <a:rPr lang="en-US" b="1" dirty="0">
                <a:latin typeface="Adobe Arabic" panose="02040503050201020203" pitchFamily="18" charset="-78"/>
                <a:cs typeface="Adobe Arabic" panose="02040503050201020203" pitchFamily="18" charset="-78"/>
              </a:rPr>
              <a:t>teach English for nursing because my students are in the faculty of nursing. </a:t>
            </a:r>
            <a:r>
              <a:rPr lang="en-US" b="1" dirty="0">
                <a:solidFill>
                  <a:srgbClr val="FF0000"/>
                </a:solidFill>
                <a:latin typeface="Adobe Arabic" panose="02040503050201020203" pitchFamily="18" charset="-78"/>
                <a:cs typeface="Adobe Arabic" panose="02040503050201020203" pitchFamily="18" charset="-78"/>
              </a:rPr>
              <a:t>I spent most of my time </a:t>
            </a:r>
            <a:r>
              <a:rPr lang="en-US" b="1" dirty="0">
                <a:latin typeface="Adobe Arabic" panose="02040503050201020203" pitchFamily="18" charset="-78"/>
                <a:cs typeface="Adobe Arabic" panose="02040503050201020203" pitchFamily="18" charset="-78"/>
              </a:rPr>
              <a:t>thinking about how to make different things fit together into a lesson. It’s very </a:t>
            </a:r>
            <a:r>
              <a:rPr lang="en-US" b="1" dirty="0">
                <a:solidFill>
                  <a:srgbClr val="FF0000"/>
                </a:solidFill>
                <a:latin typeface="Adobe Arabic" panose="02040503050201020203" pitchFamily="18" charset="-78"/>
                <a:cs typeface="Adobe Arabic" panose="02040503050201020203" pitchFamily="18" charset="-78"/>
              </a:rPr>
              <a:t>challenging </a:t>
            </a:r>
            <a:r>
              <a:rPr lang="en-US" b="1" dirty="0">
                <a:latin typeface="Adobe Arabic" panose="02040503050201020203" pitchFamily="18" charset="-78"/>
                <a:cs typeface="Adobe Arabic" panose="02040503050201020203" pitchFamily="18" charset="-78"/>
              </a:rPr>
              <a:t>work and it can be </a:t>
            </a:r>
            <a:r>
              <a:rPr lang="en-US" b="1" dirty="0">
                <a:solidFill>
                  <a:srgbClr val="FF0000"/>
                </a:solidFill>
                <a:latin typeface="Adobe Arabic" panose="02040503050201020203" pitchFamily="18" charset="-78"/>
                <a:cs typeface="Adobe Arabic" panose="02040503050201020203" pitchFamily="18" charset="-78"/>
              </a:rPr>
              <a:t>exhausting</a:t>
            </a:r>
            <a:r>
              <a:rPr lang="en-US" b="1" dirty="0">
                <a:latin typeface="Adobe Arabic" panose="02040503050201020203" pitchFamily="18" charset="-78"/>
                <a:cs typeface="Adobe Arabic" panose="02040503050201020203" pitchFamily="18" charset="-78"/>
              </a:rPr>
              <a:t>, but it’s also very </a:t>
            </a:r>
            <a:r>
              <a:rPr lang="en-US" b="1" dirty="0">
                <a:solidFill>
                  <a:srgbClr val="FF0000"/>
                </a:solidFill>
                <a:latin typeface="Adobe Arabic" panose="02040503050201020203" pitchFamily="18" charset="-78"/>
                <a:cs typeface="Adobe Arabic" panose="02040503050201020203" pitchFamily="18" charset="-78"/>
              </a:rPr>
              <a:t>creative</a:t>
            </a:r>
            <a:r>
              <a:rPr lang="en-US" b="1" dirty="0">
                <a:latin typeface="Adobe Arabic" panose="02040503050201020203" pitchFamily="18" charset="-78"/>
                <a:cs typeface="Adobe Arabic" panose="02040503050201020203" pitchFamily="18" charset="-78"/>
              </a:rPr>
              <a:t> and </a:t>
            </a:r>
            <a:r>
              <a:rPr lang="en-US" b="1" dirty="0">
                <a:solidFill>
                  <a:srgbClr val="FF0000"/>
                </a:solidFill>
                <a:latin typeface="Adobe Arabic" panose="02040503050201020203" pitchFamily="18" charset="-78"/>
                <a:cs typeface="Adobe Arabic" panose="02040503050201020203" pitchFamily="18" charset="-78"/>
              </a:rPr>
              <a:t>satisfying</a:t>
            </a:r>
            <a:r>
              <a:rPr lang="en-US" b="1" dirty="0">
                <a:latin typeface="Adobe Arabic" panose="02040503050201020203" pitchFamily="18" charset="-78"/>
                <a:cs typeface="Adobe Arabic" panose="02040503050201020203" pitchFamily="18" charset="-78"/>
              </a:rPr>
              <a:t> job because I know all my students they will learned from me. </a:t>
            </a:r>
            <a:endParaRPr lang="th-TH" b="1" dirty="0">
              <a:latin typeface="Adobe Arabic" panose="02040503050201020203" pitchFamily="18" charset="-78"/>
            </a:endParaRPr>
          </a:p>
        </p:txBody>
      </p:sp>
      <p:sp>
        <p:nvSpPr>
          <p:cNvPr id="6" name="วงรี 5">
            <a:extLst>
              <a:ext uri="{FF2B5EF4-FFF2-40B4-BE49-F238E27FC236}">
                <a16:creationId xmlns:a16="http://schemas.microsoft.com/office/drawing/2014/main" id="{9C44D31D-0A17-4AD9-A95D-C48DC7BE66FB}"/>
              </a:ext>
            </a:extLst>
          </p:cNvPr>
          <p:cNvSpPr/>
          <p:nvPr/>
        </p:nvSpPr>
        <p:spPr>
          <a:xfrm>
            <a:off x="1758763" y="-572"/>
            <a:ext cx="576064" cy="52888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dobe Arabic" panose="02040503050201020203" pitchFamily="18" charset="-78"/>
                <a:cs typeface="Adobe Arabic" panose="02040503050201020203" pitchFamily="18" charset="-78"/>
              </a:rPr>
              <a:t>1</a:t>
            </a:r>
            <a:endParaRPr lang="th-TH" sz="3200" b="1" dirty="0">
              <a:latin typeface="Adobe Arabic" panose="02040503050201020203" pitchFamily="18" charset="-78"/>
            </a:endParaRPr>
          </a:p>
        </p:txBody>
      </p:sp>
      <p:sp>
        <p:nvSpPr>
          <p:cNvPr id="7" name="วงรี 6">
            <a:extLst>
              <a:ext uri="{FF2B5EF4-FFF2-40B4-BE49-F238E27FC236}">
                <a16:creationId xmlns:a16="http://schemas.microsoft.com/office/drawing/2014/main" id="{993511B6-7BB2-452C-A73C-07CF1A4321C5}"/>
              </a:ext>
            </a:extLst>
          </p:cNvPr>
          <p:cNvSpPr/>
          <p:nvPr/>
        </p:nvSpPr>
        <p:spPr>
          <a:xfrm>
            <a:off x="6809175" y="-28202"/>
            <a:ext cx="576064" cy="52888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dobe Arabic" panose="02040503050201020203" pitchFamily="18" charset="-78"/>
                <a:cs typeface="Adobe Arabic" panose="02040503050201020203" pitchFamily="18" charset="-78"/>
              </a:rPr>
              <a:t>2</a:t>
            </a:r>
            <a:endParaRPr lang="th-TH" sz="3200" b="1" dirty="0">
              <a:latin typeface="Adobe Arabic" panose="02040503050201020203" pitchFamily="18" charset="-78"/>
            </a:endParaRPr>
          </a:p>
        </p:txBody>
      </p:sp>
    </p:spTree>
    <p:extLst>
      <p:ext uri="{BB962C8B-B14F-4D97-AF65-F5344CB8AC3E}">
        <p14:creationId xmlns:p14="http://schemas.microsoft.com/office/powerpoint/2010/main" val="42650152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457200" y="274638"/>
            <a:ext cx="8229600" cy="6297634"/>
          </a:xfrm>
        </p:spPr>
        <p:txBody>
          <a:bodyPr>
            <a:noAutofit/>
          </a:bodyPr>
          <a:lstStyle/>
          <a:p>
            <a:r>
              <a:rPr lang="en-US" sz="13000" dirty="0">
                <a:solidFill>
                  <a:srgbClr val="0070C0"/>
                </a:solidFill>
                <a:latin typeface="Matura MT Script Capitals" pitchFamily="66" charset="0"/>
              </a:rPr>
              <a:t>What is my JOB</a:t>
            </a:r>
            <a:endParaRPr lang="th-TH" sz="13000" dirty="0">
              <a:solidFill>
                <a:srgbClr val="0070C0"/>
              </a:solidFill>
              <a:latin typeface="Matura MT Script Capitals" pitchFamily="66" charset="0"/>
            </a:endParaRPr>
          </a:p>
        </p:txBody>
      </p:sp>
      <p:sp>
        <p:nvSpPr>
          <p:cNvPr id="3" name="ตัวยึดเนื้อหา 2"/>
          <p:cNvSpPr>
            <a:spLocks noGrp="1"/>
          </p:cNvSpPr>
          <p:nvPr>
            <p:ph idx="1"/>
          </p:nvPr>
        </p:nvSpPr>
        <p:spPr/>
        <p:txBody>
          <a:bodyPr/>
          <a:lstStyle/>
          <a:p>
            <a:endParaRPr lang="th-TH"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normAutofit/>
          </a:bodyPr>
          <a:lstStyle/>
          <a:p>
            <a:r>
              <a:rPr lang="en-US" sz="6000" b="1" dirty="0">
                <a:solidFill>
                  <a:srgbClr val="FF0000"/>
                </a:solidFill>
                <a:latin typeface="Bodoni MT Black" pitchFamily="18" charset="0"/>
              </a:rPr>
              <a:t>PILOT</a:t>
            </a:r>
            <a:endParaRPr lang="th-TH" sz="6000" b="1" dirty="0">
              <a:solidFill>
                <a:srgbClr val="FF0000"/>
              </a:solidFill>
              <a:latin typeface="Bodoni MT Black" pitchFamily="18" charset="0"/>
            </a:endParaRP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77527" y="1357298"/>
            <a:ext cx="7180687" cy="5143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normAutofit/>
          </a:bodyPr>
          <a:lstStyle/>
          <a:p>
            <a:r>
              <a:rPr lang="en-US" sz="6000" b="1" dirty="0">
                <a:solidFill>
                  <a:srgbClr val="00B050"/>
                </a:solidFill>
                <a:latin typeface="Bodoni MT Black" pitchFamily="18" charset="0"/>
              </a:rPr>
              <a:t>ARCHITECT </a:t>
            </a:r>
            <a:endParaRPr lang="th-TH" sz="6000" b="1" dirty="0">
              <a:solidFill>
                <a:srgbClr val="00B050"/>
              </a:solidFill>
              <a:latin typeface="Bodoni MT Black" pitchFamily="18" charset="0"/>
            </a:endParaRP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69867" y="1600200"/>
            <a:ext cx="620426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normAutofit/>
          </a:bodyPr>
          <a:lstStyle/>
          <a:p>
            <a:r>
              <a:rPr lang="en-US" sz="6000" b="1" dirty="0">
                <a:solidFill>
                  <a:srgbClr val="FF0000"/>
                </a:solidFill>
                <a:latin typeface="Adobe Arabic" panose="02040503050201020203" pitchFamily="18" charset="-78"/>
                <a:cs typeface="Adobe Arabic" panose="02040503050201020203" pitchFamily="18" charset="-78"/>
              </a:rPr>
              <a:t>Why job is important?</a:t>
            </a:r>
            <a:endParaRPr lang="th-TH" sz="6000" b="1" dirty="0">
              <a:solidFill>
                <a:srgbClr val="FF0000"/>
              </a:solidFill>
              <a:latin typeface="Adobe Arabic" panose="02040503050201020203" pitchFamily="18" charset="-78"/>
            </a:endParaRPr>
          </a:p>
        </p:txBody>
      </p:sp>
      <p:sp>
        <p:nvSpPr>
          <p:cNvPr id="3" name="ตัวยึดเนื้อหา 2"/>
          <p:cNvSpPr>
            <a:spLocks noGrp="1"/>
          </p:cNvSpPr>
          <p:nvPr>
            <p:ph idx="1"/>
          </p:nvPr>
        </p:nvSpPr>
        <p:spPr/>
        <p:txBody>
          <a:bodyPr>
            <a:noAutofit/>
          </a:bodyPr>
          <a:lstStyle/>
          <a:p>
            <a:r>
              <a:rPr lang="en-US" sz="4000" dirty="0"/>
              <a:t> </a:t>
            </a:r>
            <a:r>
              <a:rPr lang="en-US" sz="4000" dirty="0">
                <a:latin typeface="Adobe Arabic" panose="02040503050201020203" pitchFamily="18" charset="-78"/>
                <a:cs typeface="Adobe Arabic" panose="02040503050201020203" pitchFamily="18" charset="-78"/>
              </a:rPr>
              <a:t>a job is an important factor and without work life is impossible. With job we can do everything, either fulfill our desires or family needs but the important one is we eventually attain confidence, self-respect &amp; social status which makes us feel the part of society.</a:t>
            </a:r>
            <a:endParaRPr lang="th-TH" sz="4000" dirty="0">
              <a:latin typeface="Adobe Arabic" panose="02040503050201020203" pitchFamily="18" charset="-78"/>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normAutofit/>
          </a:bodyPr>
          <a:lstStyle/>
          <a:p>
            <a:r>
              <a:rPr lang="en-US" sz="6600" b="1" dirty="0">
                <a:solidFill>
                  <a:srgbClr val="FF0000"/>
                </a:solidFill>
                <a:latin typeface="Bodoni MT Black" pitchFamily="18" charset="0"/>
              </a:rPr>
              <a:t>JUDGE</a:t>
            </a:r>
            <a:endParaRPr lang="th-TH" sz="6600" b="1" dirty="0">
              <a:solidFill>
                <a:srgbClr val="FF0000"/>
              </a:solidFill>
              <a:latin typeface="Bodoni MT Black" pitchFamily="18" charset="0"/>
            </a:endParaRP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14414" y="1785926"/>
            <a:ext cx="6929486" cy="4714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normAutofit/>
          </a:bodyPr>
          <a:lstStyle/>
          <a:p>
            <a:r>
              <a:rPr lang="en-US" sz="6600" b="1" dirty="0">
                <a:solidFill>
                  <a:srgbClr val="FF0000"/>
                </a:solidFill>
                <a:latin typeface="Bodoni MT Black" pitchFamily="18" charset="0"/>
              </a:rPr>
              <a:t>DENTIST</a:t>
            </a:r>
            <a:endParaRPr lang="th-TH" sz="6600" b="1" dirty="0">
              <a:solidFill>
                <a:srgbClr val="FF0000"/>
              </a:solidFill>
              <a:latin typeface="Bodoni MT Black" pitchFamily="18" charset="0"/>
            </a:endParaRP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1538" y="1285860"/>
            <a:ext cx="7000924" cy="5072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normAutofit/>
          </a:bodyPr>
          <a:lstStyle/>
          <a:p>
            <a:r>
              <a:rPr lang="en-US" sz="6000" b="1" dirty="0">
                <a:solidFill>
                  <a:srgbClr val="00B050"/>
                </a:solidFill>
                <a:latin typeface="Bodoni MT Black" pitchFamily="18" charset="0"/>
              </a:rPr>
              <a:t>SCIENTIST </a:t>
            </a:r>
            <a:endParaRPr lang="th-TH" sz="6000" b="1" dirty="0">
              <a:solidFill>
                <a:srgbClr val="00B050"/>
              </a:solidFill>
              <a:latin typeface="Bodoni MT Black" pitchFamily="18" charset="0"/>
            </a:endParaRP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14414" y="1428736"/>
            <a:ext cx="6572296" cy="5000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normAutofit/>
          </a:bodyPr>
          <a:lstStyle/>
          <a:p>
            <a:r>
              <a:rPr lang="en-US" sz="6000" b="1" dirty="0">
                <a:solidFill>
                  <a:srgbClr val="FF0000"/>
                </a:solidFill>
                <a:latin typeface="Bodoni MT Black" pitchFamily="18" charset="0"/>
              </a:rPr>
              <a:t>FIREFIGHTER </a:t>
            </a:r>
            <a:endParaRPr lang="th-TH" sz="6000" b="1" dirty="0">
              <a:solidFill>
                <a:srgbClr val="FF0000"/>
              </a:solidFill>
              <a:latin typeface="Bodoni MT Black" pitchFamily="18" charset="0"/>
            </a:endParaRP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1538" y="1500174"/>
            <a:ext cx="7072362" cy="4857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normAutofit/>
          </a:bodyPr>
          <a:lstStyle/>
          <a:p>
            <a:r>
              <a:rPr lang="en-US" sz="6000" b="1" dirty="0">
                <a:solidFill>
                  <a:srgbClr val="0070C0"/>
                </a:solidFill>
                <a:latin typeface="Bodoni MT Black" pitchFamily="18" charset="0"/>
              </a:rPr>
              <a:t>POST MAN</a:t>
            </a:r>
            <a:endParaRPr lang="th-TH" sz="6000" b="1" dirty="0">
              <a:solidFill>
                <a:srgbClr val="0070C0"/>
              </a:solidFill>
              <a:latin typeface="Bodoni MT Black" pitchFamily="18" charset="0"/>
            </a:endParaRP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57290" y="1714488"/>
            <a:ext cx="6500857" cy="4857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normAutofit/>
          </a:bodyPr>
          <a:lstStyle/>
          <a:p>
            <a:r>
              <a:rPr lang="en-US" sz="6600" b="1" dirty="0">
                <a:solidFill>
                  <a:srgbClr val="D60093"/>
                </a:solidFill>
                <a:latin typeface="Bodoni MT Black" pitchFamily="18" charset="0"/>
              </a:rPr>
              <a:t>NURSE</a:t>
            </a:r>
            <a:endParaRPr lang="th-TH" sz="6600" b="1" dirty="0">
              <a:solidFill>
                <a:srgbClr val="D60093"/>
              </a:solidFill>
              <a:latin typeface="Bodoni MT Black" pitchFamily="18" charset="0"/>
            </a:endParaRP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14414" y="1500174"/>
            <a:ext cx="6858048" cy="4857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normAutofit/>
          </a:bodyPr>
          <a:lstStyle/>
          <a:p>
            <a:r>
              <a:rPr lang="en-US" sz="6000" b="1" dirty="0">
                <a:solidFill>
                  <a:srgbClr val="FFC000"/>
                </a:solidFill>
                <a:latin typeface="Bodoni MT Black" pitchFamily="18" charset="0"/>
              </a:rPr>
              <a:t>NEWSCASTER </a:t>
            </a:r>
            <a:endParaRPr lang="th-TH" sz="6000" b="1" dirty="0">
              <a:solidFill>
                <a:srgbClr val="FFC000"/>
              </a:solidFill>
              <a:latin typeface="Bodoni MT Black" pitchFamily="18" charset="0"/>
            </a:endParaRP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14414" y="1428736"/>
            <a:ext cx="6786610" cy="5000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normAutofit/>
          </a:bodyPr>
          <a:lstStyle/>
          <a:p>
            <a:r>
              <a:rPr lang="en-US" sz="6000" b="1" dirty="0">
                <a:solidFill>
                  <a:srgbClr val="00B0F0"/>
                </a:solidFill>
                <a:latin typeface="Bodoni MT Black" pitchFamily="18" charset="0"/>
              </a:rPr>
              <a:t>ARTIST</a:t>
            </a:r>
            <a:endParaRPr lang="th-TH" sz="6000" b="1" dirty="0">
              <a:solidFill>
                <a:srgbClr val="00B0F0"/>
              </a:solidFill>
              <a:latin typeface="Bodoni MT Black" pitchFamily="18" charset="0"/>
            </a:endParaRP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00034" y="1428736"/>
            <a:ext cx="8215370" cy="4857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normAutofit/>
          </a:bodyPr>
          <a:lstStyle/>
          <a:p>
            <a:r>
              <a:rPr lang="en-US" sz="6000" b="1" dirty="0">
                <a:solidFill>
                  <a:srgbClr val="FF0000"/>
                </a:solidFill>
                <a:latin typeface="Bodoni MT Black" pitchFamily="18" charset="0"/>
              </a:rPr>
              <a:t>BUSINESS MAN</a:t>
            </a:r>
            <a:endParaRPr lang="th-TH" sz="6000" b="1" dirty="0">
              <a:solidFill>
                <a:srgbClr val="FF0000"/>
              </a:solidFill>
              <a:latin typeface="Bodoni MT Black" pitchFamily="18" charset="0"/>
            </a:endParaRP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00100" y="1600200"/>
            <a:ext cx="7072361"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normAutofit/>
          </a:bodyPr>
          <a:lstStyle/>
          <a:p>
            <a:r>
              <a:rPr lang="en-US" sz="5400" b="1" dirty="0">
                <a:solidFill>
                  <a:srgbClr val="00B050"/>
                </a:solidFill>
                <a:latin typeface="Bodoni MT Black" pitchFamily="18" charset="0"/>
              </a:rPr>
              <a:t>FLIGTH ATTENDANT</a:t>
            </a:r>
            <a:endParaRPr lang="th-TH" sz="5400" b="1" dirty="0">
              <a:solidFill>
                <a:srgbClr val="00B050"/>
              </a:solidFill>
              <a:latin typeface="Bodoni MT Black" pitchFamily="18" charset="0"/>
            </a:endParaRP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2976" y="1571612"/>
            <a:ext cx="6929486" cy="4786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B4DAC0D8-9058-4F2B-9F22-40B13079A463}"/>
              </a:ext>
            </a:extLst>
          </p:cNvPr>
          <p:cNvSpPr>
            <a:spLocks noGrp="1"/>
          </p:cNvSpPr>
          <p:nvPr>
            <p:ph type="title"/>
          </p:nvPr>
        </p:nvSpPr>
        <p:spPr/>
        <p:txBody>
          <a:bodyPr>
            <a:noAutofit/>
          </a:bodyPr>
          <a:lstStyle/>
          <a:p>
            <a:r>
              <a:rPr lang="en-US" sz="7200" b="1" dirty="0">
                <a:solidFill>
                  <a:srgbClr val="FF0000"/>
                </a:solidFill>
                <a:latin typeface="Adobe Arabic" panose="02040503050201020203" pitchFamily="18" charset="-78"/>
                <a:cs typeface="Adobe Arabic" panose="02040503050201020203" pitchFamily="18" charset="-78"/>
              </a:rPr>
              <a:t>Target Vocabulary</a:t>
            </a:r>
            <a:endParaRPr lang="th-TH" sz="7200" b="1" dirty="0">
              <a:solidFill>
                <a:srgbClr val="FF0000"/>
              </a:solidFill>
              <a:latin typeface="Adobe Arabic" panose="02040503050201020203" pitchFamily="18" charset="-78"/>
            </a:endParaRPr>
          </a:p>
        </p:txBody>
      </p:sp>
      <p:sp>
        <p:nvSpPr>
          <p:cNvPr id="3" name="ตัวแทนเนื้อหา 2">
            <a:extLst>
              <a:ext uri="{FF2B5EF4-FFF2-40B4-BE49-F238E27FC236}">
                <a16:creationId xmlns:a16="http://schemas.microsoft.com/office/drawing/2014/main" id="{5ECC834C-D230-48B7-A893-7258BCA1191D}"/>
              </a:ext>
            </a:extLst>
          </p:cNvPr>
          <p:cNvSpPr>
            <a:spLocks noGrp="1"/>
          </p:cNvSpPr>
          <p:nvPr>
            <p:ph idx="1"/>
          </p:nvPr>
        </p:nvSpPr>
        <p:spPr/>
        <p:txBody>
          <a:bodyPr/>
          <a:lstStyle/>
          <a:p>
            <a:pPr algn="ctr">
              <a:buFont typeface="Wingdings" panose="05000000000000000000" pitchFamily="2" charset="2"/>
              <a:buChar char="Ø"/>
            </a:pPr>
            <a:r>
              <a:rPr lang="en-US" sz="9600" dirty="0">
                <a:latin typeface="Adobe Arabic" panose="02040503050201020203" pitchFamily="18" charset="-78"/>
                <a:cs typeface="Adobe Arabic" panose="02040503050201020203" pitchFamily="18" charset="-78"/>
              </a:rPr>
              <a:t>Occupations</a:t>
            </a:r>
          </a:p>
          <a:p>
            <a:pPr algn="ctr">
              <a:buFont typeface="Wingdings" panose="05000000000000000000" pitchFamily="2" charset="2"/>
              <a:buChar char="Ø"/>
            </a:pPr>
            <a:r>
              <a:rPr lang="en-US" sz="9600" dirty="0">
                <a:latin typeface="Adobe Arabic" panose="02040503050201020203" pitchFamily="18" charset="-78"/>
                <a:cs typeface="Adobe Arabic" panose="02040503050201020203" pitchFamily="18" charset="-78"/>
              </a:rPr>
              <a:t>Places</a:t>
            </a:r>
          </a:p>
          <a:p>
            <a:pPr marL="0" indent="0" algn="ctr">
              <a:buNone/>
            </a:pPr>
            <a:endParaRPr lang="th-TH" dirty="0"/>
          </a:p>
        </p:txBody>
      </p:sp>
    </p:spTree>
    <p:extLst>
      <p:ext uri="{BB962C8B-B14F-4D97-AF65-F5344CB8AC3E}">
        <p14:creationId xmlns:p14="http://schemas.microsoft.com/office/powerpoint/2010/main" val="34418092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normAutofit/>
          </a:bodyPr>
          <a:lstStyle/>
          <a:p>
            <a:r>
              <a:rPr lang="en-US" sz="6000" b="1" dirty="0">
                <a:solidFill>
                  <a:srgbClr val="002060"/>
                </a:solidFill>
                <a:latin typeface="Bodoni MT Black" pitchFamily="18" charset="0"/>
              </a:rPr>
              <a:t>PROGRAMMER</a:t>
            </a:r>
            <a:endParaRPr lang="th-TH" sz="6000" b="1" dirty="0">
              <a:solidFill>
                <a:srgbClr val="002060"/>
              </a:solidFill>
              <a:latin typeface="Bodoni MT Black" pitchFamily="18" charset="0"/>
            </a:endParaRPr>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normAutofit/>
          </a:bodyPr>
          <a:lstStyle/>
          <a:p>
            <a:r>
              <a:rPr lang="en-US" sz="6600" b="1" dirty="0">
                <a:solidFill>
                  <a:srgbClr val="FF0000"/>
                </a:solidFill>
                <a:latin typeface="Bodoni MT Black" pitchFamily="18" charset="0"/>
              </a:rPr>
              <a:t>MECHANIC </a:t>
            </a:r>
            <a:endParaRPr lang="th-TH" sz="6600" b="1" dirty="0">
              <a:solidFill>
                <a:srgbClr val="FF0000"/>
              </a:solidFill>
              <a:latin typeface="Bodoni MT Black" pitchFamily="18" charset="0"/>
            </a:endParaRPr>
          </a:p>
        </p:txBody>
      </p:sp>
      <p:pic>
        <p:nvPicPr>
          <p:cNvPr id="4"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69228" y="1600200"/>
            <a:ext cx="6805544"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normAutofit/>
          </a:bodyPr>
          <a:lstStyle/>
          <a:p>
            <a:r>
              <a:rPr lang="en-US" sz="6000" b="1" dirty="0">
                <a:solidFill>
                  <a:srgbClr val="D60093"/>
                </a:solidFill>
                <a:latin typeface="Bodoni MT Black" pitchFamily="18" charset="0"/>
              </a:rPr>
              <a:t>ACTOR</a:t>
            </a:r>
            <a:endParaRPr lang="th-TH" sz="6000" b="1" dirty="0">
              <a:solidFill>
                <a:srgbClr val="D60093"/>
              </a:solidFill>
              <a:latin typeface="Bodoni MT Black" pitchFamily="18" charset="0"/>
            </a:endParaRP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14414" y="1748630"/>
            <a:ext cx="6786610" cy="4680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normAutofit/>
          </a:bodyPr>
          <a:lstStyle/>
          <a:p>
            <a:r>
              <a:rPr lang="en-US" sz="6000" b="1" dirty="0">
                <a:solidFill>
                  <a:srgbClr val="D60093"/>
                </a:solidFill>
                <a:latin typeface="Bodoni MT Black" pitchFamily="18" charset="0"/>
              </a:rPr>
              <a:t>SINGER</a:t>
            </a:r>
            <a:endParaRPr lang="th-TH" sz="6000" b="1" dirty="0">
              <a:solidFill>
                <a:srgbClr val="D60093"/>
              </a:solidFill>
              <a:latin typeface="Bodoni MT Black" pitchFamily="18" charset="0"/>
            </a:endParaRP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5391" y="1600200"/>
            <a:ext cx="655321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normAutofit/>
          </a:bodyPr>
          <a:lstStyle/>
          <a:p>
            <a:r>
              <a:rPr lang="en-US" sz="6000" b="1" dirty="0">
                <a:solidFill>
                  <a:srgbClr val="FF0000"/>
                </a:solidFill>
                <a:latin typeface="Bernard MT Condensed" panose="02050806060905020404" pitchFamily="18" charset="0"/>
              </a:rPr>
              <a:t>PHOTOGRAPHER</a:t>
            </a:r>
            <a:endParaRPr lang="th-TH" sz="6000" b="1" dirty="0">
              <a:solidFill>
                <a:srgbClr val="FF0000"/>
              </a:solidFill>
              <a:latin typeface="Bernard MT Condensed" panose="02050806060905020404" pitchFamily="18" charset="0"/>
            </a:endParaRP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2976" y="1643050"/>
            <a:ext cx="7000924" cy="4786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normAutofit/>
          </a:bodyPr>
          <a:lstStyle/>
          <a:p>
            <a:r>
              <a:rPr lang="en-US" sz="6600" b="1" dirty="0">
                <a:solidFill>
                  <a:srgbClr val="00B050"/>
                </a:solidFill>
                <a:latin typeface="Bodoni MT Black" pitchFamily="18" charset="0"/>
              </a:rPr>
              <a:t>FARMER</a:t>
            </a:r>
            <a:endParaRPr lang="th-TH" sz="6600" b="1" dirty="0">
              <a:solidFill>
                <a:srgbClr val="00B050"/>
              </a:solidFill>
              <a:latin typeface="Bodoni MT Black" pitchFamily="18" charset="0"/>
            </a:endParaRP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66692" y="1600200"/>
            <a:ext cx="681061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normAutofit/>
          </a:bodyPr>
          <a:lstStyle/>
          <a:p>
            <a:r>
              <a:rPr lang="en-US" sz="6000" b="1" dirty="0">
                <a:solidFill>
                  <a:srgbClr val="C00000"/>
                </a:solidFill>
                <a:latin typeface="Bodoni MT Black" pitchFamily="18" charset="0"/>
              </a:rPr>
              <a:t>CARPENTER</a:t>
            </a:r>
            <a:endParaRPr lang="th-TH" sz="6000" b="1" dirty="0">
              <a:solidFill>
                <a:srgbClr val="C00000"/>
              </a:solidFill>
              <a:latin typeface="Bodoni MT Black" pitchFamily="18" charset="0"/>
            </a:endParaRP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60673" y="1600200"/>
            <a:ext cx="642265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normAutofit/>
          </a:bodyPr>
          <a:lstStyle/>
          <a:p>
            <a:r>
              <a:rPr lang="en-US" sz="6000" b="1" dirty="0">
                <a:solidFill>
                  <a:srgbClr val="FF0000"/>
                </a:solidFill>
                <a:latin typeface="Bodoni MT Black" pitchFamily="18" charset="0"/>
              </a:rPr>
              <a:t>BUS DRIVER</a:t>
            </a:r>
            <a:endParaRPr lang="th-TH" sz="6000" b="1" dirty="0">
              <a:solidFill>
                <a:srgbClr val="FF0000"/>
              </a:solidFill>
              <a:latin typeface="Bodoni MT Black" pitchFamily="18" charset="0"/>
            </a:endParaRP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11136" y="1600200"/>
            <a:ext cx="672172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normAutofit/>
          </a:bodyPr>
          <a:lstStyle/>
          <a:p>
            <a:r>
              <a:rPr lang="en-US" sz="6000" b="1" dirty="0">
                <a:solidFill>
                  <a:srgbClr val="7030A0"/>
                </a:solidFill>
                <a:latin typeface="Bodoni MT Black" pitchFamily="18" charset="0"/>
              </a:rPr>
              <a:t>WAITER</a:t>
            </a:r>
            <a:endParaRPr lang="th-TH" sz="6000" b="1" dirty="0">
              <a:solidFill>
                <a:srgbClr val="7030A0"/>
              </a:solidFill>
              <a:latin typeface="Bodoni MT Black" pitchFamily="18" charset="0"/>
            </a:endParaRP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81765" y="1600200"/>
            <a:ext cx="6780469"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normAutofit/>
          </a:bodyPr>
          <a:lstStyle/>
          <a:p>
            <a:r>
              <a:rPr lang="en-US" sz="6000" b="1" dirty="0">
                <a:solidFill>
                  <a:srgbClr val="FF0000"/>
                </a:solidFill>
                <a:latin typeface="Bodoni MT Black" pitchFamily="18" charset="0"/>
              </a:rPr>
              <a:t>DRESS MAKER</a:t>
            </a:r>
            <a:endParaRPr lang="th-TH" sz="6000" b="1" dirty="0">
              <a:solidFill>
                <a:srgbClr val="FF0000"/>
              </a:solidFill>
              <a:latin typeface="Bodoni MT Black" pitchFamily="18" charset="0"/>
            </a:endParaRP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77527" y="1600200"/>
            <a:ext cx="678894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457200" y="274638"/>
            <a:ext cx="8229600" cy="634082"/>
          </a:xfrm>
        </p:spPr>
        <p:txBody>
          <a:bodyPr>
            <a:normAutofit fontScale="90000"/>
          </a:bodyPr>
          <a:lstStyle/>
          <a:p>
            <a:r>
              <a:rPr lang="en-US" sz="6600" b="1" dirty="0">
                <a:solidFill>
                  <a:srgbClr val="FF0000"/>
                </a:solidFill>
                <a:latin typeface="Adobe Arabic" panose="02040503050201020203" pitchFamily="18" charset="-78"/>
                <a:cs typeface="Adobe Arabic" panose="02040503050201020203" pitchFamily="18" charset="-78"/>
              </a:rPr>
              <a:t>More Vocabulary</a:t>
            </a:r>
            <a:endParaRPr lang="th-TH" sz="6600" b="1" dirty="0">
              <a:solidFill>
                <a:srgbClr val="FF0000"/>
              </a:solidFill>
              <a:latin typeface="Adobe Arabic" panose="02040503050201020203" pitchFamily="18" charset="-78"/>
            </a:endParaRPr>
          </a:p>
        </p:txBody>
      </p:sp>
      <p:sp>
        <p:nvSpPr>
          <p:cNvPr id="3" name="ตัวยึดเนื้อหา 2"/>
          <p:cNvSpPr>
            <a:spLocks noGrp="1"/>
          </p:cNvSpPr>
          <p:nvPr>
            <p:ph idx="1"/>
          </p:nvPr>
        </p:nvSpPr>
        <p:spPr>
          <a:xfrm>
            <a:off x="457200" y="908720"/>
            <a:ext cx="8229600" cy="5674642"/>
          </a:xfrm>
        </p:spPr>
        <p:txBody>
          <a:bodyPr>
            <a:noAutofit/>
          </a:bodyPr>
          <a:lstStyle/>
          <a:p>
            <a:r>
              <a:rPr lang="en-US" sz="4000" b="1" dirty="0">
                <a:latin typeface="Adobe Arabic" panose="02040503050201020203" pitchFamily="18" charset="-78"/>
                <a:cs typeface="Adobe Arabic" panose="02040503050201020203" pitchFamily="18" charset="-78"/>
              </a:rPr>
              <a:t>Chef                                Fireman</a:t>
            </a:r>
          </a:p>
          <a:p>
            <a:r>
              <a:rPr lang="en-US" sz="4000" b="1" dirty="0">
                <a:latin typeface="Adobe Arabic" panose="02040503050201020203" pitchFamily="18" charset="-78"/>
                <a:cs typeface="Adobe Arabic" panose="02040503050201020203" pitchFamily="18" charset="-78"/>
              </a:rPr>
              <a:t>Coach                              Judge</a:t>
            </a:r>
          </a:p>
          <a:p>
            <a:r>
              <a:rPr lang="en-US" sz="4000" b="1" dirty="0">
                <a:latin typeface="Adobe Arabic" panose="02040503050201020203" pitchFamily="18" charset="-78"/>
                <a:cs typeface="Adobe Arabic" panose="02040503050201020203" pitchFamily="18" charset="-78"/>
              </a:rPr>
              <a:t>Teacher                           Police man</a:t>
            </a:r>
          </a:p>
          <a:p>
            <a:r>
              <a:rPr lang="en-US" sz="4000" b="1" dirty="0">
                <a:latin typeface="Adobe Arabic" panose="02040503050201020203" pitchFamily="18" charset="-78"/>
                <a:cs typeface="Adobe Arabic" panose="02040503050201020203" pitchFamily="18" charset="-78"/>
              </a:rPr>
              <a:t>Musician                         Farmer</a:t>
            </a:r>
          </a:p>
          <a:p>
            <a:r>
              <a:rPr lang="en-US" sz="4000" b="1" dirty="0">
                <a:latin typeface="Adobe Arabic" panose="02040503050201020203" pitchFamily="18" charset="-78"/>
                <a:cs typeface="Adobe Arabic" panose="02040503050201020203" pitchFamily="18" charset="-78"/>
              </a:rPr>
              <a:t>Nurse                               Pilot</a:t>
            </a:r>
          </a:p>
          <a:p>
            <a:r>
              <a:rPr lang="en-US" sz="4000" b="1" dirty="0">
                <a:latin typeface="Adobe Arabic" panose="02040503050201020203" pitchFamily="18" charset="-78"/>
                <a:cs typeface="Adobe Arabic" panose="02040503050201020203" pitchFamily="18" charset="-78"/>
              </a:rPr>
              <a:t>Architect                         Doctor</a:t>
            </a:r>
          </a:p>
          <a:p>
            <a:r>
              <a:rPr lang="en-US" sz="4000" b="1" dirty="0">
                <a:latin typeface="Adobe Arabic" panose="02040503050201020203" pitchFamily="18" charset="-78"/>
                <a:cs typeface="Adobe Arabic" panose="02040503050201020203" pitchFamily="18" charset="-78"/>
              </a:rPr>
              <a:t>Dentist                            Tailor</a:t>
            </a:r>
          </a:p>
          <a:p>
            <a:r>
              <a:rPr lang="en-US" sz="4000" b="1" dirty="0">
                <a:latin typeface="Adobe Arabic" panose="02040503050201020203" pitchFamily="18" charset="-78"/>
                <a:cs typeface="Adobe Arabic" panose="02040503050201020203" pitchFamily="18" charset="-78"/>
              </a:rPr>
              <a:t>Builder                             Baker                </a:t>
            </a:r>
            <a:endParaRPr lang="th-TH" sz="4000" b="1" dirty="0">
              <a:latin typeface="Adobe Arabic" panose="02040503050201020203" pitchFamily="18" charset="-78"/>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normAutofit/>
          </a:bodyPr>
          <a:lstStyle/>
          <a:p>
            <a:r>
              <a:rPr lang="en-US" sz="6000" b="1" dirty="0">
                <a:solidFill>
                  <a:srgbClr val="00B0F0"/>
                </a:solidFill>
                <a:latin typeface="Bodoni MT Black" pitchFamily="18" charset="0"/>
              </a:rPr>
              <a:t>HAIR DRESSER</a:t>
            </a:r>
            <a:endParaRPr lang="th-TH" sz="6000" b="1" dirty="0">
              <a:solidFill>
                <a:srgbClr val="00B0F0"/>
              </a:solidFill>
              <a:latin typeface="Bodoni MT Black" pitchFamily="18" charset="0"/>
            </a:endParaRP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14414" y="1643050"/>
            <a:ext cx="7072362" cy="4786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normAutofit/>
          </a:bodyPr>
          <a:lstStyle/>
          <a:p>
            <a:r>
              <a:rPr lang="en-US" sz="6000" b="1" dirty="0">
                <a:solidFill>
                  <a:srgbClr val="7030A0"/>
                </a:solidFill>
                <a:latin typeface="Bodoni MT Black" pitchFamily="18" charset="0"/>
              </a:rPr>
              <a:t>MAKE UP ARTIST</a:t>
            </a:r>
            <a:endParaRPr lang="th-TH" sz="6000" b="1" dirty="0">
              <a:solidFill>
                <a:srgbClr val="7030A0"/>
              </a:solidFill>
              <a:latin typeface="Bodoni MT Black" pitchFamily="18" charset="0"/>
            </a:endParaRP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16696" y="1600200"/>
            <a:ext cx="6310608"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normAutofit/>
          </a:bodyPr>
          <a:lstStyle/>
          <a:p>
            <a:r>
              <a:rPr lang="en-US" sz="6000" b="1" dirty="0">
                <a:solidFill>
                  <a:srgbClr val="FF0000"/>
                </a:solidFill>
                <a:latin typeface="Bodoni MT Black" pitchFamily="18" charset="0"/>
              </a:rPr>
              <a:t>FISHERMAN</a:t>
            </a:r>
            <a:endParaRPr lang="th-TH" sz="6000" b="1" dirty="0">
              <a:solidFill>
                <a:srgbClr val="FF0000"/>
              </a:solidFill>
              <a:latin typeface="Bodoni MT Black" pitchFamily="18" charset="0"/>
            </a:endParaRPr>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428728" y="1643050"/>
            <a:ext cx="6500858" cy="4357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normAutofit/>
          </a:bodyPr>
          <a:lstStyle/>
          <a:p>
            <a:r>
              <a:rPr lang="en-US" sz="6000" b="1" dirty="0">
                <a:solidFill>
                  <a:srgbClr val="FFC000"/>
                </a:solidFill>
                <a:latin typeface="Bodoni MT Black" pitchFamily="18" charset="0"/>
              </a:rPr>
              <a:t>BUILDER</a:t>
            </a:r>
            <a:endParaRPr lang="th-TH" sz="6000" b="1" dirty="0">
              <a:solidFill>
                <a:srgbClr val="FFC000"/>
              </a:solidFill>
              <a:latin typeface="Bodoni MT Black" pitchFamily="18" charset="0"/>
            </a:endParaRP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81765" y="1600200"/>
            <a:ext cx="6780469"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normAutofit/>
          </a:bodyPr>
          <a:lstStyle/>
          <a:p>
            <a:r>
              <a:rPr lang="en-US" sz="6000" b="1" dirty="0">
                <a:solidFill>
                  <a:srgbClr val="D60093"/>
                </a:solidFill>
                <a:latin typeface="Bodoni MT Black" pitchFamily="18" charset="0"/>
              </a:rPr>
              <a:t>FLORIST</a:t>
            </a:r>
            <a:endParaRPr lang="th-TH" sz="6000" b="1" dirty="0">
              <a:solidFill>
                <a:srgbClr val="D60093"/>
              </a:solidFill>
              <a:latin typeface="Bodoni MT Black" pitchFamily="18" charset="0"/>
            </a:endParaRP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57290" y="1643050"/>
            <a:ext cx="6286544" cy="4786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normAutofit/>
          </a:bodyPr>
          <a:lstStyle/>
          <a:p>
            <a:r>
              <a:rPr lang="en-US" sz="5400" b="1" dirty="0">
                <a:solidFill>
                  <a:srgbClr val="00B050"/>
                </a:solidFill>
                <a:latin typeface="Bodoni MT Black" pitchFamily="18" charset="0"/>
              </a:rPr>
              <a:t>VENDOR / SELLER</a:t>
            </a:r>
            <a:endParaRPr lang="th-TH" sz="5400" b="1" dirty="0">
              <a:solidFill>
                <a:srgbClr val="00B050"/>
              </a:solidFill>
              <a:latin typeface="Bodoni MT Black" pitchFamily="18" charset="0"/>
            </a:endParaRP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85852" y="1571612"/>
            <a:ext cx="6715172" cy="4786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normAutofit/>
          </a:bodyPr>
          <a:lstStyle/>
          <a:p>
            <a:r>
              <a:rPr lang="en-US" sz="6600" b="1" dirty="0">
                <a:solidFill>
                  <a:srgbClr val="D60093"/>
                </a:solidFill>
                <a:latin typeface="Bodoni MT Black" pitchFamily="18" charset="0"/>
              </a:rPr>
              <a:t>NANNY</a:t>
            </a:r>
            <a:endParaRPr lang="th-TH" sz="6600" b="1" dirty="0">
              <a:solidFill>
                <a:srgbClr val="D60093"/>
              </a:solidFill>
              <a:latin typeface="Bodoni MT Black" pitchFamily="18" charset="0"/>
            </a:endParaRP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57290" y="1571612"/>
            <a:ext cx="6572296" cy="4714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normAutofit/>
          </a:bodyPr>
          <a:lstStyle/>
          <a:p>
            <a:r>
              <a:rPr lang="en-US" sz="6000" b="1" dirty="0">
                <a:latin typeface="Bodoni MT Black" pitchFamily="18" charset="0"/>
              </a:rPr>
              <a:t>ASTRONAUT </a:t>
            </a:r>
            <a:endParaRPr lang="th-TH" sz="6000" b="1" dirty="0">
              <a:latin typeface="Bodoni MT Black" pitchFamily="18" charset="0"/>
            </a:endParaRP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28794" y="1600200"/>
            <a:ext cx="5786478" cy="5043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normAutofit/>
          </a:bodyPr>
          <a:lstStyle/>
          <a:p>
            <a:r>
              <a:rPr lang="en-US" sz="6000" b="1" dirty="0">
                <a:solidFill>
                  <a:srgbClr val="FF0000"/>
                </a:solidFill>
                <a:latin typeface="Bodoni MT Black" pitchFamily="18" charset="0"/>
              </a:rPr>
              <a:t>DOCTOR</a:t>
            </a:r>
            <a:endParaRPr lang="th-TH" sz="6000" b="1" dirty="0">
              <a:solidFill>
                <a:srgbClr val="FF0000"/>
              </a:solidFill>
              <a:latin typeface="Bodoni MT Black" pitchFamily="18" charset="0"/>
            </a:endParaRP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85918" y="1600200"/>
            <a:ext cx="5929354" cy="4972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normAutofit/>
          </a:bodyPr>
          <a:lstStyle/>
          <a:p>
            <a:r>
              <a:rPr lang="en-US" sz="6000" b="1" dirty="0">
                <a:solidFill>
                  <a:srgbClr val="D60093"/>
                </a:solidFill>
                <a:latin typeface="Bodoni MT Black" pitchFamily="18" charset="0"/>
              </a:rPr>
              <a:t>ENGINEER</a:t>
            </a:r>
            <a:endParaRPr lang="th-TH" sz="6000" b="1" dirty="0">
              <a:solidFill>
                <a:srgbClr val="D60093"/>
              </a:solidFill>
              <a:latin typeface="Bodoni MT Black" pitchFamily="18" charset="0"/>
            </a:endParaRP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85918" y="1600200"/>
            <a:ext cx="6000792" cy="4972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a:p>
        </p:txBody>
      </p:sp>
      <p:pic>
        <p:nvPicPr>
          <p:cNvPr id="4" name="ตัวยึดเนื้อหา 3" descr="à¸£à¸¹à¸à¸ à¸²à¸à¸à¸µà¹à¹à¸à¸µà¹à¸¢à¸§à¸à¹à¸­à¸"/>
          <p:cNvPicPr>
            <a:picLocks noGrp="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normAutofit/>
          </a:bodyPr>
          <a:lstStyle/>
          <a:p>
            <a:r>
              <a:rPr lang="en-US" sz="6600" b="1" dirty="0">
                <a:solidFill>
                  <a:srgbClr val="00B050"/>
                </a:solidFill>
                <a:latin typeface="Bodoni MT Black" pitchFamily="18" charset="0"/>
              </a:rPr>
              <a:t>SOLDIER</a:t>
            </a:r>
            <a:endParaRPr lang="th-TH" sz="6600" b="1" dirty="0">
              <a:solidFill>
                <a:srgbClr val="00B050"/>
              </a:solidFill>
              <a:latin typeface="Bodoni MT Black" pitchFamily="18" charset="0"/>
            </a:endParaRP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57290" y="1600200"/>
            <a:ext cx="6643734" cy="5043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normAutofit/>
          </a:bodyPr>
          <a:lstStyle/>
          <a:p>
            <a:r>
              <a:rPr lang="en-US" sz="6000" b="1" dirty="0">
                <a:solidFill>
                  <a:srgbClr val="C00000"/>
                </a:solidFill>
                <a:latin typeface="Bodoni MT Black" pitchFamily="18" charset="0"/>
              </a:rPr>
              <a:t>POLICE OFFICER</a:t>
            </a:r>
            <a:endParaRPr lang="th-TH" sz="6000" b="1" dirty="0">
              <a:solidFill>
                <a:srgbClr val="C00000"/>
              </a:solidFill>
              <a:latin typeface="Bodoni MT Black" pitchFamily="18" charset="0"/>
            </a:endParaRP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14480" y="1600200"/>
            <a:ext cx="5500726" cy="4972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normAutofit/>
          </a:bodyPr>
          <a:lstStyle/>
          <a:p>
            <a:r>
              <a:rPr lang="en-US" sz="5400" b="1" dirty="0">
                <a:solidFill>
                  <a:srgbClr val="FF0000"/>
                </a:solidFill>
                <a:latin typeface="Bodoni MT Black" pitchFamily="18" charset="0"/>
              </a:rPr>
              <a:t>ATHLETE </a:t>
            </a:r>
            <a:endParaRPr lang="th-TH" sz="5400" b="1" dirty="0">
              <a:solidFill>
                <a:srgbClr val="FF0000"/>
              </a:solidFill>
              <a:latin typeface="Bodoni MT Black" pitchFamily="18" charset="0"/>
            </a:endParaRP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85918" y="1285860"/>
            <a:ext cx="5929354" cy="535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normAutofit/>
          </a:bodyPr>
          <a:lstStyle/>
          <a:p>
            <a:r>
              <a:rPr lang="en-US" sz="6000" b="1" dirty="0">
                <a:solidFill>
                  <a:srgbClr val="002060"/>
                </a:solidFill>
                <a:latin typeface="Bodoni MT Black" pitchFamily="18" charset="0"/>
              </a:rPr>
              <a:t>CHEF</a:t>
            </a:r>
            <a:endParaRPr lang="th-TH" sz="6000" b="1" dirty="0">
              <a:solidFill>
                <a:srgbClr val="002060"/>
              </a:solidFill>
              <a:latin typeface="Bodoni MT Black" pitchFamily="18" charset="0"/>
            </a:endParaRP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57356" y="1600200"/>
            <a:ext cx="6143668" cy="5043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normAutofit/>
          </a:bodyPr>
          <a:lstStyle/>
          <a:p>
            <a:r>
              <a:rPr lang="en-US" sz="5400" b="1" dirty="0">
                <a:solidFill>
                  <a:srgbClr val="00B050"/>
                </a:solidFill>
                <a:latin typeface="Bodoni MT Black" pitchFamily="18" charset="0"/>
              </a:rPr>
              <a:t>PLUMBER </a:t>
            </a:r>
            <a:endParaRPr lang="th-TH" sz="5400" b="1" dirty="0">
              <a:solidFill>
                <a:srgbClr val="00B050"/>
              </a:solidFill>
              <a:latin typeface="Bodoni MT Black" pitchFamily="18" charset="0"/>
            </a:endParaRPr>
          </a:p>
        </p:txBody>
      </p:sp>
      <p:pic>
        <p:nvPicPr>
          <p:cNvPr id="4" name="Picture 2" descr="C:\Users\amigofernandojose\Desktop\plumber.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14480" y="1600200"/>
            <a:ext cx="6072229" cy="5257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457200" y="274638"/>
            <a:ext cx="8229600" cy="796908"/>
          </a:xfrm>
        </p:spPr>
        <p:txBody>
          <a:bodyPr>
            <a:noAutofit/>
          </a:bodyPr>
          <a:lstStyle/>
          <a:p>
            <a:r>
              <a:rPr lang="en-US" sz="6000" dirty="0">
                <a:solidFill>
                  <a:srgbClr val="FF0000"/>
                </a:solidFill>
                <a:latin typeface="Bodoni MT Black" pitchFamily="18" charset="0"/>
              </a:rPr>
              <a:t>MODEL</a:t>
            </a:r>
            <a:endParaRPr lang="th-TH" sz="6000" dirty="0">
              <a:solidFill>
                <a:srgbClr val="FF0000"/>
              </a:solidFill>
              <a:latin typeface="Bodoni MT Black" pitchFamily="18" charset="0"/>
            </a:endParaRP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43042" y="1142984"/>
            <a:ext cx="6143668" cy="5715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dirty="0"/>
          </a:p>
        </p:txBody>
      </p:sp>
      <p:sp>
        <p:nvSpPr>
          <p:cNvPr id="3" name="ตัวยึดเนื้อหา 2"/>
          <p:cNvSpPr>
            <a:spLocks noGrp="1"/>
          </p:cNvSpPr>
          <p:nvPr>
            <p:ph idx="1"/>
          </p:nvPr>
        </p:nvSpPr>
        <p:spPr>
          <a:xfrm>
            <a:off x="457200" y="428604"/>
            <a:ext cx="8229600" cy="5697559"/>
          </a:xfrm>
        </p:spPr>
        <p:txBody>
          <a:bodyPr>
            <a:normAutofit/>
          </a:bodyPr>
          <a:lstStyle/>
          <a:p>
            <a:pPr algn="ctr">
              <a:buNone/>
            </a:pPr>
            <a:r>
              <a:rPr lang="en-US" sz="8800" b="1" dirty="0">
                <a:solidFill>
                  <a:srgbClr val="FF0000"/>
                </a:solidFill>
                <a:latin typeface="Comic Sans MS" pitchFamily="66" charset="0"/>
              </a:rPr>
              <a:t>JOBS DIFINITION</a:t>
            </a:r>
            <a:endParaRPr lang="th-TH" sz="8800" b="1" dirty="0">
              <a:solidFill>
                <a:srgbClr val="FF0000"/>
              </a:solidFill>
              <a:latin typeface="Comic Sans MS" pitchFamily="66" charset="0"/>
            </a:endParaRPr>
          </a:p>
        </p:txBody>
      </p:sp>
      <p:pic>
        <p:nvPicPr>
          <p:cNvPr id="4" name="รูปภาพ 3" descr="à¸à¸¥à¸à¸²à¸£à¸à¹à¸à¸«à¸²à¸£à¸¹à¸à¸ à¸²à¸à¸ªà¸³à¸«à¸£à¸±à¸ occupations clipart"/>
          <p:cNvPicPr/>
          <p:nvPr/>
        </p:nvPicPr>
        <p:blipFill>
          <a:blip r:embed="rId2"/>
          <a:srcRect/>
          <a:stretch>
            <a:fillRect/>
          </a:stretch>
        </p:blipFill>
        <p:spPr bwMode="auto">
          <a:xfrm>
            <a:off x="285720" y="2928934"/>
            <a:ext cx="8643998" cy="3714776"/>
          </a:xfrm>
          <a:prstGeom prst="rect">
            <a:avLst/>
          </a:prstGeom>
          <a:noFill/>
          <a:ln w="9525">
            <a:no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dirty="0"/>
          </a:p>
        </p:txBody>
      </p:sp>
      <p:sp>
        <p:nvSpPr>
          <p:cNvPr id="3" name="ตัวยึดเนื้อหา 2"/>
          <p:cNvSpPr>
            <a:spLocks noGrp="1"/>
          </p:cNvSpPr>
          <p:nvPr>
            <p:ph idx="1"/>
          </p:nvPr>
        </p:nvSpPr>
        <p:spPr/>
        <p:txBody>
          <a:bodyPr>
            <a:normAutofit/>
          </a:bodyPr>
          <a:lstStyle/>
          <a:p>
            <a:pPr algn="ctr">
              <a:buNone/>
            </a:pPr>
            <a:r>
              <a:rPr lang="en-US" sz="9600" b="1" dirty="0">
                <a:solidFill>
                  <a:srgbClr val="FF0000"/>
                </a:solidFill>
                <a:latin typeface="Baskerville Old Face" pitchFamily="18" charset="0"/>
                <a:cs typeface="Aharoni" pitchFamily="2" charset="-79"/>
              </a:rPr>
              <a:t>Guess what job it is?</a:t>
            </a:r>
            <a:endParaRPr lang="th-TH" sz="9600" b="1" dirty="0">
              <a:solidFill>
                <a:srgbClr val="FF0000"/>
              </a:solidFill>
              <a:latin typeface="Baskerville Old Face" pitchFamily="18"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dirty="0"/>
          </a:p>
        </p:txBody>
      </p:sp>
      <p:sp>
        <p:nvSpPr>
          <p:cNvPr id="3" name="ตัวยึดเนื้อหา 2"/>
          <p:cNvSpPr>
            <a:spLocks noGrp="1"/>
          </p:cNvSpPr>
          <p:nvPr>
            <p:ph idx="1"/>
          </p:nvPr>
        </p:nvSpPr>
        <p:spPr>
          <a:xfrm>
            <a:off x="457200" y="285728"/>
            <a:ext cx="8229600" cy="6286544"/>
          </a:xfrm>
        </p:spPr>
        <p:txBody>
          <a:bodyPr>
            <a:normAutofit/>
          </a:bodyPr>
          <a:lstStyle/>
          <a:p>
            <a:pPr>
              <a:buNone/>
            </a:pPr>
            <a:r>
              <a:rPr lang="en-US" sz="4800" b="1" dirty="0">
                <a:latin typeface="Adobe Arabic" panose="02040503050201020203" pitchFamily="18" charset="-78"/>
                <a:cs typeface="Adobe Arabic" panose="02040503050201020203" pitchFamily="18" charset="-78"/>
              </a:rPr>
              <a:t>1.</a:t>
            </a:r>
            <a:r>
              <a:rPr lang="en-US" sz="4800" dirty="0">
                <a:latin typeface="Adobe Arabic" panose="02040503050201020203" pitchFamily="18" charset="-78"/>
                <a:cs typeface="Adobe Arabic" panose="02040503050201020203" pitchFamily="18" charset="-78"/>
              </a:rPr>
              <a:t>  </a:t>
            </a:r>
            <a:r>
              <a:rPr lang="en-US" sz="4800" b="1" dirty="0">
                <a:latin typeface="Adobe Arabic" panose="02040503050201020203" pitchFamily="18" charset="-78"/>
                <a:cs typeface="Adobe Arabic" panose="02040503050201020203" pitchFamily="18" charset="-78"/>
              </a:rPr>
              <a:t>create lesson plans and teach those plans to the </a:t>
            </a:r>
            <a:r>
              <a:rPr lang="en-US" sz="4800" b="1">
                <a:latin typeface="Adobe Arabic" panose="02040503050201020203" pitchFamily="18" charset="-78"/>
                <a:cs typeface="Adobe Arabic" panose="02040503050201020203" pitchFamily="18" charset="-78"/>
              </a:rPr>
              <a:t>entire class to </a:t>
            </a:r>
            <a:r>
              <a:rPr lang="en-US" sz="4800" b="1" dirty="0">
                <a:latin typeface="Adobe Arabic" panose="02040503050201020203" pitchFamily="18" charset="-78"/>
                <a:cs typeface="Adobe Arabic" panose="02040503050201020203" pitchFamily="18" charset="-78"/>
              </a:rPr>
              <a:t>students or </a:t>
            </a:r>
            <a:r>
              <a:rPr lang="en-US" sz="4800" b="1">
                <a:latin typeface="Adobe Arabic" panose="02040503050201020203" pitchFamily="18" charset="-78"/>
                <a:cs typeface="Adobe Arabic" panose="02040503050201020203" pitchFamily="18" charset="-78"/>
              </a:rPr>
              <a:t>in small big </a:t>
            </a:r>
            <a:r>
              <a:rPr lang="en-US" sz="4800" b="1" dirty="0">
                <a:latin typeface="Adobe Arabic" panose="02040503050201020203" pitchFamily="18" charset="-78"/>
                <a:cs typeface="Adobe Arabic" panose="02040503050201020203" pitchFamily="18" charset="-78"/>
              </a:rPr>
              <a:t>groups, track student progress and present the information to parents, create tests, create and reinforce classroom rules, work with school administration prepare students for standardized tests, and manage.</a:t>
            </a:r>
          </a:p>
          <a:p>
            <a:endParaRPr lang="th-TH" sz="3600" b="1"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a:p>
        </p:txBody>
      </p:sp>
      <p:sp>
        <p:nvSpPr>
          <p:cNvPr id="3" name="ตัวยึดเนื้อหา 2"/>
          <p:cNvSpPr>
            <a:spLocks noGrp="1"/>
          </p:cNvSpPr>
          <p:nvPr>
            <p:ph idx="1"/>
          </p:nvPr>
        </p:nvSpPr>
        <p:spPr>
          <a:xfrm>
            <a:off x="457200" y="428604"/>
            <a:ext cx="8229600" cy="5929354"/>
          </a:xfrm>
        </p:spPr>
        <p:txBody>
          <a:bodyPr/>
          <a:lstStyle/>
          <a:p>
            <a:pPr>
              <a:buNone/>
            </a:pPr>
            <a:r>
              <a:rPr lang="en-US" sz="6000" b="1" dirty="0">
                <a:latin typeface="Adobe Arabic" panose="02040503050201020203" pitchFamily="18" charset="-78"/>
                <a:cs typeface="Adobe Arabic" panose="02040503050201020203" pitchFamily="18" charset="-78"/>
              </a:rPr>
              <a:t>2.</a:t>
            </a:r>
            <a:r>
              <a:rPr lang="en-US" sz="6000" dirty="0">
                <a:latin typeface="Adobe Arabic" panose="02040503050201020203" pitchFamily="18" charset="-78"/>
                <a:cs typeface="Adobe Arabic" panose="02040503050201020203" pitchFamily="18" charset="-78"/>
              </a:rPr>
              <a:t>  </a:t>
            </a:r>
            <a:r>
              <a:rPr lang="en-US" sz="6000" b="1" dirty="0">
                <a:latin typeface="Adobe Arabic" panose="02040503050201020203" pitchFamily="18" charset="-78"/>
                <a:cs typeface="Adobe Arabic" panose="02040503050201020203" pitchFamily="18" charset="-78"/>
              </a:rPr>
              <a:t>plan and provide medical and care to patients in hospital, at home or in other settings who are suffering from chronic or acute physical or mental ill health</a:t>
            </a:r>
          </a:p>
          <a:p>
            <a:endParaRPr lang="th-TH" sz="4800" b="1"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a:p>
        </p:txBody>
      </p:sp>
      <p:pic>
        <p:nvPicPr>
          <p:cNvPr id="4" name="ตัวยึดเนื้อหา 3" descr="à¸£à¸¹à¸à¸ à¸²à¸à¸à¸µà¹à¹à¸à¸µà¹à¸¢à¸§à¸à¹à¸­à¸"/>
          <p:cNvPicPr>
            <a:picLocks noGrp="1"/>
          </p:cNvPicPr>
          <p:nvPr>
            <p:ph idx="1"/>
          </p:nvPr>
        </p:nvPicPr>
        <p:blipFill>
          <a:blip r:embed="rId2"/>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a:p>
        </p:txBody>
      </p:sp>
      <p:sp>
        <p:nvSpPr>
          <p:cNvPr id="3" name="ตัวยึดเนื้อหา 2"/>
          <p:cNvSpPr>
            <a:spLocks noGrp="1"/>
          </p:cNvSpPr>
          <p:nvPr>
            <p:ph idx="1"/>
          </p:nvPr>
        </p:nvSpPr>
        <p:spPr>
          <a:xfrm>
            <a:off x="457200" y="332656"/>
            <a:ext cx="8229600" cy="6408712"/>
          </a:xfrm>
        </p:spPr>
        <p:txBody>
          <a:bodyPr>
            <a:noAutofit/>
          </a:bodyPr>
          <a:lstStyle/>
          <a:p>
            <a:pPr>
              <a:buNone/>
            </a:pPr>
            <a:r>
              <a:rPr lang="en-US" sz="4800" b="1" dirty="0">
                <a:latin typeface="Adobe Arabic" panose="02040503050201020203" pitchFamily="18" charset="-78"/>
                <a:cs typeface="Adobe Arabic" panose="02040503050201020203" pitchFamily="18" charset="-78"/>
              </a:rPr>
              <a:t>3.</a:t>
            </a:r>
            <a:r>
              <a:rPr lang="en-US" sz="4800" dirty="0">
                <a:latin typeface="Adobe Arabic" panose="02040503050201020203" pitchFamily="18" charset="-78"/>
                <a:cs typeface="Adobe Arabic" panose="02040503050201020203" pitchFamily="18" charset="-78"/>
              </a:rPr>
              <a:t> </a:t>
            </a:r>
            <a:r>
              <a:rPr lang="en-US" sz="4800" b="1" dirty="0">
                <a:latin typeface="Adobe Arabic" panose="02040503050201020203" pitchFamily="18" charset="-78"/>
                <a:cs typeface="Adobe Arabic" panose="02040503050201020203" pitchFamily="18" charset="-78"/>
              </a:rPr>
              <a:t>examine, diagnose and treat patients. They can specialize in a number of medical areas, such as pediatrics, anesthesiology or cardiology, or they can work as general practice physicians. Also requires earning a doctoral degree in medicine and participating in clinical rotations.</a:t>
            </a:r>
          </a:p>
          <a:p>
            <a:endParaRPr lang="th-TH" sz="4000"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a:p>
        </p:txBody>
      </p:sp>
      <p:sp>
        <p:nvSpPr>
          <p:cNvPr id="3" name="ตัวยึดเนื้อหา 2"/>
          <p:cNvSpPr>
            <a:spLocks noGrp="1"/>
          </p:cNvSpPr>
          <p:nvPr>
            <p:ph idx="1"/>
          </p:nvPr>
        </p:nvSpPr>
        <p:spPr>
          <a:xfrm>
            <a:off x="457200" y="642918"/>
            <a:ext cx="8229600" cy="5786478"/>
          </a:xfrm>
        </p:spPr>
        <p:txBody>
          <a:bodyPr>
            <a:normAutofit/>
          </a:bodyPr>
          <a:lstStyle/>
          <a:p>
            <a:pPr>
              <a:buNone/>
            </a:pPr>
            <a:r>
              <a:rPr lang="en-US" sz="4800" b="1" dirty="0">
                <a:latin typeface="Adobe Arabic" panose="02040503050201020203" pitchFamily="18" charset="-78"/>
                <a:cs typeface="Adobe Arabic" panose="02040503050201020203" pitchFamily="18" charset="-78"/>
              </a:rPr>
              <a:t>4.</a:t>
            </a:r>
            <a:r>
              <a:rPr lang="en-US" sz="4800" dirty="0">
                <a:latin typeface="Adobe Arabic" panose="02040503050201020203" pitchFamily="18" charset="-78"/>
                <a:cs typeface="Adobe Arabic" panose="02040503050201020203" pitchFamily="18" charset="-78"/>
              </a:rPr>
              <a:t>  </a:t>
            </a:r>
            <a:r>
              <a:rPr lang="en-US" sz="4800" b="1" dirty="0">
                <a:latin typeface="Adobe Arabic" panose="02040503050201020203" pitchFamily="18" charset="-78"/>
                <a:cs typeface="Adobe Arabic" panose="02040503050201020203" pitchFamily="18" charset="-78"/>
              </a:rPr>
              <a:t>are required to fly different types of aircrafts, such as helicopters and airplanes, in order to transport cargo and passengers across the world. They may work for passenger airlines and team up with another.</a:t>
            </a:r>
            <a:endParaRPr lang="th-TH" sz="4800" b="1" dirty="0">
              <a:latin typeface="Adobe Arabic" panose="02040503050201020203" pitchFamily="18" charset="-78"/>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a:p>
        </p:txBody>
      </p:sp>
      <p:sp>
        <p:nvSpPr>
          <p:cNvPr id="3" name="ตัวยึดเนื้อหา 2"/>
          <p:cNvSpPr>
            <a:spLocks noGrp="1"/>
          </p:cNvSpPr>
          <p:nvPr>
            <p:ph idx="1"/>
          </p:nvPr>
        </p:nvSpPr>
        <p:spPr>
          <a:xfrm>
            <a:off x="457200" y="500042"/>
            <a:ext cx="8229600" cy="5626121"/>
          </a:xfrm>
        </p:spPr>
        <p:txBody>
          <a:bodyPr/>
          <a:lstStyle/>
          <a:p>
            <a:pPr>
              <a:buNone/>
            </a:pPr>
            <a:r>
              <a:rPr lang="en-US" sz="6600" b="1" dirty="0">
                <a:latin typeface="Adobe Arabic" panose="02040503050201020203" pitchFamily="18" charset="-78"/>
                <a:cs typeface="Adobe Arabic" panose="02040503050201020203" pitchFamily="18" charset="-78"/>
              </a:rPr>
              <a:t>5.</a:t>
            </a:r>
            <a:r>
              <a:rPr lang="en-US" sz="6600" dirty="0">
                <a:latin typeface="Adobe Arabic" panose="02040503050201020203" pitchFamily="18" charset="-78"/>
                <a:cs typeface="Adobe Arabic" panose="02040503050201020203" pitchFamily="18" charset="-78"/>
              </a:rPr>
              <a:t>  </a:t>
            </a:r>
            <a:r>
              <a:rPr lang="en-US" sz="6600" b="1" dirty="0">
                <a:latin typeface="Adobe Arabic" panose="02040503050201020203" pitchFamily="18" charset="-78"/>
                <a:cs typeface="Adobe Arabic" panose="02040503050201020203" pitchFamily="18" charset="-78"/>
              </a:rPr>
              <a:t>protects citizen by preventing crime; enforcing laws; apprehending suspects; monitoring traffic.</a:t>
            </a:r>
          </a:p>
          <a:p>
            <a:endParaRPr lang="th-TH" sz="5400" b="1"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a:p>
        </p:txBody>
      </p:sp>
      <p:sp>
        <p:nvSpPr>
          <p:cNvPr id="3" name="ตัวยึดเนื้อหา 2"/>
          <p:cNvSpPr>
            <a:spLocks noGrp="1"/>
          </p:cNvSpPr>
          <p:nvPr>
            <p:ph idx="1"/>
          </p:nvPr>
        </p:nvSpPr>
        <p:spPr>
          <a:xfrm>
            <a:off x="457200" y="714356"/>
            <a:ext cx="8229600" cy="5411807"/>
          </a:xfrm>
        </p:spPr>
        <p:txBody>
          <a:bodyPr>
            <a:normAutofit/>
          </a:bodyPr>
          <a:lstStyle/>
          <a:p>
            <a:pPr>
              <a:buNone/>
            </a:pPr>
            <a:r>
              <a:rPr lang="en-US" sz="5400" b="1" dirty="0">
                <a:latin typeface="Adobe Arabic" panose="02040503050201020203" pitchFamily="18" charset="-78"/>
                <a:cs typeface="Adobe Arabic" panose="02040503050201020203" pitchFamily="18" charset="-78"/>
              </a:rPr>
              <a:t>6. must behave in ways that demonstrate adherence to the U.S. Army's seven core values: loyalty, duty, respect, selfless service, honor, integrity and personal courage.</a:t>
            </a:r>
          </a:p>
          <a:p>
            <a:endParaRPr lang="th-TH" sz="4800" b="1"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dirty="0"/>
          </a:p>
        </p:txBody>
      </p:sp>
      <p:sp>
        <p:nvSpPr>
          <p:cNvPr id="3" name="ตัวยึดเนื้อหา 2"/>
          <p:cNvSpPr>
            <a:spLocks noGrp="1"/>
          </p:cNvSpPr>
          <p:nvPr>
            <p:ph idx="1"/>
          </p:nvPr>
        </p:nvSpPr>
        <p:spPr>
          <a:xfrm>
            <a:off x="457200" y="785794"/>
            <a:ext cx="8229600" cy="5340369"/>
          </a:xfrm>
        </p:spPr>
        <p:txBody>
          <a:bodyPr>
            <a:normAutofit/>
          </a:bodyPr>
          <a:lstStyle/>
          <a:p>
            <a:pPr>
              <a:buNone/>
            </a:pPr>
            <a:r>
              <a:rPr lang="en-US" sz="5400" b="1" dirty="0">
                <a:latin typeface="Adobe Arabic" panose="02040503050201020203" pitchFamily="18" charset="-78"/>
                <a:cs typeface="Adobe Arabic" panose="02040503050201020203" pitchFamily="18" charset="-78"/>
              </a:rPr>
              <a:t>7.  is an appointed or elected magistrate who presides over court proceedings. A judge rules on questions of law acts as a referee between the litigating parties and renders decisions in legal disputes.</a:t>
            </a:r>
          </a:p>
          <a:p>
            <a:endParaRPr lang="th-TH"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a:p>
        </p:txBody>
      </p:sp>
      <p:sp>
        <p:nvSpPr>
          <p:cNvPr id="3" name="ตัวยึดเนื้อหา 2"/>
          <p:cNvSpPr>
            <a:spLocks noGrp="1"/>
          </p:cNvSpPr>
          <p:nvPr>
            <p:ph idx="1"/>
          </p:nvPr>
        </p:nvSpPr>
        <p:spPr>
          <a:xfrm>
            <a:off x="457200" y="642918"/>
            <a:ext cx="8229600" cy="5483245"/>
          </a:xfrm>
        </p:spPr>
        <p:txBody>
          <a:bodyPr>
            <a:normAutofit fontScale="92500"/>
          </a:bodyPr>
          <a:lstStyle/>
          <a:p>
            <a:pPr>
              <a:buNone/>
            </a:pPr>
            <a:r>
              <a:rPr lang="en-US" sz="6600" b="1" dirty="0">
                <a:latin typeface="Adobe Arabic" panose="02040503050201020203" pitchFamily="18" charset="-78"/>
                <a:cs typeface="Adobe Arabic" panose="02040503050201020203" pitchFamily="18" charset="-78"/>
              </a:rPr>
              <a:t>8.  make their living by competing in sporting competitions. And the rest of the time is spent on the training ground or at the gym. </a:t>
            </a:r>
          </a:p>
          <a:p>
            <a:endParaRPr lang="th-TH" sz="5400" b="1"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a:p>
        </p:txBody>
      </p:sp>
      <p:sp>
        <p:nvSpPr>
          <p:cNvPr id="3" name="ตัวยึดเนื้อหา 2"/>
          <p:cNvSpPr>
            <a:spLocks noGrp="1"/>
          </p:cNvSpPr>
          <p:nvPr>
            <p:ph idx="1"/>
          </p:nvPr>
        </p:nvSpPr>
        <p:spPr>
          <a:xfrm>
            <a:off x="457200" y="428604"/>
            <a:ext cx="8229600" cy="5697559"/>
          </a:xfrm>
        </p:spPr>
        <p:txBody>
          <a:bodyPr>
            <a:normAutofit lnSpcReduction="10000"/>
          </a:bodyPr>
          <a:lstStyle/>
          <a:p>
            <a:pPr>
              <a:buNone/>
            </a:pPr>
            <a:r>
              <a:rPr lang="en-US" sz="5400" b="1" dirty="0">
                <a:latin typeface="Adobe Arabic" panose="02040503050201020203" pitchFamily="18" charset="-78"/>
                <a:cs typeface="Adobe Arabic" panose="02040503050201020203" pitchFamily="18" charset="-78"/>
              </a:rPr>
              <a:t>9. cut and trim meat from larger, wholesale portions into steaks, chops, roasts, and other cuts. They then prepare meat for sale by performing various duties, such as weighing meat, wrapping it, and putting it out for display.</a:t>
            </a:r>
          </a:p>
          <a:p>
            <a:endParaRPr lang="th-TH"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a:p>
        </p:txBody>
      </p:sp>
      <p:sp>
        <p:nvSpPr>
          <p:cNvPr id="3" name="ตัวยึดเนื้อหา 2"/>
          <p:cNvSpPr>
            <a:spLocks noGrp="1"/>
          </p:cNvSpPr>
          <p:nvPr>
            <p:ph idx="1"/>
          </p:nvPr>
        </p:nvSpPr>
        <p:spPr>
          <a:xfrm>
            <a:off x="457200" y="857232"/>
            <a:ext cx="8229600" cy="5268931"/>
          </a:xfrm>
        </p:spPr>
        <p:txBody>
          <a:bodyPr>
            <a:normAutofit/>
          </a:bodyPr>
          <a:lstStyle/>
          <a:p>
            <a:pPr>
              <a:buNone/>
            </a:pPr>
            <a:r>
              <a:rPr lang="en-US" sz="7200" b="1" dirty="0">
                <a:latin typeface="Adobe Arabic" panose="02040503050201020203" pitchFamily="18" charset="-78"/>
                <a:cs typeface="Adobe Arabic" panose="02040503050201020203" pitchFamily="18" charset="-78"/>
              </a:rPr>
              <a:t>10. a person who designs, builds, or maintains engines, machines, or public works.</a:t>
            </a:r>
            <a:endParaRPr lang="th-TH" sz="7200" b="1" dirty="0">
              <a:latin typeface="Adobe Arabic" panose="02040503050201020203" pitchFamily="18" charset="-78"/>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dirty="0"/>
          </a:p>
        </p:txBody>
      </p:sp>
      <p:sp>
        <p:nvSpPr>
          <p:cNvPr id="3" name="ตัวยึดเนื้อหา 2"/>
          <p:cNvSpPr>
            <a:spLocks noGrp="1"/>
          </p:cNvSpPr>
          <p:nvPr>
            <p:ph idx="1"/>
          </p:nvPr>
        </p:nvSpPr>
        <p:spPr>
          <a:xfrm>
            <a:off x="457200" y="714356"/>
            <a:ext cx="8229600" cy="5411807"/>
          </a:xfrm>
        </p:spPr>
        <p:txBody>
          <a:bodyPr>
            <a:normAutofit/>
          </a:bodyPr>
          <a:lstStyle/>
          <a:p>
            <a:pPr>
              <a:buNone/>
            </a:pPr>
            <a:r>
              <a:rPr lang="en-US" sz="7200" b="1" dirty="0">
                <a:latin typeface="Adobe Arabic" panose="02040503050201020203" pitchFamily="18" charset="-78"/>
                <a:cs typeface="Adobe Arabic" panose="02040503050201020203" pitchFamily="18" charset="-78"/>
              </a:rPr>
              <a:t>11. greet passengers as they board the aircraft and direct them to their seats, assisting as needed.</a:t>
            </a:r>
          </a:p>
          <a:p>
            <a:endParaRPr lang="th-TH" sz="6000" b="1"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a:p>
        </p:txBody>
      </p:sp>
      <p:sp>
        <p:nvSpPr>
          <p:cNvPr id="3" name="ตัวยึดเนื้อหา 2"/>
          <p:cNvSpPr>
            <a:spLocks noGrp="1"/>
          </p:cNvSpPr>
          <p:nvPr>
            <p:ph idx="1"/>
          </p:nvPr>
        </p:nvSpPr>
        <p:spPr>
          <a:xfrm>
            <a:off x="457200" y="500042"/>
            <a:ext cx="8229600" cy="5626121"/>
          </a:xfrm>
        </p:spPr>
        <p:txBody>
          <a:bodyPr>
            <a:normAutofit/>
          </a:bodyPr>
          <a:lstStyle/>
          <a:p>
            <a:pPr>
              <a:buNone/>
            </a:pPr>
            <a:r>
              <a:rPr lang="en-US" sz="4800" b="1" dirty="0">
                <a:latin typeface="Adobe Arabic" panose="02040503050201020203" pitchFamily="18" charset="-78"/>
                <a:cs typeface="Adobe Arabic" panose="02040503050201020203" pitchFamily="18" charset="-78"/>
              </a:rPr>
              <a:t>12. </a:t>
            </a:r>
            <a:r>
              <a:rPr lang="en-US" sz="4800" dirty="0">
                <a:latin typeface="Adobe Arabic" panose="02040503050201020203" pitchFamily="18" charset="-78"/>
                <a:cs typeface="Adobe Arabic" panose="02040503050201020203" pitchFamily="18" charset="-78"/>
              </a:rPr>
              <a:t> </a:t>
            </a:r>
            <a:r>
              <a:rPr lang="en-US" sz="4800" b="1" dirty="0">
                <a:latin typeface="Adobe Arabic" panose="02040503050201020203" pitchFamily="18" charset="-78"/>
                <a:cs typeface="Adobe Arabic" panose="02040503050201020203" pitchFamily="18" charset="-78"/>
              </a:rPr>
              <a:t>manage the operations of their school, usually in elementary schools, middle schools, or high schools. ... They are responsible for ensuring their school runs smoothly, remains safe, and provides an excellent learning environment for its students.</a:t>
            </a:r>
          </a:p>
          <a:p>
            <a:endParaRPr lang="th-TH" sz="4400" b="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a:p>
        </p:txBody>
      </p:sp>
      <p:pic>
        <p:nvPicPr>
          <p:cNvPr id="4" name="ตัวยึดเนื้อหา 3" descr="à¸£à¸¹à¸à¸ à¸²à¸à¸à¸µà¹à¹à¸à¸µà¹à¸¢à¸§à¸à¹à¸­à¸"/>
          <p:cNvPicPr>
            <a:picLocks noGrp="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a:p>
        </p:txBody>
      </p:sp>
      <p:sp>
        <p:nvSpPr>
          <p:cNvPr id="3" name="ตัวยึดเนื้อหา 2"/>
          <p:cNvSpPr>
            <a:spLocks noGrp="1"/>
          </p:cNvSpPr>
          <p:nvPr>
            <p:ph idx="1"/>
          </p:nvPr>
        </p:nvSpPr>
        <p:spPr>
          <a:xfrm>
            <a:off x="457200" y="928670"/>
            <a:ext cx="8229600" cy="5197493"/>
          </a:xfrm>
        </p:spPr>
        <p:txBody>
          <a:bodyPr/>
          <a:lstStyle/>
          <a:p>
            <a:pPr>
              <a:buNone/>
            </a:pPr>
            <a:r>
              <a:rPr lang="en-US" sz="6600" b="1" dirty="0">
                <a:latin typeface="Adobe Arabic" panose="02040503050201020203" pitchFamily="18" charset="-78"/>
                <a:cs typeface="Adobe Arabic" panose="02040503050201020203" pitchFamily="18" charset="-78"/>
              </a:rPr>
              <a:t>13.</a:t>
            </a:r>
            <a:r>
              <a:rPr lang="en-US" sz="6600" dirty="0">
                <a:latin typeface="Adobe Arabic" panose="02040503050201020203" pitchFamily="18" charset="-78"/>
                <a:cs typeface="Adobe Arabic" panose="02040503050201020203" pitchFamily="18" charset="-78"/>
              </a:rPr>
              <a:t>  </a:t>
            </a:r>
            <a:r>
              <a:rPr lang="en-US" sz="6600" b="1" dirty="0">
                <a:latin typeface="Adobe Arabic" panose="02040503050201020203" pitchFamily="18" charset="-78"/>
                <a:cs typeface="Adobe Arabic" panose="02040503050201020203" pitchFamily="18" charset="-78"/>
              </a:rPr>
              <a:t>is a supply chain management term that means anyone who provides goods or services to a company or individuals. </a:t>
            </a:r>
          </a:p>
          <a:p>
            <a:endParaRPr lang="th-TH" sz="5400" b="1"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a:p>
        </p:txBody>
      </p:sp>
      <p:sp>
        <p:nvSpPr>
          <p:cNvPr id="3" name="ตัวยึดเนื้อหา 2"/>
          <p:cNvSpPr>
            <a:spLocks noGrp="1"/>
          </p:cNvSpPr>
          <p:nvPr>
            <p:ph idx="1"/>
          </p:nvPr>
        </p:nvSpPr>
        <p:spPr>
          <a:xfrm>
            <a:off x="457200" y="642918"/>
            <a:ext cx="8229600" cy="5483245"/>
          </a:xfrm>
        </p:spPr>
        <p:txBody>
          <a:bodyPr/>
          <a:lstStyle/>
          <a:p>
            <a:pPr>
              <a:buNone/>
            </a:pPr>
            <a:endParaRPr lang="en-US" dirty="0"/>
          </a:p>
          <a:p>
            <a:pPr>
              <a:buNone/>
            </a:pPr>
            <a:r>
              <a:rPr lang="en-US" sz="8000" b="1" dirty="0">
                <a:latin typeface="Adobe Arabic" panose="02040503050201020203" pitchFamily="18" charset="-78"/>
                <a:cs typeface="Adobe Arabic" panose="02040503050201020203" pitchFamily="18" charset="-78"/>
              </a:rPr>
              <a:t>14.  a person who repairs and maintains cars.</a:t>
            </a:r>
            <a:endParaRPr lang="th-TH" sz="8000" b="1" dirty="0">
              <a:latin typeface="Adobe Arabic" panose="02040503050201020203" pitchFamily="18" charset="-78"/>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a:p>
        </p:txBody>
      </p:sp>
      <p:sp>
        <p:nvSpPr>
          <p:cNvPr id="3" name="ตัวยึดเนื้อหา 2"/>
          <p:cNvSpPr>
            <a:spLocks noGrp="1"/>
          </p:cNvSpPr>
          <p:nvPr>
            <p:ph idx="1"/>
          </p:nvPr>
        </p:nvSpPr>
        <p:spPr>
          <a:xfrm>
            <a:off x="457200" y="714356"/>
            <a:ext cx="8229600" cy="5411807"/>
          </a:xfrm>
        </p:spPr>
        <p:txBody>
          <a:bodyPr>
            <a:normAutofit/>
          </a:bodyPr>
          <a:lstStyle/>
          <a:p>
            <a:pPr>
              <a:buNone/>
            </a:pPr>
            <a:r>
              <a:rPr lang="en-US" sz="8000" b="1" dirty="0">
                <a:latin typeface="Adobe Arabic" panose="02040503050201020203" pitchFamily="18" charset="-78"/>
                <a:cs typeface="Adobe Arabic" panose="02040503050201020203" pitchFamily="18" charset="-78"/>
              </a:rPr>
              <a:t>15.   a person who is trained to travel in a spacecraft.</a:t>
            </a:r>
            <a:endParaRPr lang="th-TH" sz="8000" b="1" dirty="0">
              <a:latin typeface="Adobe Arabic" panose="02040503050201020203" pitchFamily="18" charset="-78"/>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a:p>
        </p:txBody>
      </p:sp>
      <p:sp>
        <p:nvSpPr>
          <p:cNvPr id="3" name="ตัวยึดเนื้อหา 2"/>
          <p:cNvSpPr>
            <a:spLocks noGrp="1"/>
          </p:cNvSpPr>
          <p:nvPr>
            <p:ph idx="1"/>
          </p:nvPr>
        </p:nvSpPr>
        <p:spPr>
          <a:xfrm>
            <a:off x="457200" y="857232"/>
            <a:ext cx="8229600" cy="5268931"/>
          </a:xfrm>
        </p:spPr>
        <p:txBody>
          <a:bodyPr>
            <a:normAutofit/>
          </a:bodyPr>
          <a:lstStyle/>
          <a:p>
            <a:pPr>
              <a:buNone/>
            </a:pPr>
            <a:r>
              <a:rPr lang="en-US" sz="8000" b="1" dirty="0">
                <a:latin typeface="Adobe Arabic" panose="02040503050201020203" pitchFamily="18" charset="-78"/>
                <a:cs typeface="Adobe Arabic" panose="02040503050201020203" pitchFamily="18" charset="-78"/>
              </a:rPr>
              <a:t>16.  a person who cuts and styles hair as an occupation.</a:t>
            </a:r>
            <a:endParaRPr lang="th-TH" sz="8000" b="1" dirty="0">
              <a:latin typeface="Adobe Arabic" panose="02040503050201020203" pitchFamily="18" charset="-78"/>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a:p>
        </p:txBody>
      </p:sp>
      <p:sp>
        <p:nvSpPr>
          <p:cNvPr id="3" name="ตัวยึดเนื้อหา 2"/>
          <p:cNvSpPr>
            <a:spLocks noGrp="1"/>
          </p:cNvSpPr>
          <p:nvPr>
            <p:ph idx="1"/>
          </p:nvPr>
        </p:nvSpPr>
        <p:spPr>
          <a:xfrm>
            <a:off x="457200" y="500042"/>
            <a:ext cx="8229600" cy="5626121"/>
          </a:xfrm>
        </p:spPr>
        <p:txBody>
          <a:bodyPr>
            <a:noAutofit/>
          </a:bodyPr>
          <a:lstStyle/>
          <a:p>
            <a:pPr>
              <a:buNone/>
            </a:pPr>
            <a:r>
              <a:rPr lang="en-US" sz="6000" b="1" dirty="0">
                <a:latin typeface="Adobe Arabic" panose="02040503050201020203" pitchFamily="18" charset="-78"/>
                <a:cs typeface="Adobe Arabic" panose="02040503050201020203" pitchFamily="18" charset="-78"/>
              </a:rPr>
              <a:t>17. a person qualified to treat the diseases and conditions that affect the teeth and gums, especially the repair and extraction of teeth and the insertion of artificial ones.</a:t>
            </a:r>
            <a:endParaRPr lang="th-TH" sz="6000" b="1" dirty="0">
              <a:latin typeface="Adobe Arabic" panose="02040503050201020203" pitchFamily="18" charset="-78"/>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dirty="0"/>
          </a:p>
        </p:txBody>
      </p:sp>
      <p:sp>
        <p:nvSpPr>
          <p:cNvPr id="3" name="ตัวยึดเนื้อหา 2"/>
          <p:cNvSpPr>
            <a:spLocks noGrp="1"/>
          </p:cNvSpPr>
          <p:nvPr>
            <p:ph idx="1"/>
          </p:nvPr>
        </p:nvSpPr>
        <p:spPr>
          <a:xfrm>
            <a:off x="457200" y="857232"/>
            <a:ext cx="8229600" cy="5268931"/>
          </a:xfrm>
        </p:spPr>
        <p:txBody>
          <a:bodyPr>
            <a:noAutofit/>
          </a:bodyPr>
          <a:lstStyle/>
          <a:p>
            <a:pPr>
              <a:buNone/>
            </a:pPr>
            <a:r>
              <a:rPr lang="en-US" sz="6600" b="1" dirty="0">
                <a:latin typeface="Adobe Arabic" panose="02040503050201020203" pitchFamily="18" charset="-78"/>
                <a:cs typeface="Adobe Arabic" panose="02040503050201020203" pitchFamily="18" charset="-78"/>
              </a:rPr>
              <a:t>18. a person who installs and repairs the pipes and fittings of water supply, sanitation, or heating systems.</a:t>
            </a:r>
            <a:endParaRPr lang="th-TH" sz="6600" b="1" dirty="0">
              <a:latin typeface="Adobe Arabic" panose="02040503050201020203" pitchFamily="18" charset="-78"/>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a:p>
        </p:txBody>
      </p:sp>
      <p:sp>
        <p:nvSpPr>
          <p:cNvPr id="3" name="ตัวยึดเนื้อหา 2"/>
          <p:cNvSpPr>
            <a:spLocks noGrp="1"/>
          </p:cNvSpPr>
          <p:nvPr>
            <p:ph idx="1"/>
          </p:nvPr>
        </p:nvSpPr>
        <p:spPr>
          <a:xfrm>
            <a:off x="457200" y="928670"/>
            <a:ext cx="8229600" cy="5197493"/>
          </a:xfrm>
        </p:spPr>
        <p:txBody>
          <a:bodyPr>
            <a:normAutofit/>
          </a:bodyPr>
          <a:lstStyle/>
          <a:p>
            <a:pPr>
              <a:buNone/>
            </a:pPr>
            <a:r>
              <a:rPr lang="en-US" sz="8000" b="1" dirty="0">
                <a:latin typeface="Adobe Arabic" panose="02040503050201020203" pitchFamily="18" charset="-78"/>
                <a:cs typeface="Adobe Arabic" panose="02040503050201020203" pitchFamily="18" charset="-78"/>
              </a:rPr>
              <a:t>19. a person whose profession is acting on the stage, in movies, or on television.</a:t>
            </a:r>
            <a:endParaRPr lang="th-TH" sz="8000" b="1" dirty="0">
              <a:latin typeface="Adobe Arabic" panose="02040503050201020203" pitchFamily="18" charset="-78"/>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a:p>
        </p:txBody>
      </p:sp>
      <p:sp>
        <p:nvSpPr>
          <p:cNvPr id="3" name="ตัวยึดเนื้อหา 2"/>
          <p:cNvSpPr>
            <a:spLocks noGrp="1"/>
          </p:cNvSpPr>
          <p:nvPr>
            <p:ph idx="1"/>
          </p:nvPr>
        </p:nvSpPr>
        <p:spPr>
          <a:xfrm>
            <a:off x="457200" y="714356"/>
            <a:ext cx="8229600" cy="5411807"/>
          </a:xfrm>
        </p:spPr>
        <p:txBody>
          <a:bodyPr>
            <a:normAutofit/>
          </a:bodyPr>
          <a:lstStyle/>
          <a:p>
            <a:pPr>
              <a:buNone/>
            </a:pPr>
            <a:r>
              <a:rPr lang="en-US" sz="8800" b="1" dirty="0">
                <a:latin typeface="Adobe Arabic" panose="02040503050201020203" pitchFamily="18" charset="-78"/>
                <a:cs typeface="Adobe Arabic" panose="02040503050201020203" pitchFamily="18" charset="-78"/>
              </a:rPr>
              <a:t>20.   a person who reads broadcast news stories.</a:t>
            </a:r>
            <a:endParaRPr lang="th-TH" sz="8800" b="1" dirty="0">
              <a:latin typeface="Adobe Arabic" panose="02040503050201020203" pitchFamily="18" charset="-78"/>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457200" y="0"/>
            <a:ext cx="8229600" cy="562074"/>
          </a:xfrm>
        </p:spPr>
        <p:txBody>
          <a:bodyPr>
            <a:noAutofit/>
          </a:bodyPr>
          <a:lstStyle/>
          <a:p>
            <a:r>
              <a:rPr lang="en-US" sz="3600" b="1" dirty="0">
                <a:solidFill>
                  <a:srgbClr val="FF0000"/>
                </a:solidFill>
                <a:latin typeface="Bodoni MT Black" pitchFamily="18" charset="0"/>
              </a:rPr>
              <a:t>ANSWER</a:t>
            </a:r>
            <a:endParaRPr lang="th-TH" sz="3600" b="1" dirty="0">
              <a:solidFill>
                <a:srgbClr val="FF0000"/>
              </a:solidFill>
              <a:latin typeface="Bodoni MT Black" pitchFamily="18" charset="0"/>
            </a:endParaRPr>
          </a:p>
        </p:txBody>
      </p:sp>
      <p:sp>
        <p:nvSpPr>
          <p:cNvPr id="3" name="ตัวยึดเนื้อหา 2"/>
          <p:cNvSpPr>
            <a:spLocks noGrp="1"/>
          </p:cNvSpPr>
          <p:nvPr>
            <p:ph idx="1"/>
          </p:nvPr>
        </p:nvSpPr>
        <p:spPr>
          <a:xfrm>
            <a:off x="457200" y="1142984"/>
            <a:ext cx="8229600" cy="5500726"/>
          </a:xfrm>
        </p:spPr>
        <p:txBody>
          <a:bodyPr>
            <a:normAutofit lnSpcReduction="10000"/>
          </a:bodyPr>
          <a:lstStyle/>
          <a:p>
            <a:pPr marL="514350" indent="-514350">
              <a:buAutoNum type="arabicPeriod"/>
            </a:pPr>
            <a:r>
              <a:rPr lang="en-US" b="1" dirty="0">
                <a:latin typeface="Adobe Arabic" panose="02040503050201020203" pitchFamily="18" charset="-78"/>
                <a:cs typeface="Adobe Arabic" panose="02040503050201020203" pitchFamily="18" charset="-78"/>
              </a:rPr>
              <a:t>Teacher                            11. Flight Attendant  </a:t>
            </a:r>
          </a:p>
          <a:p>
            <a:pPr marL="514350" indent="-514350">
              <a:buAutoNum type="arabicPeriod"/>
            </a:pPr>
            <a:r>
              <a:rPr lang="en-US" b="1" dirty="0">
                <a:latin typeface="Adobe Arabic" panose="02040503050201020203" pitchFamily="18" charset="-78"/>
                <a:cs typeface="Adobe Arabic" panose="02040503050201020203" pitchFamily="18" charset="-78"/>
              </a:rPr>
              <a:t>Nurse                               12. Principal</a:t>
            </a:r>
          </a:p>
          <a:p>
            <a:pPr marL="514350" indent="-514350">
              <a:buAutoNum type="arabicPeriod"/>
            </a:pPr>
            <a:r>
              <a:rPr lang="en-US" b="1" dirty="0">
                <a:latin typeface="Adobe Arabic" panose="02040503050201020203" pitchFamily="18" charset="-78"/>
                <a:cs typeface="Adobe Arabic" panose="02040503050201020203" pitchFamily="18" charset="-78"/>
              </a:rPr>
              <a:t>Doctor                              13. Vendor</a:t>
            </a:r>
          </a:p>
          <a:p>
            <a:pPr marL="514350" indent="-514350">
              <a:buAutoNum type="arabicPeriod"/>
            </a:pPr>
            <a:r>
              <a:rPr lang="en-US" b="1" dirty="0">
                <a:latin typeface="Adobe Arabic" panose="02040503050201020203" pitchFamily="18" charset="-78"/>
                <a:cs typeface="Adobe Arabic" panose="02040503050201020203" pitchFamily="18" charset="-78"/>
              </a:rPr>
              <a:t>Pilot                                  14. Mechanic</a:t>
            </a:r>
          </a:p>
          <a:p>
            <a:pPr marL="514350" indent="-514350">
              <a:buAutoNum type="arabicPeriod"/>
            </a:pPr>
            <a:r>
              <a:rPr lang="en-US" b="1" dirty="0">
                <a:latin typeface="Adobe Arabic" panose="02040503050201020203" pitchFamily="18" charset="-78"/>
                <a:cs typeface="Adobe Arabic" panose="02040503050201020203" pitchFamily="18" charset="-78"/>
              </a:rPr>
              <a:t>Police officer                    15. Astronaut</a:t>
            </a:r>
          </a:p>
          <a:p>
            <a:pPr marL="514350" indent="-514350">
              <a:buAutoNum type="arabicPeriod"/>
            </a:pPr>
            <a:r>
              <a:rPr lang="en-US" b="1" dirty="0">
                <a:latin typeface="Adobe Arabic" panose="02040503050201020203" pitchFamily="18" charset="-78"/>
                <a:cs typeface="Adobe Arabic" panose="02040503050201020203" pitchFamily="18" charset="-78"/>
              </a:rPr>
              <a:t>Soldier                              16. Hair Dresser</a:t>
            </a:r>
          </a:p>
          <a:p>
            <a:pPr marL="514350" indent="-514350">
              <a:buAutoNum type="arabicPeriod"/>
            </a:pPr>
            <a:r>
              <a:rPr lang="en-US" b="1" dirty="0">
                <a:latin typeface="Adobe Arabic" panose="02040503050201020203" pitchFamily="18" charset="-78"/>
                <a:cs typeface="Adobe Arabic" panose="02040503050201020203" pitchFamily="18" charset="-78"/>
              </a:rPr>
              <a:t>Judge                                 17. Dentist</a:t>
            </a:r>
          </a:p>
          <a:p>
            <a:pPr marL="514350" indent="-514350">
              <a:buAutoNum type="arabicPeriod"/>
            </a:pPr>
            <a:r>
              <a:rPr lang="en-US" b="1" dirty="0">
                <a:latin typeface="Adobe Arabic" panose="02040503050201020203" pitchFamily="18" charset="-78"/>
                <a:cs typeface="Adobe Arabic" panose="02040503050201020203" pitchFamily="18" charset="-78"/>
              </a:rPr>
              <a:t>Athlete                              18. Plumber</a:t>
            </a:r>
          </a:p>
          <a:p>
            <a:pPr marL="514350" indent="-514350">
              <a:buAutoNum type="arabicPeriod"/>
            </a:pPr>
            <a:r>
              <a:rPr lang="en-US" b="1" dirty="0">
                <a:latin typeface="Adobe Arabic" panose="02040503050201020203" pitchFamily="18" charset="-78"/>
                <a:cs typeface="Adobe Arabic" panose="02040503050201020203" pitchFamily="18" charset="-78"/>
              </a:rPr>
              <a:t>Butcher                             19. Actor</a:t>
            </a:r>
          </a:p>
          <a:p>
            <a:pPr marL="514350" indent="-514350">
              <a:buAutoNum type="arabicPeriod"/>
            </a:pPr>
            <a:r>
              <a:rPr lang="en-US" b="1" dirty="0">
                <a:latin typeface="Adobe Arabic" panose="02040503050201020203" pitchFamily="18" charset="-78"/>
                <a:cs typeface="Adobe Arabic" panose="02040503050201020203" pitchFamily="18" charset="-78"/>
              </a:rPr>
              <a:t>Engineer                            20. Newscaster</a:t>
            </a:r>
          </a:p>
          <a:p>
            <a:pPr marL="514350" indent="-514350">
              <a:buAutoNum type="arabicPeriod"/>
            </a:pPr>
            <a:endParaRPr lang="en-US" dirty="0">
              <a:latin typeface="Adobe Arabic" panose="02040503050201020203" pitchFamily="18" charset="-78"/>
              <a:cs typeface="Adobe Arabic" panose="02040503050201020203" pitchFamily="18" charset="-78"/>
            </a:endParaRPr>
          </a:p>
          <a:p>
            <a:pPr marL="514350" indent="-514350">
              <a:buAutoNum type="arabicPeriod"/>
            </a:pPr>
            <a:endParaRPr lang="en-US" dirty="0">
              <a:latin typeface="Adobe Arabic" panose="02040503050201020203" pitchFamily="18" charset="-78"/>
              <a:cs typeface="Adobe Arabic" panose="02040503050201020203" pitchFamily="18" charset="-78"/>
            </a:endParaRPr>
          </a:p>
          <a:p>
            <a:pPr marL="514350" indent="-514350">
              <a:buAutoNum type="arabicPeriod"/>
            </a:pPr>
            <a:endParaRPr lang="en-US" dirty="0">
              <a:latin typeface="Adobe Arabic" panose="02040503050201020203" pitchFamily="18" charset="-78"/>
              <a:cs typeface="Adobe Arabic" panose="02040503050201020203" pitchFamily="18" charset="-78"/>
            </a:endParaRPr>
          </a:p>
          <a:p>
            <a:pPr marL="514350" indent="-514350">
              <a:buAutoNum type="arabicPeriod"/>
            </a:pPr>
            <a:endParaRPr lang="en-US" dirty="0">
              <a:latin typeface="Adobe Arabic" panose="02040503050201020203" pitchFamily="18" charset="-78"/>
              <a:cs typeface="Adobe Arabic" panose="02040503050201020203" pitchFamily="18" charset="-78"/>
            </a:endParaRPr>
          </a:p>
          <a:p>
            <a:pPr marL="514350" indent="-514350">
              <a:buAutoNum type="arabicPeriod"/>
            </a:pPr>
            <a:endParaRPr lang="en-US" dirty="0">
              <a:latin typeface="Adobe Arabic" panose="02040503050201020203" pitchFamily="18" charset="-78"/>
              <a:cs typeface="Adobe Arabic" panose="02040503050201020203" pitchFamily="18" charset="-78"/>
            </a:endParaRPr>
          </a:p>
          <a:p>
            <a:pPr marL="514350" indent="-514350">
              <a:buAutoNum type="arabicPeriod"/>
            </a:pPr>
            <a:endParaRPr lang="en-US" dirty="0">
              <a:latin typeface="Adobe Arabic" panose="02040503050201020203" pitchFamily="18" charset="-78"/>
              <a:cs typeface="Adobe Arabic" panose="02040503050201020203" pitchFamily="18" charset="-78"/>
            </a:endParaRPr>
          </a:p>
          <a:p>
            <a:pPr marL="514350" indent="-514350">
              <a:buAutoNum type="arabicPeriod"/>
            </a:pPr>
            <a:endParaRPr lang="en-US" dirty="0">
              <a:latin typeface="Adobe Arabic" panose="02040503050201020203" pitchFamily="18" charset="-78"/>
              <a:cs typeface="Adobe Arabic" panose="02040503050201020203" pitchFamily="18" charset="-78"/>
            </a:endParaRPr>
          </a:p>
          <a:p>
            <a:pPr marL="514350" indent="-514350">
              <a:buAutoNum type="arabicPeriod"/>
            </a:pPr>
            <a:endParaRPr lang="th-TH"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normAutofit/>
          </a:bodyPr>
          <a:lstStyle/>
          <a:p>
            <a:r>
              <a:rPr lang="en-US" sz="4800" b="1" dirty="0">
                <a:solidFill>
                  <a:srgbClr val="FF0000"/>
                </a:solidFill>
                <a:latin typeface="Adobe Arabic" panose="02040503050201020203" pitchFamily="18" charset="-78"/>
                <a:cs typeface="Adobe Arabic" panose="02040503050201020203" pitchFamily="18" charset="-78"/>
              </a:rPr>
              <a:t>Answer in a complete sentence</a:t>
            </a:r>
            <a:endParaRPr lang="th-TH" sz="4800" b="1" dirty="0">
              <a:solidFill>
                <a:srgbClr val="FF0000"/>
              </a:solidFill>
              <a:latin typeface="Adobe Arabic" panose="02040503050201020203" pitchFamily="18" charset="-78"/>
            </a:endParaRPr>
          </a:p>
        </p:txBody>
      </p:sp>
      <p:sp>
        <p:nvSpPr>
          <p:cNvPr id="3" name="ตัวยึดเนื้อหา 2"/>
          <p:cNvSpPr>
            <a:spLocks noGrp="1"/>
          </p:cNvSpPr>
          <p:nvPr>
            <p:ph idx="1"/>
          </p:nvPr>
        </p:nvSpPr>
        <p:spPr/>
        <p:txBody>
          <a:bodyPr>
            <a:normAutofit lnSpcReduction="10000"/>
          </a:bodyPr>
          <a:lstStyle/>
          <a:p>
            <a:pPr marL="514350" indent="-514350">
              <a:buAutoNum type="arabicPeriod"/>
            </a:pPr>
            <a:r>
              <a:rPr lang="en-US" sz="4400" b="1" dirty="0">
                <a:latin typeface="Adobe Arabic" panose="02040503050201020203" pitchFamily="18" charset="-78"/>
                <a:cs typeface="Adobe Arabic" panose="02040503050201020203" pitchFamily="18" charset="-78"/>
              </a:rPr>
              <a:t>What is a job?</a:t>
            </a:r>
          </a:p>
          <a:p>
            <a:pPr marL="514350" indent="-514350">
              <a:buAutoNum type="arabicPeriod"/>
            </a:pPr>
            <a:r>
              <a:rPr lang="en-US" sz="4400" b="1" dirty="0">
                <a:latin typeface="Adobe Arabic" panose="02040503050201020203" pitchFamily="18" charset="-78"/>
                <a:cs typeface="Adobe Arabic" panose="02040503050201020203" pitchFamily="18" charset="-78"/>
              </a:rPr>
              <a:t> Why job is important?</a:t>
            </a:r>
          </a:p>
          <a:p>
            <a:pPr marL="514350" indent="-514350">
              <a:buAutoNum type="arabicPeriod"/>
            </a:pPr>
            <a:r>
              <a:rPr lang="en-US" sz="4400" b="1" dirty="0">
                <a:latin typeface="Adobe Arabic" panose="02040503050201020203" pitchFamily="18" charset="-78"/>
                <a:cs typeface="Adobe Arabic" panose="02040503050201020203" pitchFamily="18" charset="-78"/>
              </a:rPr>
              <a:t> Why you choose this kind of job?</a:t>
            </a:r>
          </a:p>
          <a:p>
            <a:pPr marL="514350" indent="-514350">
              <a:buAutoNum type="arabicPeriod"/>
            </a:pPr>
            <a:r>
              <a:rPr lang="en-US" sz="4400" b="1" dirty="0">
                <a:latin typeface="Adobe Arabic" panose="02040503050201020203" pitchFamily="18" charset="-78"/>
                <a:cs typeface="Adobe Arabic" panose="02040503050201020203" pitchFamily="18" charset="-78"/>
              </a:rPr>
              <a:t> How can you help this kind of job to the community?</a:t>
            </a:r>
          </a:p>
          <a:p>
            <a:pPr marL="514350" indent="-514350">
              <a:buAutoNum type="arabicPeriod"/>
            </a:pPr>
            <a:r>
              <a:rPr lang="en-US" sz="4400" b="1" dirty="0">
                <a:latin typeface="Adobe Arabic" panose="02040503050201020203" pitchFamily="18" charset="-78"/>
                <a:cs typeface="Adobe Arabic" panose="02040503050201020203" pitchFamily="18" charset="-78"/>
              </a:rPr>
              <a:t> What is your second job option, and why?</a:t>
            </a:r>
          </a:p>
          <a:p>
            <a:pPr marL="514350" indent="-514350">
              <a:buNone/>
            </a:pPr>
            <a:endParaRPr lang="th-TH" sz="3600" b="1" dirty="0"/>
          </a:p>
        </p:txBody>
      </p:sp>
    </p:spTree>
  </p:cSld>
  <p:clrMapOvr>
    <a:masterClrMapping/>
  </p:clrMapOvr>
</p:sld>
</file>

<file path=ppt/theme/theme1.xml><?xml version="1.0" encoding="utf-8"?>
<a:theme xmlns:a="http://schemas.openxmlformats.org/drawingml/2006/main" name="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1016</TotalTime>
  <Words>1908</Words>
  <Application>Microsoft Office PowerPoint</Application>
  <PresentationFormat>นำเสนอทางหน้าจอ (4:3)</PresentationFormat>
  <Paragraphs>239</Paragraphs>
  <Slides>99</Slides>
  <Notes>0</Notes>
  <HiddenSlides>0</HiddenSlides>
  <MMClips>0</MMClips>
  <ScaleCrop>false</ScaleCrop>
  <HeadingPairs>
    <vt:vector size="6" baseType="variant">
      <vt:variant>
        <vt:lpstr>ฟอนต์ที่ถูกใช้</vt:lpstr>
      </vt:variant>
      <vt:variant>
        <vt:i4>9</vt:i4>
      </vt:variant>
      <vt:variant>
        <vt:lpstr>ธีม</vt:lpstr>
      </vt:variant>
      <vt:variant>
        <vt:i4>1</vt:i4>
      </vt:variant>
      <vt:variant>
        <vt:lpstr>ชื่อเรื่องสไลด์</vt:lpstr>
      </vt:variant>
      <vt:variant>
        <vt:i4>99</vt:i4>
      </vt:variant>
    </vt:vector>
  </HeadingPairs>
  <TitlesOfParts>
    <vt:vector size="109" baseType="lpstr">
      <vt:lpstr>Adobe Arabic</vt:lpstr>
      <vt:lpstr>Arial</vt:lpstr>
      <vt:lpstr>Baskerville Old Face</vt:lpstr>
      <vt:lpstr>Bernard MT Condensed</vt:lpstr>
      <vt:lpstr>Bodoni MT Black</vt:lpstr>
      <vt:lpstr>Calibri</vt:lpstr>
      <vt:lpstr>Comic Sans MS</vt:lpstr>
      <vt:lpstr>Matura MT Script Capitals</vt:lpstr>
      <vt:lpstr>Wingdings</vt:lpstr>
      <vt:lpstr>ชุดรูปแบบของ Office</vt:lpstr>
      <vt:lpstr>งานนำเสนอ PowerPoint</vt:lpstr>
      <vt:lpstr>What is a job?</vt:lpstr>
      <vt:lpstr>What is the difference between a job and a career?</vt:lpstr>
      <vt:lpstr>Why job is important?</vt:lpstr>
      <vt:lpstr>Target Vocabulary</vt:lpstr>
      <vt:lpstr>More Vocabulary</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Basic question and answer about job</vt:lpstr>
      <vt:lpstr>Advance question and answer about job</vt:lpstr>
      <vt:lpstr>Part one: Introducing your job</vt:lpstr>
      <vt:lpstr>More details example</vt:lpstr>
      <vt:lpstr>Student Task 1: In your notebook</vt:lpstr>
      <vt:lpstr>Part two: Describing your company</vt:lpstr>
      <vt:lpstr>What if you don’t work in a company</vt:lpstr>
      <vt:lpstr>Students Task 2: In your notebook</vt:lpstr>
      <vt:lpstr>Part three: How to describe your job in more details.</vt:lpstr>
      <vt:lpstr>Students Task 3: In your notebook</vt:lpstr>
      <vt:lpstr>Part four: Saying how you feel about your job.</vt:lpstr>
      <vt:lpstr>General Adjectives</vt:lpstr>
      <vt:lpstr>Students Task 4: In your notebook</vt:lpstr>
      <vt:lpstr>Part five: How to make a longer answer</vt:lpstr>
      <vt:lpstr>Example Answer</vt:lpstr>
      <vt:lpstr>What is my JOB</vt:lpstr>
      <vt:lpstr>PILOT</vt:lpstr>
      <vt:lpstr>ARCHITECT </vt:lpstr>
      <vt:lpstr>JUDGE</vt:lpstr>
      <vt:lpstr>DENTIST</vt:lpstr>
      <vt:lpstr>SCIENTIST </vt:lpstr>
      <vt:lpstr>FIREFIGHTER </vt:lpstr>
      <vt:lpstr>POST MAN</vt:lpstr>
      <vt:lpstr>NURSE</vt:lpstr>
      <vt:lpstr>NEWSCASTER </vt:lpstr>
      <vt:lpstr>ARTIST</vt:lpstr>
      <vt:lpstr>BUSINESS MAN</vt:lpstr>
      <vt:lpstr>FLIGTH ATTENDANT</vt:lpstr>
      <vt:lpstr>PROGRAMMER</vt:lpstr>
      <vt:lpstr>MECHANIC </vt:lpstr>
      <vt:lpstr>ACTOR</vt:lpstr>
      <vt:lpstr>SINGER</vt:lpstr>
      <vt:lpstr>PHOTOGRAPHER</vt:lpstr>
      <vt:lpstr>FARMER</vt:lpstr>
      <vt:lpstr>CARPENTER</vt:lpstr>
      <vt:lpstr>BUS DRIVER</vt:lpstr>
      <vt:lpstr>WAITER</vt:lpstr>
      <vt:lpstr>DRESS MAKER</vt:lpstr>
      <vt:lpstr>HAIR DRESSER</vt:lpstr>
      <vt:lpstr>MAKE UP ARTIST</vt:lpstr>
      <vt:lpstr>FISHERMAN</vt:lpstr>
      <vt:lpstr>BUILDER</vt:lpstr>
      <vt:lpstr>FLORIST</vt:lpstr>
      <vt:lpstr>VENDOR / SELLER</vt:lpstr>
      <vt:lpstr>NANNY</vt:lpstr>
      <vt:lpstr>ASTRONAUT </vt:lpstr>
      <vt:lpstr>DOCTOR</vt:lpstr>
      <vt:lpstr>ENGINEER</vt:lpstr>
      <vt:lpstr>SOLDIER</vt:lpstr>
      <vt:lpstr>POLICE OFFICER</vt:lpstr>
      <vt:lpstr>ATHLETE </vt:lpstr>
      <vt:lpstr>CHEF</vt:lpstr>
      <vt:lpstr>PLUMBER </vt:lpstr>
      <vt:lpstr>MODEL</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ANSWER</vt:lpstr>
      <vt:lpstr>Answer in a complete sentence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ภาพนิ่ง 1</dc:title>
  <dc:creator>SukanyaPC</dc:creator>
  <cp:lastModifiedBy>User</cp:lastModifiedBy>
  <cp:revision>103</cp:revision>
  <dcterms:created xsi:type="dcterms:W3CDTF">2018-10-12T05:46:57Z</dcterms:created>
  <dcterms:modified xsi:type="dcterms:W3CDTF">2022-12-07T10:16:50Z</dcterms:modified>
</cp:coreProperties>
</file>